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0" r:id="rId12"/>
    <p:sldId id="268" r:id="rId13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113F80-FF72-419B-8B32-10B48D1B4C2D}" type="datetimeFigureOut">
              <a:rPr lang="de-DE" smtClean="0"/>
              <a:pPr/>
              <a:t>19.03.2012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5D72A2-C21B-4D7C-A4F2-A3EBD69266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-Dokument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2165102"/>
          </a:xfrm>
        </p:spPr>
        <p:txBody>
          <a:bodyPr>
            <a:normAutofit fontScale="90000"/>
          </a:bodyPr>
          <a:lstStyle/>
          <a:p>
            <a:r>
              <a:rPr lang="de-DE" sz="2700" b="1" dirty="0" smtClean="0"/>
              <a:t>Ordnung</a:t>
            </a:r>
            <a:r>
              <a:rPr lang="de-DE" sz="2700" dirty="0" smtClean="0"/>
              <a:t/>
            </a:r>
            <a:br>
              <a:rPr lang="de-DE" sz="2700" dirty="0" smtClean="0"/>
            </a:br>
            <a:r>
              <a:rPr lang="de-DE" sz="2700" b="1" dirty="0" smtClean="0"/>
              <a:t>zur Sicherung von Mitarbeitern</a:t>
            </a:r>
            <a:r>
              <a:rPr lang="de-DE" sz="2700" dirty="0" smtClean="0"/>
              <a:t/>
            </a:r>
            <a:br>
              <a:rPr lang="de-DE" sz="2700" dirty="0" smtClean="0"/>
            </a:br>
            <a:r>
              <a:rPr lang="de-DE" sz="2700" b="1" dirty="0" smtClean="0"/>
              <a:t>bei Rationalisierungsmaßnahmen</a:t>
            </a:r>
            <a:r>
              <a:rPr lang="de-DE" sz="2700" dirty="0" smtClean="0"/>
              <a:t/>
            </a:r>
            <a:br>
              <a:rPr lang="de-DE" sz="2700" dirty="0" smtClean="0"/>
            </a:br>
            <a:r>
              <a:rPr lang="de-DE" sz="2700" b="1" dirty="0" smtClean="0"/>
              <a:t>(Rationalisierungs-Sicherungs-Ordnung - RSO)</a:t>
            </a:r>
            <a:r>
              <a:rPr lang="de-DE" sz="2700" dirty="0" smtClean="0"/>
              <a:t/>
            </a:r>
            <a:br>
              <a:rPr lang="de-DE" sz="2700" dirty="0" smtClean="0"/>
            </a:br>
            <a:r>
              <a:rPr lang="de-DE" sz="2700" b="1" dirty="0" smtClean="0"/>
              <a:t>vom 25. November 1994</a:t>
            </a:r>
            <a:r>
              <a:rPr lang="de-DE" sz="2700" dirty="0" smtClean="0"/>
              <a:t/>
            </a:r>
            <a:br>
              <a:rPr lang="de-DE" sz="2700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20000"/>
          </a:bodyPr>
          <a:lstStyle/>
          <a:p>
            <a:r>
              <a:rPr lang="de-DE" sz="2400" dirty="0" smtClean="0"/>
              <a:t>§ 1  		Geltungsbereich</a:t>
            </a:r>
          </a:p>
          <a:p>
            <a:r>
              <a:rPr lang="de-DE" sz="2400" dirty="0" smtClean="0"/>
              <a:t>§ 2 		Begriffsbestimmung</a:t>
            </a:r>
          </a:p>
          <a:p>
            <a:r>
              <a:rPr lang="de-DE" sz="2400" dirty="0" smtClean="0"/>
              <a:t>§ 3 		Unterrichtungspflicht</a:t>
            </a:r>
          </a:p>
          <a:p>
            <a:r>
              <a:rPr lang="de-DE" sz="2400" dirty="0" smtClean="0"/>
              <a:t>§ 4 		Arbeitsplatzsicherung</a:t>
            </a:r>
          </a:p>
          <a:p>
            <a:r>
              <a:rPr lang="de-DE" sz="2400" dirty="0" smtClean="0"/>
              <a:t>§ 5 		Fortbildung, Umschulung</a:t>
            </a:r>
          </a:p>
          <a:p>
            <a:r>
              <a:rPr lang="de-DE" sz="2400" dirty="0" smtClean="0"/>
              <a:t>§ 6 		Kündigungsschutz</a:t>
            </a:r>
          </a:p>
          <a:p>
            <a:r>
              <a:rPr lang="de-DE" sz="2400" dirty="0" smtClean="0"/>
              <a:t>§ 7 		Ausgleichzulage</a:t>
            </a:r>
          </a:p>
          <a:p>
            <a:r>
              <a:rPr lang="de-DE" sz="2400" dirty="0" smtClean="0"/>
              <a:t>§ 8 		Abfindung</a:t>
            </a:r>
          </a:p>
          <a:p>
            <a:r>
              <a:rPr lang="de-DE" sz="2400" dirty="0" smtClean="0"/>
              <a:t>§ 9 		Persönliche Anspruchsvoraussetzungen</a:t>
            </a:r>
          </a:p>
          <a:p>
            <a:r>
              <a:rPr lang="de-DE" sz="2400" dirty="0" smtClean="0"/>
              <a:t>§ 10 		Anrechnung</a:t>
            </a:r>
          </a:p>
          <a:p>
            <a:r>
              <a:rPr lang="de-DE" sz="2400" dirty="0" smtClean="0"/>
              <a:t>§ 11		 Inkrafttreten</a:t>
            </a:r>
            <a:endParaRPr lang="de-D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§ 8</a:t>
            </a:r>
            <a:br>
              <a:rPr lang="de-DE" dirty="0"/>
            </a:br>
            <a:r>
              <a:rPr lang="de-DE" b="1" dirty="0"/>
              <a:t>Abfindung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de-DE" dirty="0"/>
              <a:t>Der Anspruch auf Abfindung entsteht am Tag nach der Beendigung des </a:t>
            </a:r>
            <a:r>
              <a:rPr lang="de-DE" dirty="0" smtClean="0"/>
              <a:t>Arbeitsverhältnisses. Hat </a:t>
            </a:r>
            <a:r>
              <a:rPr lang="de-DE" dirty="0"/>
              <a:t>der Arbeitgeber das Arbeitsverhältnis gekündigt, wird </a:t>
            </a:r>
            <a:r>
              <a:rPr lang="de-DE" dirty="0" smtClean="0"/>
              <a:t>die Abfindung </a:t>
            </a:r>
            <a:r>
              <a:rPr lang="de-DE" dirty="0"/>
              <a:t>erst fällig, wenn die Frist zur Erhebung der </a:t>
            </a:r>
            <a:r>
              <a:rPr lang="de-DE" dirty="0" smtClean="0"/>
              <a:t>Kündigungsschutzklage abgelaufen </a:t>
            </a:r>
            <a:r>
              <a:rPr lang="de-DE" dirty="0"/>
              <a:t>ist oder, falls der Mitarbeiter bzw. die Mitarbeiterin </a:t>
            </a:r>
            <a:r>
              <a:rPr lang="de-DE" dirty="0" smtClean="0"/>
              <a:t>Kündigungsschutzklage erhoben </a:t>
            </a:r>
            <a:r>
              <a:rPr lang="de-DE" dirty="0"/>
              <a:t>hat, endgültig feststeht, </a:t>
            </a:r>
            <a:r>
              <a:rPr lang="de-DE" dirty="0" smtClean="0"/>
              <a:t>dass </a:t>
            </a:r>
            <a:r>
              <a:rPr lang="de-DE" dirty="0"/>
              <a:t>der bzw. sie ausgeschieden ist.</a:t>
            </a:r>
          </a:p>
          <a:p>
            <a:endParaRPr lang="de-DE" dirty="0"/>
          </a:p>
        </p:txBody>
      </p:sp>
      <p:graphicFrame>
        <p:nvGraphicFramePr>
          <p:cNvPr id="7" name="Inhaltsplatzhalter 6"/>
          <p:cNvGraphicFramePr>
            <a:graphicFrameLocks noChangeAspect="1"/>
          </p:cNvGraphicFramePr>
          <p:nvPr>
            <p:ph sz="quarter" idx="4"/>
          </p:nvPr>
        </p:nvGraphicFramePr>
        <p:xfrm>
          <a:off x="4800600" y="2963863"/>
          <a:ext cx="5820072" cy="5937745"/>
        </p:xfrm>
        <a:graphic>
          <a:graphicData uri="http://schemas.openxmlformats.org/presentationml/2006/ole">
            <p:oleObj spid="_x0000_s1026" name="Dokument" r:id="rId3" imgW="6243474" imgH="4064186" progId="Word.Document.12">
              <p:embed/>
            </p:oleObj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de-DE" dirty="0" smtClean="0"/>
              <a:t>Fälligkeit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Beträge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de-DE" sz="2700" dirty="0"/>
              <a:t>§ 9</a:t>
            </a:r>
            <a:br>
              <a:rPr lang="de-DE" sz="2700" dirty="0"/>
            </a:br>
            <a:r>
              <a:rPr lang="de-DE" sz="2700" b="1" dirty="0"/>
              <a:t>Persönliche Anspruchsvoraussetzungen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8208912" cy="5400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de-DE" sz="6400" dirty="0"/>
              <a:t>Mitarbeiterin erwerbsgemindert im Sinne der gesetzlichen Rentenversicherung ist</a:t>
            </a:r>
          </a:p>
          <a:p>
            <a:pPr algn="just">
              <a:buNone/>
            </a:pPr>
            <a:r>
              <a:rPr lang="de-DE" sz="6400" dirty="0"/>
              <a:t>oder die Voraussetzungen für den Bezug einer Rente wegen Alters aus der</a:t>
            </a:r>
          </a:p>
          <a:p>
            <a:pPr algn="just">
              <a:buNone/>
            </a:pPr>
            <a:r>
              <a:rPr lang="de-DE" sz="6400" dirty="0"/>
              <a:t>gesetzlichen Rentenversicherung vor Vollendung des 65. Lebensjahres oder einer</a:t>
            </a:r>
          </a:p>
          <a:p>
            <a:pPr algn="just">
              <a:buNone/>
            </a:pPr>
            <a:r>
              <a:rPr lang="de-DE" sz="6400" dirty="0"/>
              <a:t>entsprechenden Leistung einer berufsständischen Versorgungseinrichtung im</a:t>
            </a:r>
          </a:p>
          <a:p>
            <a:pPr algn="just">
              <a:buNone/>
            </a:pPr>
            <a:r>
              <a:rPr lang="de-DE" sz="6400" dirty="0"/>
              <a:t>Sinne des § 6 Abs. 1 Nr. 1 SGB VI oder der Zusatzversorgung erfüllt. Satz 1 gilt</a:t>
            </a:r>
          </a:p>
          <a:p>
            <a:pPr algn="just">
              <a:buNone/>
            </a:pPr>
            <a:r>
              <a:rPr lang="de-DE" sz="6400" dirty="0"/>
              <a:t>nicht für Mitarbeiter und Mitarbeiterinnen, die die Voraussetzungen für den Bezug</a:t>
            </a:r>
          </a:p>
          <a:p>
            <a:pPr algn="just">
              <a:buNone/>
            </a:pPr>
            <a:r>
              <a:rPr lang="de-DE" sz="6400" dirty="0"/>
              <a:t>einer Altersrente nach § 237 a SGB VI erfüllen, solange ihre Versorgungsrente</a:t>
            </a:r>
          </a:p>
          <a:p>
            <a:pPr algn="just">
              <a:buNone/>
            </a:pPr>
            <a:r>
              <a:rPr lang="de-DE" sz="6400" dirty="0"/>
              <a:t>nach § 55 Abs. 6 der Satzung der Kirchlichen Zusatzversorgungskasse Rheinland-</a:t>
            </a:r>
          </a:p>
          <a:p>
            <a:pPr algn="just">
              <a:buNone/>
            </a:pPr>
            <a:r>
              <a:rPr lang="de-DE" sz="6400" dirty="0"/>
              <a:t>Westfalen oder entsprechenden Vorschriften ruhen würde</a:t>
            </a:r>
            <a:r>
              <a:rPr lang="de-DE" sz="6400" dirty="0" smtClean="0"/>
              <a:t>.</a:t>
            </a:r>
          </a:p>
          <a:p>
            <a:pPr algn="just">
              <a:buNone/>
            </a:pPr>
            <a:endParaRPr lang="de-DE" sz="6400" dirty="0"/>
          </a:p>
          <a:p>
            <a:pPr algn="just">
              <a:buNone/>
            </a:pPr>
            <a:r>
              <a:rPr lang="de-DE" sz="6400" dirty="0"/>
              <a:t>(2) Besteht ein Anspruch auf Abfindung und wird der Mitarbeiter bzw. die Mitarbeiterin</a:t>
            </a:r>
          </a:p>
          <a:p>
            <a:pPr algn="just">
              <a:buNone/>
            </a:pPr>
            <a:r>
              <a:rPr lang="de-DE" sz="6400" dirty="0"/>
              <a:t>das 65. Lebensjahr innerhalb eines Zeitraumes vollenden, der kleiner ist</a:t>
            </a:r>
          </a:p>
          <a:p>
            <a:pPr algn="just">
              <a:buNone/>
            </a:pPr>
            <a:r>
              <a:rPr lang="de-DE" sz="6400" dirty="0"/>
              <a:t>als die der Abfindung zugrunde liegende Zahl der Monatsbezüge, oder ist absehbar,</a:t>
            </a:r>
          </a:p>
          <a:p>
            <a:pPr algn="just">
              <a:buNone/>
            </a:pPr>
            <a:r>
              <a:rPr lang="de-DE" sz="6400" dirty="0" smtClean="0"/>
              <a:t>dass </a:t>
            </a:r>
            <a:r>
              <a:rPr lang="de-DE" sz="6400" dirty="0"/>
              <a:t>innerhalb dieses Zeitraumes einer der Tatbestände des Absatzes 1</a:t>
            </a:r>
          </a:p>
          <a:p>
            <a:pPr algn="just">
              <a:buNone/>
            </a:pPr>
            <a:r>
              <a:rPr lang="de-DE" sz="6400" dirty="0"/>
              <a:t>eintritt, verringert sich die Abfindung entsprechend</a:t>
            </a:r>
            <a:r>
              <a:rPr lang="de-DE" sz="6400" dirty="0" smtClean="0"/>
              <a:t>.</a:t>
            </a:r>
          </a:p>
          <a:p>
            <a:pPr algn="just">
              <a:buNone/>
            </a:pPr>
            <a:endParaRPr lang="de-DE" sz="6400" dirty="0"/>
          </a:p>
          <a:p>
            <a:pPr algn="just">
              <a:buNone/>
            </a:pPr>
            <a:r>
              <a:rPr lang="de-DE" sz="6400" dirty="0"/>
              <a:t>(3) Tritt der Mitarbeiter bzw. die Mitarbeiterin innerhalb eines Zeitraumes, der</a:t>
            </a:r>
          </a:p>
          <a:p>
            <a:pPr algn="just">
              <a:buNone/>
            </a:pPr>
            <a:r>
              <a:rPr lang="de-DE" sz="6400" dirty="0"/>
              <a:t>kleiner ist als die der Abfindung zugrunde liegende Zahl der Monatsbezüge, in</a:t>
            </a:r>
          </a:p>
          <a:p>
            <a:pPr algn="just">
              <a:buNone/>
            </a:pPr>
            <a:r>
              <a:rPr lang="de-DE" sz="6400" dirty="0"/>
              <a:t>ein Arbeitsverhältnis bei einem Arbeitgeber im Sinne des § 29 Abschn. B Abs. 7</a:t>
            </a:r>
          </a:p>
          <a:p>
            <a:pPr algn="just">
              <a:buNone/>
            </a:pPr>
            <a:r>
              <a:rPr lang="de-DE" sz="6400" dirty="0"/>
              <a:t>BAT-KF ein, verringert sich die Abfindung entsprechend. Der überzahlte Betrag</a:t>
            </a:r>
          </a:p>
          <a:p>
            <a:pPr algn="just">
              <a:buNone/>
            </a:pPr>
            <a:r>
              <a:rPr lang="de-DE" sz="6400" dirty="0"/>
              <a:t>ist zurückzuzahlen.</a:t>
            </a:r>
          </a:p>
          <a:p>
            <a:pPr>
              <a:buNone/>
            </a:pPr>
            <a:r>
              <a:rPr lang="de-DE" sz="6400" dirty="0"/>
              <a:t> 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184176"/>
          </a:xfrm>
        </p:spPr>
        <p:txBody>
          <a:bodyPr>
            <a:normAutofit fontScale="90000"/>
          </a:bodyPr>
          <a:lstStyle/>
          <a:p>
            <a:r>
              <a:rPr lang="de-DE" sz="4000" dirty="0"/>
              <a:t>§ 10</a:t>
            </a:r>
            <a:br>
              <a:rPr lang="de-DE" sz="4000" dirty="0"/>
            </a:br>
            <a:r>
              <a:rPr lang="de-DE" sz="4000" b="1" dirty="0"/>
              <a:t>Anrechnung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AutoNum type="arabicParenBoth"/>
            </a:pPr>
            <a:r>
              <a:rPr lang="de-DE" sz="4200" dirty="0" smtClean="0"/>
              <a:t>Die </a:t>
            </a:r>
            <a:r>
              <a:rPr lang="de-DE" sz="4200" dirty="0"/>
              <a:t>Leistungen, die Mitarbeitern und Mitarbeiterinnen nach </a:t>
            </a:r>
            <a:r>
              <a:rPr lang="de-DE" sz="4200" dirty="0" smtClean="0"/>
              <a:t>anderen Bestimmungen u </a:t>
            </a:r>
            <a:r>
              <a:rPr lang="de-DE" sz="4200" dirty="0"/>
              <a:t>den gleichen Zwecken gewährt werden, sind auf die Ansprüche </a:t>
            </a:r>
            <a:r>
              <a:rPr lang="de-DE" sz="4200" dirty="0" smtClean="0"/>
              <a:t>nach dieser </a:t>
            </a:r>
            <a:r>
              <a:rPr lang="de-DE" sz="4200" dirty="0"/>
              <a:t>Ordnung anzurechnen. Dies gilt insbesondere für gesetzliche oder </a:t>
            </a:r>
            <a:r>
              <a:rPr lang="de-DE" sz="4200" dirty="0" smtClean="0"/>
              <a:t>durch Vertrag </a:t>
            </a:r>
            <a:r>
              <a:rPr lang="de-DE" sz="4200" dirty="0"/>
              <a:t>vereinbarte Abfindungsansprüche gegen den Arbeitgeber (z. B. nach §§ </a:t>
            </a:r>
            <a:r>
              <a:rPr lang="de-DE" sz="4200" dirty="0" smtClean="0"/>
              <a:t>9, 10 </a:t>
            </a:r>
            <a:r>
              <a:rPr lang="de-DE" sz="4200" dirty="0"/>
              <a:t>KSchG</a:t>
            </a:r>
            <a:r>
              <a:rPr lang="de-DE" sz="4200" dirty="0" smtClean="0"/>
              <a:t>).</a:t>
            </a:r>
          </a:p>
          <a:p>
            <a:pPr marL="514350" indent="-514350">
              <a:buAutoNum type="arabicParenBoth"/>
            </a:pPr>
            <a:endParaRPr lang="de-DE" sz="3300" dirty="0"/>
          </a:p>
          <a:p>
            <a:pPr>
              <a:buNone/>
            </a:pPr>
            <a:r>
              <a:rPr lang="de-DE" sz="3300" dirty="0"/>
              <a:t>(2) Die Mitarbeiter und Mitarbeiterinnen sind verpflichtet, die ihnen nach</a:t>
            </a:r>
          </a:p>
          <a:p>
            <a:pPr>
              <a:buNone/>
            </a:pPr>
            <a:r>
              <a:rPr lang="de-DE" sz="3300" dirty="0"/>
              <a:t>anderen Bestimmungen zu den gleichen Zwecken zustehenden Leistungen Dritter</a:t>
            </a:r>
          </a:p>
          <a:p>
            <a:pPr>
              <a:buNone/>
            </a:pPr>
            <a:r>
              <a:rPr lang="de-DE" sz="3300" dirty="0"/>
              <a:t>zu beantragen. Sie haben den Arbeitgeber von der Antragstellung und von den</a:t>
            </a:r>
          </a:p>
          <a:p>
            <a:pPr>
              <a:buNone/>
            </a:pPr>
            <a:r>
              <a:rPr lang="de-DE" sz="3300" dirty="0"/>
              <a:t>hierauf beruhenden Entscheidungen sowie von allen ihnen gewährten Leistungen</a:t>
            </a:r>
          </a:p>
          <a:p>
            <a:pPr>
              <a:buNone/>
            </a:pPr>
            <a:r>
              <a:rPr lang="de-DE" sz="3300" dirty="0"/>
              <a:t>im Sinne des Absatzes 1 unverzüglich zu unterrichten.</a:t>
            </a:r>
          </a:p>
          <a:p>
            <a:pPr>
              <a:buNone/>
            </a:pPr>
            <a:r>
              <a:rPr lang="de-DE" sz="3300" dirty="0"/>
              <a:t>Kommen Mitarbeiter oder Mitarbeiterinnen ihren Verpflichtungen nach Unterabsatz</a:t>
            </a:r>
          </a:p>
          <a:p>
            <a:pPr>
              <a:buNone/>
            </a:pPr>
            <a:r>
              <a:rPr lang="de-DE" sz="3300" dirty="0" smtClean="0"/>
              <a:t>1 </a:t>
            </a:r>
            <a:r>
              <a:rPr lang="de-DE" sz="3300" dirty="0"/>
              <a:t>trotz Belehrung nicht nach, stehen ihnen Ansprüche nach dieser Ordnung</a:t>
            </a:r>
          </a:p>
          <a:p>
            <a:pPr>
              <a:buNone/>
            </a:pPr>
            <a:r>
              <a:rPr lang="de-DE" sz="3300" dirty="0"/>
              <a:t>nicht zu.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§ 1 </a:t>
            </a:r>
            <a:br>
              <a:rPr lang="de-DE" dirty="0"/>
            </a:br>
            <a:r>
              <a:rPr lang="de-DE" b="1" dirty="0"/>
              <a:t>Geltungsbereich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(1) Diese Ordnung gilt für unter </a:t>
            </a:r>
            <a:r>
              <a:rPr lang="de-DE" b="1" dirty="0" smtClean="0">
                <a:solidFill>
                  <a:srgbClr val="FF0000"/>
                </a:solidFill>
              </a:rPr>
              <a:t>BAT-KF 2 </a:t>
            </a:r>
            <a:r>
              <a:rPr lang="de-DE" dirty="0" smtClean="0"/>
              <a:t>und den </a:t>
            </a:r>
            <a:r>
              <a:rPr lang="de-DE" b="1" dirty="0" err="1" smtClean="0">
                <a:solidFill>
                  <a:srgbClr val="FF0000"/>
                </a:solidFill>
              </a:rPr>
              <a:t>MTArb</a:t>
            </a:r>
            <a:r>
              <a:rPr lang="de-DE" b="1" dirty="0" smtClean="0">
                <a:solidFill>
                  <a:srgbClr val="FF0000"/>
                </a:solidFill>
              </a:rPr>
              <a:t>-KF 3</a:t>
            </a:r>
            <a:r>
              <a:rPr lang="de-DE" dirty="0" smtClean="0"/>
              <a:t> fallende Mitarbeiterinnen und Mitarbeiter. Sie gilt für Dienststellen, in denen in der Regel </a:t>
            </a:r>
            <a:r>
              <a:rPr lang="de-DE" b="1" dirty="0" smtClean="0">
                <a:solidFill>
                  <a:srgbClr val="FF0000"/>
                </a:solidFill>
              </a:rPr>
              <a:t>mehr als fünfzehn Mitarbeiter und Mitarbeiterinnen </a:t>
            </a:r>
            <a:r>
              <a:rPr lang="de-DE" dirty="0" smtClean="0"/>
              <a:t>nach Satz 1 beschäftigt werden.</a:t>
            </a:r>
            <a:br>
              <a:rPr lang="de-DE" dirty="0" smtClean="0"/>
            </a:br>
            <a:r>
              <a:rPr lang="de-DE" dirty="0" smtClean="0"/>
              <a:t>Dienststellen im Sinne dieser Ordnung sind die kirchlichen Körperschaften, die Diakonischen Werke oder andere Träger kirchlicher oder diakonischer Einrichtungen,</a:t>
            </a:r>
            <a:br>
              <a:rPr lang="de-DE" dirty="0" smtClean="0"/>
            </a:br>
            <a:r>
              <a:rPr lang="de-DE" dirty="0" smtClean="0"/>
              <a:t>auf die das Arbeitsrechts-Regelungsgesetz Anwendung findet.</a:t>
            </a:r>
            <a:br>
              <a:rPr lang="de-DE" dirty="0" smtClean="0"/>
            </a:br>
            <a:r>
              <a:rPr lang="de-DE" dirty="0" smtClean="0"/>
              <a:t>(2) Diese Ordnung gilt nicht für Fälle des Betriebsübergangs im Sinne des § 613 a</a:t>
            </a:r>
            <a:br>
              <a:rPr lang="de-DE" dirty="0" smtClean="0"/>
            </a:br>
            <a:r>
              <a:rPr lang="de-DE" dirty="0" smtClean="0"/>
              <a:t>BGB.</a:t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§ 2</a:t>
            </a:r>
            <a:br>
              <a:rPr lang="de-DE" dirty="0"/>
            </a:br>
            <a:r>
              <a:rPr lang="de-DE" b="1" dirty="0"/>
              <a:t>Begriffsbestimmung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e-DE" sz="4400" dirty="0"/>
              <a:t>Rationalisierungsmaßnahmen im Sinne dieser Ordnung sind vom </a:t>
            </a:r>
            <a:r>
              <a:rPr lang="de-DE" sz="4400" dirty="0" smtClean="0"/>
              <a:t>Arbeitgeber veranlasste </a:t>
            </a:r>
            <a:r>
              <a:rPr lang="de-DE" sz="4400" b="1" dirty="0">
                <a:solidFill>
                  <a:srgbClr val="FFC000"/>
                </a:solidFill>
              </a:rPr>
              <a:t>erhebliche Änderungen </a:t>
            </a:r>
            <a:r>
              <a:rPr lang="de-DE" sz="4400" dirty="0"/>
              <a:t>der </a:t>
            </a:r>
            <a:r>
              <a:rPr lang="de-DE" sz="4400" b="1" dirty="0">
                <a:solidFill>
                  <a:srgbClr val="FF0000"/>
                </a:solidFill>
              </a:rPr>
              <a:t>Arbeitstechnik</a:t>
            </a:r>
            <a:r>
              <a:rPr lang="de-DE" sz="4400" dirty="0"/>
              <a:t> </a:t>
            </a:r>
            <a:r>
              <a:rPr lang="de-DE" sz="4400" dirty="0" smtClean="0"/>
              <a:t>und wesentliche Änderungen der </a:t>
            </a:r>
            <a:r>
              <a:rPr lang="de-DE" sz="4400" b="1" dirty="0">
                <a:solidFill>
                  <a:srgbClr val="FF0000"/>
                </a:solidFill>
              </a:rPr>
              <a:t>Arbeitsorganisation</a:t>
            </a:r>
            <a:r>
              <a:rPr lang="de-DE" sz="4400" dirty="0"/>
              <a:t> mit dem Ziel einer rationelleren </a:t>
            </a:r>
            <a:r>
              <a:rPr lang="de-DE" sz="4400" dirty="0" smtClean="0"/>
              <a:t>Arbeitsweise, wenn </a:t>
            </a:r>
            <a:r>
              <a:rPr lang="de-DE" sz="4400" dirty="0"/>
              <a:t>diese Maßnahmen für Mitarbeiter und Mitarbeiterinnen zu einer </a:t>
            </a:r>
            <a:r>
              <a:rPr lang="de-DE" sz="4400" b="1" dirty="0" smtClean="0">
                <a:solidFill>
                  <a:srgbClr val="FF0000"/>
                </a:solidFill>
              </a:rPr>
              <a:t>Änderung des </a:t>
            </a:r>
            <a:r>
              <a:rPr lang="de-DE" sz="4400" b="1" dirty="0">
                <a:solidFill>
                  <a:srgbClr val="FF0000"/>
                </a:solidFill>
              </a:rPr>
              <a:t>Arbeitsvertrages </a:t>
            </a:r>
            <a:r>
              <a:rPr lang="de-DE" sz="4400" dirty="0"/>
              <a:t>oder zur </a:t>
            </a:r>
            <a:r>
              <a:rPr lang="de-DE" sz="4400" b="1" dirty="0">
                <a:solidFill>
                  <a:srgbClr val="FFC000"/>
                </a:solidFill>
              </a:rPr>
              <a:t>Beendigung des Arbeitsverhältnisses </a:t>
            </a:r>
            <a:r>
              <a:rPr lang="de-DE" sz="4400" dirty="0"/>
              <a:t>führen.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de-DE" sz="3800" dirty="0" smtClean="0"/>
              <a:t>Stilllegung oder Auflösung einer Dienststelle bzw. eines Teils einer Dienststelle,</a:t>
            </a:r>
          </a:p>
          <a:p>
            <a:r>
              <a:rPr lang="de-DE" sz="3800" dirty="0" smtClean="0"/>
              <a:t> </a:t>
            </a:r>
            <a:r>
              <a:rPr lang="de-DE" sz="3800" dirty="0"/>
              <a:t>Verlegung einer Dienststelle bzw. eines Teils einer Dienststelle,</a:t>
            </a:r>
          </a:p>
          <a:p>
            <a:r>
              <a:rPr lang="de-DE" sz="3800" dirty="0"/>
              <a:t>Zusammenlegung von Dienststellen bzw. von Teilen einer </a:t>
            </a:r>
            <a:r>
              <a:rPr lang="de-DE" sz="3800" dirty="0" smtClean="0"/>
              <a:t>Dienststelle,</a:t>
            </a:r>
          </a:p>
          <a:p>
            <a:r>
              <a:rPr lang="de-DE" sz="3800" dirty="0"/>
              <a:t>Einführung anderer Arbeitsmethoden und Fertigungsverfahren, auch </a:t>
            </a:r>
            <a:r>
              <a:rPr lang="de-DE" sz="3800" dirty="0" smtClean="0"/>
              <a:t>soweit sie </a:t>
            </a:r>
            <a:r>
              <a:rPr lang="de-DE" sz="3800" dirty="0"/>
              <a:t>durch Nutzung technischer Veränderungen bedingt sind</a:t>
            </a:r>
            <a:r>
              <a:rPr lang="de-DE" sz="3800" dirty="0" smtClean="0"/>
              <a:t>.</a:t>
            </a:r>
          </a:p>
          <a:p>
            <a:r>
              <a:rPr lang="de-DE" sz="3800" dirty="0"/>
              <a:t>Ist die Änderung erheblich bzw. wesentlich, ist es nicht erforderlich, </a:t>
            </a:r>
            <a:r>
              <a:rPr lang="de-DE" sz="3800" dirty="0" smtClean="0"/>
              <a:t>dass </a:t>
            </a:r>
            <a:r>
              <a:rPr lang="de-DE" sz="3800" dirty="0"/>
              <a:t>sie </a:t>
            </a:r>
            <a:r>
              <a:rPr lang="de-DE" sz="3800" dirty="0" smtClean="0"/>
              <a:t>für mehrere </a:t>
            </a:r>
            <a:r>
              <a:rPr lang="de-DE" sz="3800" dirty="0"/>
              <a:t>Mitarbeiter und Mitarbeiterinnen zu einer Änderung des </a:t>
            </a:r>
            <a:r>
              <a:rPr lang="de-DE" sz="3800" dirty="0" smtClean="0"/>
              <a:t>Arbeitsvertrages oder </a:t>
            </a:r>
            <a:r>
              <a:rPr lang="de-DE" sz="3800" dirty="0"/>
              <a:t>zur Beendigung des Arbeitsverhältnisses führt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Keine Rationalisierungsmaßnahmen sind: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- voraussichtlich nicht nur kurzfristigen Nachfragerückgang.</a:t>
            </a:r>
          </a:p>
          <a:p>
            <a:r>
              <a:rPr lang="de-DE" dirty="0"/>
              <a:t>eine von Dritten (insbesondere durch gesetzgeberische Maßnahmen) </a:t>
            </a:r>
            <a:r>
              <a:rPr lang="de-DE" dirty="0" smtClean="0"/>
              <a:t>verursachte Aufgabeneinschränkung,</a:t>
            </a:r>
          </a:p>
          <a:p>
            <a:r>
              <a:rPr lang="de-DE" dirty="0"/>
              <a:t>Wegfall zweckgebundener </a:t>
            </a:r>
            <a:r>
              <a:rPr lang="de-DE" dirty="0" smtClean="0"/>
              <a:t>Drittmittel </a:t>
            </a:r>
            <a:r>
              <a:rPr lang="de-DE" dirty="0" smtClean="0"/>
              <a:t>veranlasst </a:t>
            </a:r>
            <a:r>
              <a:rPr lang="de-DE" dirty="0"/>
              <a:t>sind.</a:t>
            </a:r>
          </a:p>
          <a:p>
            <a:pPr>
              <a:buNone/>
            </a:pP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dirty="0"/>
              <a:t>§ 4</a:t>
            </a:r>
            <a:br>
              <a:rPr lang="de-DE" sz="3100" dirty="0"/>
            </a:br>
            <a:r>
              <a:rPr lang="de-DE" sz="3100" b="1" dirty="0"/>
              <a:t>Arbeitsplatzsicherung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Der Arbeitgeber ist verpflichtet, den Mitarbeitern und Mitarbeiterinnen </a:t>
            </a:r>
            <a:r>
              <a:rPr lang="de-DE" dirty="0" smtClean="0"/>
              <a:t>einen gleichwertigen </a:t>
            </a:r>
            <a:r>
              <a:rPr lang="de-DE" dirty="0"/>
              <a:t>Arbeitsplatz zu sichern</a:t>
            </a:r>
            <a:r>
              <a:rPr lang="de-DE" dirty="0" smtClean="0"/>
              <a:t>.</a:t>
            </a:r>
          </a:p>
          <a:p>
            <a:r>
              <a:rPr lang="de-DE" dirty="0"/>
              <a:t>die bisherige Eingruppierung </a:t>
            </a:r>
            <a:r>
              <a:rPr lang="de-DE" dirty="0" smtClean="0"/>
              <a:t>und der Umfang der Beschäftigung (Stundenzahl) ändert sich nicht </a:t>
            </a:r>
          </a:p>
          <a:p>
            <a:r>
              <a:rPr lang="de-DE" dirty="0"/>
              <a:t>a) Arbeitsplatz an demselben Ort,</a:t>
            </a:r>
          </a:p>
          <a:p>
            <a:pPr>
              <a:buNone/>
            </a:pPr>
            <a:r>
              <a:rPr lang="de-DE" dirty="0" smtClean="0"/>
              <a:t>	b</a:t>
            </a:r>
            <a:r>
              <a:rPr lang="de-DE" dirty="0"/>
              <a:t>) Arbeitsplatz an einem anderen Ort.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steht kein gleichwertiger Arbeitsplatz zur Verfügung sollen die Mitarbeiter umgeschult bzw. fortgebildet werden, wenn ihnen dadurch ein gleichwertigen Arbeitsplatz zu geteilt werden kann.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Es kann kein gleichwertiger Arbeitsplatz angeboten werden: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ist der Arbeitgeber </a:t>
            </a:r>
            <a:r>
              <a:rPr lang="de-DE" dirty="0" smtClean="0"/>
              <a:t>verpflichtet, Mitarbeitern einen </a:t>
            </a:r>
            <a:r>
              <a:rPr lang="de-DE" dirty="0" smtClean="0"/>
              <a:t>anderen Arbeitsplatz anzubieten. </a:t>
            </a:r>
          </a:p>
          <a:p>
            <a:r>
              <a:rPr lang="de-DE" dirty="0"/>
              <a:t>unter gleich geeigneten Bewerbungen bevorzugt zu </a:t>
            </a:r>
            <a:r>
              <a:rPr lang="de-DE" dirty="0" smtClean="0"/>
              <a:t>berücksichtigen</a:t>
            </a:r>
          </a:p>
          <a:p>
            <a:r>
              <a:rPr lang="de-DE" dirty="0"/>
              <a:t>um einen Arbeitsplatz bei einem anderen Arbeitgeber des kirchlichen </a:t>
            </a:r>
            <a:r>
              <a:rPr lang="de-DE" dirty="0" smtClean="0"/>
              <a:t>Dienstes an </a:t>
            </a:r>
            <a:r>
              <a:rPr lang="de-DE" dirty="0"/>
              <a:t>demselben Ort zu bemühen</a:t>
            </a:r>
            <a:r>
              <a:rPr lang="de-DE" dirty="0" smtClean="0"/>
              <a:t>.</a:t>
            </a:r>
          </a:p>
          <a:p>
            <a:r>
              <a:rPr lang="de-DE" dirty="0"/>
              <a:t>Die Mitarbeiter und Mitarbeiterinnen sind </a:t>
            </a:r>
            <a:r>
              <a:rPr lang="de-DE" dirty="0" smtClean="0"/>
              <a:t>verpflichtet einen solchen Arbeitsplatz anzunehmen.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Als </a:t>
            </a:r>
            <a:r>
              <a:rPr lang="de-DE" dirty="0"/>
              <a:t>unzumutbar gilt ferner ein nach den Absätzen 3 bis 5 </a:t>
            </a:r>
            <a:r>
              <a:rPr lang="de-DE" dirty="0" smtClean="0"/>
              <a:t>angebotener Arbeitsplatz </a:t>
            </a:r>
            <a:r>
              <a:rPr lang="de-DE" dirty="0"/>
              <a:t>mit einer Arbeitszeit von weniger als drei Vierteln der </a:t>
            </a:r>
            <a:r>
              <a:rPr lang="de-DE" dirty="0" smtClean="0"/>
              <a:t>bisherigen Arbeitszeit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/>
              <a:t>§ 5</a:t>
            </a:r>
            <a:br>
              <a:rPr lang="de-DE" sz="3600" dirty="0"/>
            </a:br>
            <a:r>
              <a:rPr lang="de-DE" sz="3600" b="1" dirty="0"/>
              <a:t>Fortbildung, Umschulung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Arbeitgeber rechtzeitig </a:t>
            </a:r>
            <a:r>
              <a:rPr lang="de-DE" dirty="0"/>
              <a:t>zu </a:t>
            </a:r>
            <a:r>
              <a:rPr lang="de-DE" dirty="0" smtClean="0"/>
              <a:t>veranlassen</a:t>
            </a:r>
          </a:p>
          <a:p>
            <a:r>
              <a:rPr lang="de-DE" dirty="0"/>
              <a:t>soweit keine </a:t>
            </a:r>
            <a:r>
              <a:rPr lang="de-DE" dirty="0" smtClean="0"/>
              <a:t>Ansprüche gegen andere Kostenträger </a:t>
            </a:r>
            <a:r>
              <a:rPr lang="de-DE" dirty="0"/>
              <a:t>bestehen, trägt der Arbeitgeber die Kosten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244280" cy="4525963"/>
          </a:xfrm>
        </p:spPr>
        <p:txBody>
          <a:bodyPr>
            <a:normAutofit fontScale="85000" lnSpcReduction="10000"/>
          </a:bodyPr>
          <a:lstStyle/>
          <a:p>
            <a:r>
              <a:rPr lang="de-DE" sz="2400" dirty="0"/>
              <a:t>Die Mitarbeiter und </a:t>
            </a:r>
            <a:r>
              <a:rPr lang="de-DE" sz="2400" dirty="0" smtClean="0"/>
              <a:t>Mitarbeiterinnen  können Umschulungsmaßnahme </a:t>
            </a:r>
            <a:r>
              <a:rPr lang="de-DE" sz="2400" dirty="0"/>
              <a:t>nicht willkürlich </a:t>
            </a:r>
            <a:r>
              <a:rPr lang="de-DE" sz="2400" dirty="0" smtClean="0"/>
              <a:t>verweigern </a:t>
            </a:r>
            <a:r>
              <a:rPr lang="de-DE" sz="1700" dirty="0" smtClean="0"/>
              <a:t>(falls 56 Jahre alt, gilt Verweigerung als nicht willkürlich)</a:t>
            </a:r>
          </a:p>
          <a:p>
            <a:r>
              <a:rPr lang="de-DE" sz="2400" dirty="0"/>
              <a:t>längstens für zwölf Monate, von der Arbeit </a:t>
            </a:r>
            <a:r>
              <a:rPr lang="de-DE" sz="2400" dirty="0" smtClean="0"/>
              <a:t>freizustellen </a:t>
            </a:r>
            <a:r>
              <a:rPr lang="de-DE" sz="2400" dirty="0"/>
              <a:t>soweit die Fortbildung oder Umschulung in die Arbeitszeit </a:t>
            </a:r>
            <a:r>
              <a:rPr lang="de-DE" sz="2400" dirty="0" smtClean="0"/>
              <a:t>fäll </a:t>
            </a:r>
            <a:r>
              <a:rPr lang="de-DE" sz="1600" dirty="0" smtClean="0"/>
              <a:t>(Urlaubsvergütung und Gehalt wird gezahlt bei vollen Arbeitstag)</a:t>
            </a:r>
          </a:p>
          <a:p>
            <a:r>
              <a:rPr lang="de-DE" sz="2400" dirty="0" smtClean="0"/>
              <a:t>in gesonderten Fällen sind Mitarbeiter verpflichtet</a:t>
            </a:r>
            <a:r>
              <a:rPr lang="de-DE" sz="2400" dirty="0"/>
              <a:t>, dem Arbeitgeber </a:t>
            </a:r>
            <a:r>
              <a:rPr lang="de-DE" sz="2400" dirty="0" smtClean="0"/>
              <a:t>die Aufwendungen </a:t>
            </a:r>
            <a:r>
              <a:rPr lang="de-DE" sz="2400" dirty="0"/>
              <a:t>für eine Fortbildung oder Umschulung </a:t>
            </a:r>
            <a:r>
              <a:rPr lang="de-DE" sz="2400" dirty="0" smtClean="0"/>
              <a:t>zu ersetzen</a:t>
            </a:r>
            <a:endParaRPr lang="de-DE" sz="2400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/>
              <a:t>§ 6</a:t>
            </a:r>
            <a:br>
              <a:rPr lang="de-DE" sz="3600" dirty="0"/>
            </a:br>
            <a:r>
              <a:rPr lang="de-DE" sz="3600" b="1" dirty="0"/>
              <a:t>Besonderer Kündigungsschutz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I</a:t>
            </a:r>
            <a:r>
              <a:rPr lang="de-DE" dirty="0" smtClean="0"/>
              <a:t>st </a:t>
            </a:r>
            <a:r>
              <a:rPr lang="de-DE" dirty="0"/>
              <a:t>Mitarbeitern oder Mitarbeiterinnen eine andere Tätigkeit bei </a:t>
            </a:r>
            <a:r>
              <a:rPr lang="de-DE" dirty="0" smtClean="0"/>
              <a:t>demselben Arbeitgeber </a:t>
            </a:r>
            <a:r>
              <a:rPr lang="de-DE" dirty="0"/>
              <a:t>übertragen worden, darf das Arbeitsverhältnis während der </a:t>
            </a:r>
            <a:r>
              <a:rPr lang="de-DE" dirty="0" smtClean="0"/>
              <a:t>ersten neun </a:t>
            </a:r>
            <a:r>
              <a:rPr lang="de-DE" dirty="0"/>
              <a:t>Monate dieser Tätigkeit weder aus betriebsbedingten Gründen noch </a:t>
            </a:r>
            <a:r>
              <a:rPr lang="de-DE" dirty="0" smtClean="0"/>
              <a:t>wegen mangelnder </a:t>
            </a:r>
            <a:r>
              <a:rPr lang="de-DE" dirty="0"/>
              <a:t>Einarbeitung gekündigt werden</a:t>
            </a:r>
            <a:r>
              <a:rPr lang="de-DE" dirty="0" smtClean="0"/>
              <a:t>.</a:t>
            </a:r>
          </a:p>
          <a:p>
            <a:pPr algn="just"/>
            <a:r>
              <a:rPr lang="de-DE" dirty="0" smtClean="0"/>
              <a:t>wenn den Mitarbeitern oder Mitarbeiterinnen ein Arbeitsplatz nach § 4 Abs. 2 bis 5 nicht angeboten werden kann oder sie einen Arbeitsplatz </a:t>
            </a:r>
            <a:r>
              <a:rPr lang="de-DE" dirty="0"/>
              <a:t>entgegen § 4 Abs. 6 nicht annehmen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gekündigten Mitarbeitern soll </a:t>
            </a:r>
            <a:r>
              <a:rPr lang="de-DE" dirty="0"/>
              <a:t>auf Antrag </a:t>
            </a:r>
            <a:r>
              <a:rPr lang="de-DE" dirty="0" smtClean="0"/>
              <a:t>bevorzugt wieder </a:t>
            </a:r>
            <a:r>
              <a:rPr lang="de-DE" dirty="0"/>
              <a:t>eingestellt werden, wenn ein für sie geeigneter Arbeitsplatz zur </a:t>
            </a:r>
            <a:r>
              <a:rPr lang="de-DE" dirty="0" smtClean="0"/>
              <a:t>Verfügung steht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707678"/>
          </a:xfrm>
        </p:spPr>
        <p:txBody>
          <a:bodyPr>
            <a:noAutofit/>
          </a:bodyPr>
          <a:lstStyle/>
          <a:p>
            <a:r>
              <a:rPr lang="de-DE" sz="2800" dirty="0"/>
              <a:t>§ 7</a:t>
            </a:r>
            <a:br>
              <a:rPr lang="de-DE" sz="2800" dirty="0"/>
            </a:br>
            <a:r>
              <a:rPr lang="de-DE" sz="2800" b="1" dirty="0"/>
              <a:t>Ausgleichszulage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2"/>
          </p:nvPr>
        </p:nvSpPr>
        <p:spPr>
          <a:xfrm>
            <a:off x="609600" y="1844824"/>
            <a:ext cx="3886200" cy="417497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de-DE" sz="7200" dirty="0" smtClean="0"/>
              <a:t>Ergibt </a:t>
            </a:r>
            <a:r>
              <a:rPr lang="de-DE" sz="7200" dirty="0"/>
              <a:t>sich in den Fällen des § 4 Abs. 2 und 3 eine Minderung der Bezüge, </a:t>
            </a:r>
            <a:r>
              <a:rPr lang="de-DE" sz="7200" dirty="0" smtClean="0"/>
              <a:t>erhalten die Mitarbeiter </a:t>
            </a:r>
            <a:r>
              <a:rPr lang="de-DE" sz="7200" dirty="0"/>
              <a:t>und Mitarbeiterinnen für die Dauer des bestehenden </a:t>
            </a:r>
            <a:r>
              <a:rPr lang="de-DE" sz="7200" dirty="0" smtClean="0"/>
              <a:t>Arbeitsverhältnisses eine </a:t>
            </a:r>
            <a:r>
              <a:rPr lang="de-DE" sz="7200" dirty="0"/>
              <a:t>Ausgleichszulage in Höhe </a:t>
            </a:r>
            <a:r>
              <a:rPr lang="de-DE" sz="7200" dirty="0" smtClean="0"/>
              <a:t>des Unterschiedsbetrages zwischen den </a:t>
            </a:r>
            <a:r>
              <a:rPr lang="de-DE" sz="7200" dirty="0"/>
              <a:t>Bezügen, die ihnen für den ersten vollen Beschäftigungsmonat aus der </a:t>
            </a:r>
            <a:r>
              <a:rPr lang="de-DE" sz="7200" dirty="0" smtClean="0"/>
              <a:t>neuen Tätigkeit </a:t>
            </a:r>
            <a:r>
              <a:rPr lang="de-DE" sz="7200" dirty="0"/>
              <a:t>zustehen, und den Bezügen, die ihnen aus der früheren Tätigkeit </a:t>
            </a:r>
            <a:r>
              <a:rPr lang="de-DE" sz="7200" dirty="0" smtClean="0"/>
              <a:t>zuletzt zustanden. (mit Zuschlägen)</a:t>
            </a:r>
          </a:p>
          <a:p>
            <a:r>
              <a:rPr lang="de-DE" sz="7200" dirty="0" smtClean="0"/>
              <a:t>Die </a:t>
            </a:r>
            <a:r>
              <a:rPr lang="de-DE" sz="7200" dirty="0"/>
              <a:t>Ausgleichszulage vermindert sich jeweils um die Hälfte des Betrages, </a:t>
            </a:r>
            <a:r>
              <a:rPr lang="de-DE" sz="7200" dirty="0" smtClean="0"/>
              <a:t>um den </a:t>
            </a:r>
            <a:r>
              <a:rPr lang="de-DE" sz="7200" dirty="0"/>
              <a:t>sich die Bezüge nach Absatz 1 Satz 2 bei allgemeinen und persönlichen </a:t>
            </a:r>
            <a:r>
              <a:rPr lang="de-DE" sz="7200" dirty="0" smtClean="0"/>
              <a:t>Gehaltssteigerungen erhöhen.</a:t>
            </a:r>
          </a:p>
          <a:p>
            <a:endParaRPr lang="de-DE" sz="3000" dirty="0"/>
          </a:p>
          <a:p>
            <a:pPr algn="just"/>
            <a:endParaRPr lang="de-DE" sz="17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0600" y="1772816"/>
            <a:ext cx="3886200" cy="4246984"/>
          </a:xfrm>
        </p:spPr>
        <p:txBody>
          <a:bodyPr>
            <a:normAutofit fontScale="25000" lnSpcReduction="20000"/>
          </a:bodyPr>
          <a:lstStyle/>
          <a:p>
            <a:r>
              <a:rPr lang="de-DE" sz="7200" dirty="0"/>
              <a:t>ihre Zustimmung zu einer Fortbildungs- oder Umschulungsmaßnahme entgegen § 4 Abs. 1 </a:t>
            </a:r>
            <a:r>
              <a:rPr lang="de-DE" sz="7200" dirty="0" err="1"/>
              <a:t>Unterabs</a:t>
            </a:r>
            <a:r>
              <a:rPr lang="de-DE" sz="7200" dirty="0"/>
              <a:t>. 2 verweigern oder die Fortbildung bzw. Umschulung aus einem von ihnen zu vertretenden Grund abbrechen.</a:t>
            </a:r>
          </a:p>
          <a:p>
            <a:r>
              <a:rPr lang="de-DE" sz="7200" dirty="0" smtClean="0"/>
              <a:t>wenn </a:t>
            </a:r>
            <a:r>
              <a:rPr lang="de-DE" sz="7200" dirty="0"/>
              <a:t>die Mitarbeiter bzw. Mitarbeiterinnen die Übernahme einer höherwertigen Tätigkeit ohne triftige Gründe ablehnen.</a:t>
            </a:r>
          </a:p>
          <a:p>
            <a:r>
              <a:rPr lang="de-DE" sz="7200" dirty="0" smtClean="0"/>
              <a:t>wenn </a:t>
            </a:r>
            <a:r>
              <a:rPr lang="de-DE" sz="7200" dirty="0"/>
              <a:t>die Mitarbeiter </a:t>
            </a:r>
            <a:r>
              <a:rPr lang="de-DE" sz="7200" dirty="0" smtClean="0"/>
              <a:t>bzw. Mitarbeiterinnen einen </a:t>
            </a:r>
            <a:r>
              <a:rPr lang="de-DE" sz="7200" dirty="0"/>
              <a:t>Anspruch auf Bezug einer ungekürzten Altersrente nach § 236, § 236a </a:t>
            </a:r>
            <a:r>
              <a:rPr lang="de-DE" sz="7200" dirty="0" smtClean="0"/>
              <a:t>oder § </a:t>
            </a:r>
            <a:r>
              <a:rPr lang="de-DE" sz="7200" dirty="0"/>
              <a:t>237a SGB VI oder einer entsprechenden Leistung </a:t>
            </a:r>
            <a:r>
              <a:rPr lang="de-DE" sz="7200" dirty="0" smtClean="0"/>
              <a:t>einer berufsständischen Versorgungseinrichtung m </a:t>
            </a:r>
            <a:r>
              <a:rPr lang="de-DE" sz="7200" dirty="0"/>
              <a:t>Sinne des § 6 Abs. 1 Nr. 1 SGB VI oder der </a:t>
            </a:r>
            <a:r>
              <a:rPr lang="de-DE" sz="7200" dirty="0" smtClean="0"/>
              <a:t>Zusatzversorgung haben</a:t>
            </a:r>
            <a:r>
              <a:rPr lang="de-DE" sz="7200" dirty="0"/>
              <a:t>.</a:t>
            </a:r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"/>
          </p:nvPr>
        </p:nvSpPr>
        <p:spPr>
          <a:xfrm>
            <a:off x="467544" y="1196752"/>
            <a:ext cx="4040188" cy="639762"/>
          </a:xfrm>
        </p:spPr>
        <p:txBody>
          <a:bodyPr/>
          <a:lstStyle/>
          <a:p>
            <a:r>
              <a:rPr lang="de-DE" dirty="0" smtClean="0"/>
              <a:t>Anspruch besteht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4041775" cy="639762"/>
          </a:xfrm>
        </p:spPr>
        <p:txBody>
          <a:bodyPr/>
          <a:lstStyle/>
          <a:p>
            <a:r>
              <a:rPr lang="de-DE" dirty="0" smtClean="0"/>
              <a:t>Anspruch gilt nicht: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1107</Words>
  <Application>Microsoft Office PowerPoint</Application>
  <PresentationFormat>Bildschirmpräsentation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Galathea</vt:lpstr>
      <vt:lpstr>Dokument</vt:lpstr>
      <vt:lpstr>Ordnung zur Sicherung von Mitarbeitern bei Rationalisierungsmaßnahmen (Rationalisierungs-Sicherungs-Ordnung - RSO) vom 25. November 1994  </vt:lpstr>
      <vt:lpstr>§ 1  Geltungsbereich </vt:lpstr>
      <vt:lpstr>§ 2 Begriffsbestimmung </vt:lpstr>
      <vt:lpstr>Keine Rationalisierungsmaßnahmen sind:</vt:lpstr>
      <vt:lpstr>§ 4 Arbeitsplatzsicherung </vt:lpstr>
      <vt:lpstr>Es kann kein gleichwertiger Arbeitsplatz angeboten werden:</vt:lpstr>
      <vt:lpstr>§ 5 Fortbildung, Umschulung </vt:lpstr>
      <vt:lpstr>§ 6 Besonderer Kündigungsschutz </vt:lpstr>
      <vt:lpstr>§ 7 Ausgleichszulage</vt:lpstr>
      <vt:lpstr>§ 8 Abfindung</vt:lpstr>
      <vt:lpstr>§ 9 Persönliche Anspruchsvoraussetzungen </vt:lpstr>
      <vt:lpstr>§ 10 Anrechnung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Ordnung zur Sicherung von Mitarbeitern bei Rationalisierungsmaßnahmen (Rationalisierungs-Sicherungs-Ordnung - RSO) vom 25. November 1994  </dc:title>
  <dc:creator>b.kowski</dc:creator>
  <cp:lastModifiedBy>b.kowski</cp:lastModifiedBy>
  <cp:revision>29</cp:revision>
  <dcterms:created xsi:type="dcterms:W3CDTF">2012-03-19T02:44:10Z</dcterms:created>
  <dcterms:modified xsi:type="dcterms:W3CDTF">2012-03-19T07:42:11Z</dcterms:modified>
</cp:coreProperties>
</file>