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56" r:id="rId3"/>
    <p:sldId id="258" r:id="rId4"/>
    <p:sldId id="260" r:id="rId5"/>
    <p:sldId id="259" r:id="rId6"/>
    <p:sldId id="262" r:id="rId7"/>
    <p:sldId id="265" r:id="rId8"/>
    <p:sldId id="266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5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34B191-D655-41FD-A741-62D832C5EF70}" type="datetimeFigureOut">
              <a:rPr lang="de-DE" smtClean="0"/>
              <a:t>18.03.2012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1D0E6-8157-42C3-BD2E-6C2AB3738993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1D0E6-8157-42C3-BD2E-6C2AB3738993}" type="slidenum">
              <a:rPr lang="de-DE" smtClean="0"/>
              <a:t>8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9C885-8CC5-48A0-9205-BF859B2BEC16}" type="datetimeFigureOut">
              <a:rPr lang="de-DE" smtClean="0"/>
              <a:pPr/>
              <a:t>18.03.2012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510A-B29D-4BCE-ADC0-BC318D956E5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9C885-8CC5-48A0-9205-BF859B2BEC16}" type="datetimeFigureOut">
              <a:rPr lang="de-DE" smtClean="0"/>
              <a:pPr/>
              <a:t>18.03.2012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510A-B29D-4BCE-ADC0-BC318D956E5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9C885-8CC5-48A0-9205-BF859B2BEC16}" type="datetimeFigureOut">
              <a:rPr lang="de-DE" smtClean="0"/>
              <a:pPr/>
              <a:t>18.03.2012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510A-B29D-4BCE-ADC0-BC318D956E5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9C885-8CC5-48A0-9205-BF859B2BEC16}" type="datetimeFigureOut">
              <a:rPr lang="de-DE" smtClean="0"/>
              <a:pPr/>
              <a:t>18.03.2012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510A-B29D-4BCE-ADC0-BC318D956E5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9C885-8CC5-48A0-9205-BF859B2BEC16}" type="datetimeFigureOut">
              <a:rPr lang="de-DE" smtClean="0"/>
              <a:pPr/>
              <a:t>18.03.2012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510A-B29D-4BCE-ADC0-BC318D956E5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9C885-8CC5-48A0-9205-BF859B2BEC16}" type="datetimeFigureOut">
              <a:rPr lang="de-DE" smtClean="0"/>
              <a:pPr/>
              <a:t>18.03.2012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510A-B29D-4BCE-ADC0-BC318D956E5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9C885-8CC5-48A0-9205-BF859B2BEC16}" type="datetimeFigureOut">
              <a:rPr lang="de-DE" smtClean="0"/>
              <a:pPr/>
              <a:t>18.03.2012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510A-B29D-4BCE-ADC0-BC318D956E5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9C885-8CC5-48A0-9205-BF859B2BEC16}" type="datetimeFigureOut">
              <a:rPr lang="de-DE" smtClean="0"/>
              <a:pPr/>
              <a:t>18.03.2012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510A-B29D-4BCE-ADC0-BC318D956E5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9C885-8CC5-48A0-9205-BF859B2BEC16}" type="datetimeFigureOut">
              <a:rPr lang="de-DE" smtClean="0"/>
              <a:pPr/>
              <a:t>18.03.2012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510A-B29D-4BCE-ADC0-BC318D956E5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9C885-8CC5-48A0-9205-BF859B2BEC16}" type="datetimeFigureOut">
              <a:rPr lang="de-DE" smtClean="0"/>
              <a:pPr/>
              <a:t>18.03.2012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510A-B29D-4BCE-ADC0-BC318D956E5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9C885-8CC5-48A0-9205-BF859B2BEC16}" type="datetimeFigureOut">
              <a:rPr lang="de-DE" smtClean="0"/>
              <a:pPr/>
              <a:t>18.03.2012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510A-B29D-4BCE-ADC0-BC318D956E5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9C885-8CC5-48A0-9205-BF859B2BEC16}" type="datetimeFigureOut">
              <a:rPr lang="de-DE" smtClean="0"/>
              <a:pPr/>
              <a:t>18.03.2012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7510A-B29D-4BCE-ADC0-BC318D956E5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Rechteck 555"/>
          <p:cNvSpPr/>
          <p:nvPr/>
        </p:nvSpPr>
        <p:spPr>
          <a:xfrm>
            <a:off x="928662" y="928670"/>
            <a:ext cx="7358114" cy="5143536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4" name="Rechteck 913"/>
          <p:cNvSpPr/>
          <p:nvPr/>
        </p:nvSpPr>
        <p:spPr>
          <a:xfrm>
            <a:off x="4143372" y="1500174"/>
            <a:ext cx="4786346" cy="1928826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6715140" y="6215082"/>
            <a:ext cx="1500187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5749" tIns="37874" rIns="75749" bIns="37874">
            <a:spAutoFit/>
          </a:bodyPr>
          <a:lstStyle/>
          <a:p>
            <a:pPr defTabSz="757238">
              <a:spcBef>
                <a:spcPct val="50000"/>
              </a:spcBef>
            </a:pPr>
            <a:r>
              <a:rPr lang="de-DE" sz="800" dirty="0">
                <a:solidFill>
                  <a:srgbClr val="FF9900"/>
                </a:solidFill>
                <a:latin typeface="Tahoma" pitchFamily="34" charset="0"/>
              </a:rPr>
              <a:t>© Gisbert Fischer  </a:t>
            </a:r>
            <a:r>
              <a:rPr lang="de-DE" sz="800" dirty="0" smtClean="0">
                <a:solidFill>
                  <a:srgbClr val="FF9900"/>
                </a:solidFill>
                <a:latin typeface="Tahoma" pitchFamily="34" charset="0"/>
              </a:rPr>
              <a:t>15032012</a:t>
            </a:r>
            <a:endParaRPr lang="de-DE" sz="800" dirty="0">
              <a:solidFill>
                <a:srgbClr val="FF9900"/>
              </a:solidFill>
              <a:latin typeface="Tahoma" pitchFamily="34" charset="0"/>
            </a:endParaRPr>
          </a:p>
        </p:txBody>
      </p:sp>
      <p:grpSp>
        <p:nvGrpSpPr>
          <p:cNvPr id="2" name="Gruppieren 553"/>
          <p:cNvGrpSpPr/>
          <p:nvPr/>
        </p:nvGrpSpPr>
        <p:grpSpPr>
          <a:xfrm>
            <a:off x="4286248" y="1000108"/>
            <a:ext cx="3714776" cy="1841630"/>
            <a:chOff x="428596" y="1500174"/>
            <a:chExt cx="4286280" cy="2270258"/>
          </a:xfrm>
        </p:grpSpPr>
        <p:grpSp>
          <p:nvGrpSpPr>
            <p:cNvPr id="3" name="Group 35"/>
            <p:cNvGrpSpPr>
              <a:grpSpLocks/>
            </p:cNvGrpSpPr>
            <p:nvPr/>
          </p:nvGrpSpPr>
          <p:grpSpPr bwMode="auto">
            <a:xfrm rot="761753">
              <a:off x="428596" y="3194350"/>
              <a:ext cx="1174246" cy="576082"/>
              <a:chOff x="2245" y="1616"/>
              <a:chExt cx="628" cy="531"/>
            </a:xfrm>
          </p:grpSpPr>
          <p:sp>
            <p:nvSpPr>
              <p:cNvPr id="2486" name="Freeform 32"/>
              <p:cNvSpPr>
                <a:spLocks/>
              </p:cNvSpPr>
              <p:nvPr/>
            </p:nvSpPr>
            <p:spPr bwMode="auto">
              <a:xfrm rot="5400000">
                <a:off x="2353" y="1689"/>
                <a:ext cx="363" cy="217"/>
              </a:xfrm>
              <a:custGeom>
                <a:avLst/>
                <a:gdLst>
                  <a:gd name="T0" fmla="*/ 155 w 414"/>
                  <a:gd name="T1" fmla="*/ 1 h 353"/>
                  <a:gd name="T2" fmla="*/ 107 w 414"/>
                  <a:gd name="T3" fmla="*/ 2 h 353"/>
                  <a:gd name="T4" fmla="*/ 96 w 414"/>
                  <a:gd name="T5" fmla="*/ 15 h 353"/>
                  <a:gd name="T6" fmla="*/ 46 w 414"/>
                  <a:gd name="T7" fmla="*/ 17 h 353"/>
                  <a:gd name="T8" fmla="*/ 36 w 414"/>
                  <a:gd name="T9" fmla="*/ 23 h 353"/>
                  <a:gd name="T10" fmla="*/ 31 w 414"/>
                  <a:gd name="T11" fmla="*/ 28 h 353"/>
                  <a:gd name="T12" fmla="*/ 4 w 414"/>
                  <a:gd name="T13" fmla="*/ 45 h 353"/>
                  <a:gd name="T14" fmla="*/ 10 w 414"/>
                  <a:gd name="T15" fmla="*/ 67 h 353"/>
                  <a:gd name="T16" fmla="*/ 74 w 414"/>
                  <a:gd name="T17" fmla="*/ 80 h 353"/>
                  <a:gd name="T18" fmla="*/ 203 w 414"/>
                  <a:gd name="T19" fmla="*/ 82 h 353"/>
                  <a:gd name="T20" fmla="*/ 246 w 414"/>
                  <a:gd name="T21" fmla="*/ 76 h 353"/>
                  <a:gd name="T22" fmla="*/ 268 w 414"/>
                  <a:gd name="T23" fmla="*/ 65 h 353"/>
                  <a:gd name="T24" fmla="*/ 279 w 414"/>
                  <a:gd name="T25" fmla="*/ 50 h 353"/>
                  <a:gd name="T26" fmla="*/ 274 w 414"/>
                  <a:gd name="T27" fmla="*/ 26 h 353"/>
                  <a:gd name="T28" fmla="*/ 166 w 414"/>
                  <a:gd name="T29" fmla="*/ 6 h 353"/>
                  <a:gd name="T30" fmla="*/ 155 w 414"/>
                  <a:gd name="T31" fmla="*/ 1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414"/>
                  <a:gd name="T49" fmla="*/ 0 h 353"/>
                  <a:gd name="T50" fmla="*/ 414 w 414"/>
                  <a:gd name="T51" fmla="*/ 353 h 35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414" h="353">
                    <a:moveTo>
                      <a:pt x="230" y="1"/>
                    </a:moveTo>
                    <a:cubicBezTo>
                      <a:pt x="206" y="4"/>
                      <a:pt x="180" y="0"/>
                      <a:pt x="158" y="9"/>
                    </a:cubicBezTo>
                    <a:cubicBezTo>
                      <a:pt x="140" y="16"/>
                      <a:pt x="159" y="56"/>
                      <a:pt x="142" y="65"/>
                    </a:cubicBezTo>
                    <a:cubicBezTo>
                      <a:pt x="120" y="76"/>
                      <a:pt x="94" y="70"/>
                      <a:pt x="70" y="73"/>
                    </a:cubicBezTo>
                    <a:cubicBezTo>
                      <a:pt x="65" y="81"/>
                      <a:pt x="58" y="88"/>
                      <a:pt x="54" y="97"/>
                    </a:cubicBezTo>
                    <a:cubicBezTo>
                      <a:pt x="50" y="105"/>
                      <a:pt x="50" y="114"/>
                      <a:pt x="46" y="121"/>
                    </a:cubicBezTo>
                    <a:cubicBezTo>
                      <a:pt x="0" y="204"/>
                      <a:pt x="24" y="139"/>
                      <a:pt x="6" y="193"/>
                    </a:cubicBezTo>
                    <a:cubicBezTo>
                      <a:pt x="9" y="225"/>
                      <a:pt x="6" y="258"/>
                      <a:pt x="14" y="289"/>
                    </a:cubicBezTo>
                    <a:cubicBezTo>
                      <a:pt x="21" y="315"/>
                      <a:pt x="88" y="338"/>
                      <a:pt x="110" y="345"/>
                    </a:cubicBezTo>
                    <a:cubicBezTo>
                      <a:pt x="182" y="339"/>
                      <a:pt x="233" y="336"/>
                      <a:pt x="302" y="353"/>
                    </a:cubicBezTo>
                    <a:cubicBezTo>
                      <a:pt x="326" y="348"/>
                      <a:pt x="349" y="349"/>
                      <a:pt x="366" y="329"/>
                    </a:cubicBezTo>
                    <a:cubicBezTo>
                      <a:pt x="379" y="315"/>
                      <a:pt x="398" y="281"/>
                      <a:pt x="398" y="281"/>
                    </a:cubicBezTo>
                    <a:cubicBezTo>
                      <a:pt x="402" y="259"/>
                      <a:pt x="414" y="239"/>
                      <a:pt x="414" y="217"/>
                    </a:cubicBezTo>
                    <a:cubicBezTo>
                      <a:pt x="414" y="182"/>
                      <a:pt x="412" y="147"/>
                      <a:pt x="406" y="113"/>
                    </a:cubicBezTo>
                    <a:cubicBezTo>
                      <a:pt x="392" y="32"/>
                      <a:pt x="308" y="31"/>
                      <a:pt x="246" y="25"/>
                    </a:cubicBezTo>
                    <a:cubicBezTo>
                      <a:pt x="216" y="15"/>
                      <a:pt x="218" y="25"/>
                      <a:pt x="230" y="1"/>
                    </a:cubicBezTo>
                    <a:close/>
                  </a:path>
                </a:pathLst>
              </a:cu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487" name="Freeform 25"/>
              <p:cNvSpPr>
                <a:spLocks/>
              </p:cNvSpPr>
              <p:nvPr/>
            </p:nvSpPr>
            <p:spPr bwMode="auto">
              <a:xfrm>
                <a:off x="2426" y="1706"/>
                <a:ext cx="447" cy="309"/>
              </a:xfrm>
              <a:custGeom>
                <a:avLst/>
                <a:gdLst>
                  <a:gd name="T0" fmla="*/ 136 w 447"/>
                  <a:gd name="T1" fmla="*/ 250 h 309"/>
                  <a:gd name="T2" fmla="*/ 0 w 447"/>
                  <a:gd name="T3" fmla="*/ 146 h 309"/>
                  <a:gd name="T4" fmla="*/ 72 w 447"/>
                  <a:gd name="T5" fmla="*/ 114 h 309"/>
                  <a:gd name="T6" fmla="*/ 128 w 447"/>
                  <a:gd name="T7" fmla="*/ 106 h 309"/>
                  <a:gd name="T8" fmla="*/ 120 w 447"/>
                  <a:gd name="T9" fmla="*/ 74 h 309"/>
                  <a:gd name="T10" fmla="*/ 136 w 447"/>
                  <a:gd name="T11" fmla="*/ 50 h 309"/>
                  <a:gd name="T12" fmla="*/ 264 w 447"/>
                  <a:gd name="T13" fmla="*/ 34 h 309"/>
                  <a:gd name="T14" fmla="*/ 400 w 447"/>
                  <a:gd name="T15" fmla="*/ 10 h 309"/>
                  <a:gd name="T16" fmla="*/ 368 w 447"/>
                  <a:gd name="T17" fmla="*/ 34 h 309"/>
                  <a:gd name="T18" fmla="*/ 344 w 447"/>
                  <a:gd name="T19" fmla="*/ 82 h 309"/>
                  <a:gd name="T20" fmla="*/ 392 w 447"/>
                  <a:gd name="T21" fmla="*/ 146 h 309"/>
                  <a:gd name="T22" fmla="*/ 424 w 447"/>
                  <a:gd name="T23" fmla="*/ 154 h 309"/>
                  <a:gd name="T24" fmla="*/ 408 w 447"/>
                  <a:gd name="T25" fmla="*/ 194 h 309"/>
                  <a:gd name="T26" fmla="*/ 320 w 447"/>
                  <a:gd name="T27" fmla="*/ 202 h 309"/>
                  <a:gd name="T28" fmla="*/ 248 w 447"/>
                  <a:gd name="T29" fmla="*/ 282 h 309"/>
                  <a:gd name="T30" fmla="*/ 224 w 447"/>
                  <a:gd name="T31" fmla="*/ 298 h 309"/>
                  <a:gd name="T32" fmla="*/ 136 w 447"/>
                  <a:gd name="T33" fmla="*/ 250 h 30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47"/>
                  <a:gd name="T52" fmla="*/ 0 h 309"/>
                  <a:gd name="T53" fmla="*/ 447 w 447"/>
                  <a:gd name="T54" fmla="*/ 309 h 30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47" h="309">
                    <a:moveTo>
                      <a:pt x="136" y="250"/>
                    </a:moveTo>
                    <a:cubicBezTo>
                      <a:pt x="88" y="234"/>
                      <a:pt x="37" y="183"/>
                      <a:pt x="0" y="146"/>
                    </a:cubicBezTo>
                    <a:cubicBezTo>
                      <a:pt x="24" y="135"/>
                      <a:pt x="47" y="122"/>
                      <a:pt x="72" y="114"/>
                    </a:cubicBezTo>
                    <a:cubicBezTo>
                      <a:pt x="90" y="108"/>
                      <a:pt x="114" y="118"/>
                      <a:pt x="128" y="106"/>
                    </a:cubicBezTo>
                    <a:cubicBezTo>
                      <a:pt x="136" y="99"/>
                      <a:pt x="123" y="85"/>
                      <a:pt x="120" y="74"/>
                    </a:cubicBezTo>
                    <a:cubicBezTo>
                      <a:pt x="125" y="66"/>
                      <a:pt x="127" y="53"/>
                      <a:pt x="136" y="50"/>
                    </a:cubicBezTo>
                    <a:cubicBezTo>
                      <a:pt x="177" y="38"/>
                      <a:pt x="264" y="34"/>
                      <a:pt x="264" y="34"/>
                    </a:cubicBezTo>
                    <a:cubicBezTo>
                      <a:pt x="295" y="25"/>
                      <a:pt x="370" y="0"/>
                      <a:pt x="400" y="10"/>
                    </a:cubicBezTo>
                    <a:cubicBezTo>
                      <a:pt x="413" y="14"/>
                      <a:pt x="377" y="25"/>
                      <a:pt x="368" y="34"/>
                    </a:cubicBezTo>
                    <a:cubicBezTo>
                      <a:pt x="352" y="50"/>
                      <a:pt x="351" y="62"/>
                      <a:pt x="344" y="82"/>
                    </a:cubicBezTo>
                    <a:cubicBezTo>
                      <a:pt x="392" y="94"/>
                      <a:pt x="405" y="94"/>
                      <a:pt x="392" y="146"/>
                    </a:cubicBezTo>
                    <a:cubicBezTo>
                      <a:pt x="403" y="149"/>
                      <a:pt x="415" y="147"/>
                      <a:pt x="424" y="154"/>
                    </a:cubicBezTo>
                    <a:cubicBezTo>
                      <a:pt x="447" y="172"/>
                      <a:pt x="426" y="190"/>
                      <a:pt x="408" y="194"/>
                    </a:cubicBezTo>
                    <a:cubicBezTo>
                      <a:pt x="379" y="200"/>
                      <a:pt x="349" y="199"/>
                      <a:pt x="320" y="202"/>
                    </a:cubicBezTo>
                    <a:cubicBezTo>
                      <a:pt x="305" y="247"/>
                      <a:pt x="291" y="254"/>
                      <a:pt x="248" y="282"/>
                    </a:cubicBezTo>
                    <a:cubicBezTo>
                      <a:pt x="240" y="287"/>
                      <a:pt x="224" y="298"/>
                      <a:pt x="224" y="298"/>
                    </a:cubicBezTo>
                    <a:cubicBezTo>
                      <a:pt x="156" y="291"/>
                      <a:pt x="136" y="309"/>
                      <a:pt x="136" y="250"/>
                    </a:cubicBezTo>
                    <a:close/>
                  </a:path>
                </a:pathLst>
              </a:custGeom>
              <a:solidFill>
                <a:srgbClr val="009900">
                  <a:alpha val="36862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488" name="Freeform 26"/>
              <p:cNvSpPr>
                <a:spLocks/>
              </p:cNvSpPr>
              <p:nvPr/>
            </p:nvSpPr>
            <p:spPr bwMode="auto">
              <a:xfrm rot="9994690">
                <a:off x="2336" y="1842"/>
                <a:ext cx="272" cy="226"/>
              </a:xfrm>
              <a:custGeom>
                <a:avLst/>
                <a:gdLst>
                  <a:gd name="T0" fmla="*/ 65 w 414"/>
                  <a:gd name="T1" fmla="*/ 1 h 353"/>
                  <a:gd name="T2" fmla="*/ 45 w 414"/>
                  <a:gd name="T3" fmla="*/ 3 h 353"/>
                  <a:gd name="T4" fmla="*/ 40 w 414"/>
                  <a:gd name="T5" fmla="*/ 17 h 353"/>
                  <a:gd name="T6" fmla="*/ 20 w 414"/>
                  <a:gd name="T7" fmla="*/ 19 h 353"/>
                  <a:gd name="T8" fmla="*/ 15 w 414"/>
                  <a:gd name="T9" fmla="*/ 26 h 353"/>
                  <a:gd name="T10" fmla="*/ 13 w 414"/>
                  <a:gd name="T11" fmla="*/ 31 h 353"/>
                  <a:gd name="T12" fmla="*/ 2 w 414"/>
                  <a:gd name="T13" fmla="*/ 51 h 353"/>
                  <a:gd name="T14" fmla="*/ 4 w 414"/>
                  <a:gd name="T15" fmla="*/ 76 h 353"/>
                  <a:gd name="T16" fmla="*/ 31 w 414"/>
                  <a:gd name="T17" fmla="*/ 90 h 353"/>
                  <a:gd name="T18" fmla="*/ 85 w 414"/>
                  <a:gd name="T19" fmla="*/ 93 h 353"/>
                  <a:gd name="T20" fmla="*/ 104 w 414"/>
                  <a:gd name="T21" fmla="*/ 86 h 353"/>
                  <a:gd name="T22" fmla="*/ 112 w 414"/>
                  <a:gd name="T23" fmla="*/ 74 h 353"/>
                  <a:gd name="T24" fmla="*/ 118 w 414"/>
                  <a:gd name="T25" fmla="*/ 57 h 353"/>
                  <a:gd name="T26" fmla="*/ 115 w 414"/>
                  <a:gd name="T27" fmla="*/ 29 h 353"/>
                  <a:gd name="T28" fmla="*/ 70 w 414"/>
                  <a:gd name="T29" fmla="*/ 6 h 353"/>
                  <a:gd name="T30" fmla="*/ 65 w 414"/>
                  <a:gd name="T31" fmla="*/ 1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414"/>
                  <a:gd name="T49" fmla="*/ 0 h 353"/>
                  <a:gd name="T50" fmla="*/ 414 w 414"/>
                  <a:gd name="T51" fmla="*/ 353 h 35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414" h="353">
                    <a:moveTo>
                      <a:pt x="230" y="1"/>
                    </a:moveTo>
                    <a:cubicBezTo>
                      <a:pt x="206" y="4"/>
                      <a:pt x="180" y="0"/>
                      <a:pt x="158" y="9"/>
                    </a:cubicBezTo>
                    <a:cubicBezTo>
                      <a:pt x="140" y="16"/>
                      <a:pt x="159" y="56"/>
                      <a:pt x="142" y="65"/>
                    </a:cubicBezTo>
                    <a:cubicBezTo>
                      <a:pt x="120" y="76"/>
                      <a:pt x="94" y="70"/>
                      <a:pt x="70" y="73"/>
                    </a:cubicBezTo>
                    <a:cubicBezTo>
                      <a:pt x="65" y="81"/>
                      <a:pt x="58" y="88"/>
                      <a:pt x="54" y="97"/>
                    </a:cubicBezTo>
                    <a:cubicBezTo>
                      <a:pt x="50" y="105"/>
                      <a:pt x="50" y="114"/>
                      <a:pt x="46" y="121"/>
                    </a:cubicBezTo>
                    <a:cubicBezTo>
                      <a:pt x="0" y="204"/>
                      <a:pt x="24" y="139"/>
                      <a:pt x="6" y="193"/>
                    </a:cubicBezTo>
                    <a:cubicBezTo>
                      <a:pt x="9" y="225"/>
                      <a:pt x="6" y="258"/>
                      <a:pt x="14" y="289"/>
                    </a:cubicBezTo>
                    <a:cubicBezTo>
                      <a:pt x="21" y="315"/>
                      <a:pt x="88" y="338"/>
                      <a:pt x="110" y="345"/>
                    </a:cubicBezTo>
                    <a:cubicBezTo>
                      <a:pt x="182" y="339"/>
                      <a:pt x="233" y="336"/>
                      <a:pt x="302" y="353"/>
                    </a:cubicBezTo>
                    <a:cubicBezTo>
                      <a:pt x="326" y="348"/>
                      <a:pt x="349" y="349"/>
                      <a:pt x="366" y="329"/>
                    </a:cubicBezTo>
                    <a:cubicBezTo>
                      <a:pt x="379" y="315"/>
                      <a:pt x="398" y="281"/>
                      <a:pt x="398" y="281"/>
                    </a:cubicBezTo>
                    <a:cubicBezTo>
                      <a:pt x="402" y="259"/>
                      <a:pt x="414" y="239"/>
                      <a:pt x="414" y="217"/>
                    </a:cubicBezTo>
                    <a:cubicBezTo>
                      <a:pt x="414" y="182"/>
                      <a:pt x="412" y="147"/>
                      <a:pt x="406" y="113"/>
                    </a:cubicBezTo>
                    <a:cubicBezTo>
                      <a:pt x="392" y="32"/>
                      <a:pt x="308" y="31"/>
                      <a:pt x="246" y="25"/>
                    </a:cubicBezTo>
                    <a:cubicBezTo>
                      <a:pt x="216" y="15"/>
                      <a:pt x="218" y="25"/>
                      <a:pt x="230" y="1"/>
                    </a:cubicBezTo>
                    <a:close/>
                  </a:path>
                </a:pathLst>
              </a:cu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489" name="Freeform 33"/>
              <p:cNvSpPr>
                <a:spLocks/>
              </p:cNvSpPr>
              <p:nvPr/>
            </p:nvSpPr>
            <p:spPr bwMode="auto">
              <a:xfrm rot="9964299">
                <a:off x="2245" y="1888"/>
                <a:ext cx="616" cy="259"/>
              </a:xfrm>
              <a:custGeom>
                <a:avLst/>
                <a:gdLst>
                  <a:gd name="T0" fmla="*/ 282 w 616"/>
                  <a:gd name="T1" fmla="*/ 45 h 259"/>
                  <a:gd name="T2" fmla="*/ 122 w 616"/>
                  <a:gd name="T3" fmla="*/ 53 h 259"/>
                  <a:gd name="T4" fmla="*/ 42 w 616"/>
                  <a:gd name="T5" fmla="*/ 85 h 259"/>
                  <a:gd name="T6" fmla="*/ 10 w 616"/>
                  <a:gd name="T7" fmla="*/ 181 h 259"/>
                  <a:gd name="T8" fmla="*/ 18 w 616"/>
                  <a:gd name="T9" fmla="*/ 237 h 259"/>
                  <a:gd name="T10" fmla="*/ 314 w 616"/>
                  <a:gd name="T11" fmla="*/ 205 h 259"/>
                  <a:gd name="T12" fmla="*/ 578 w 616"/>
                  <a:gd name="T13" fmla="*/ 149 h 259"/>
                  <a:gd name="T14" fmla="*/ 506 w 616"/>
                  <a:gd name="T15" fmla="*/ 69 h 259"/>
                  <a:gd name="T16" fmla="*/ 282 w 616"/>
                  <a:gd name="T17" fmla="*/ 45 h 25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16"/>
                  <a:gd name="T28" fmla="*/ 0 h 259"/>
                  <a:gd name="T29" fmla="*/ 616 w 616"/>
                  <a:gd name="T30" fmla="*/ 259 h 25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16" h="259">
                    <a:moveTo>
                      <a:pt x="282" y="45"/>
                    </a:moveTo>
                    <a:cubicBezTo>
                      <a:pt x="229" y="48"/>
                      <a:pt x="175" y="46"/>
                      <a:pt x="122" y="53"/>
                    </a:cubicBezTo>
                    <a:cubicBezTo>
                      <a:pt x="114" y="54"/>
                      <a:pt x="57" y="81"/>
                      <a:pt x="42" y="85"/>
                    </a:cubicBezTo>
                    <a:cubicBezTo>
                      <a:pt x="22" y="116"/>
                      <a:pt x="21" y="147"/>
                      <a:pt x="10" y="181"/>
                    </a:cubicBezTo>
                    <a:cubicBezTo>
                      <a:pt x="13" y="200"/>
                      <a:pt x="0" y="233"/>
                      <a:pt x="18" y="237"/>
                    </a:cubicBezTo>
                    <a:cubicBezTo>
                      <a:pt x="126" y="259"/>
                      <a:pt x="220" y="243"/>
                      <a:pt x="314" y="205"/>
                    </a:cubicBezTo>
                    <a:cubicBezTo>
                      <a:pt x="339" y="129"/>
                      <a:pt x="483" y="196"/>
                      <a:pt x="578" y="149"/>
                    </a:cubicBezTo>
                    <a:cubicBezTo>
                      <a:pt x="616" y="92"/>
                      <a:pt x="552" y="84"/>
                      <a:pt x="506" y="69"/>
                    </a:cubicBezTo>
                    <a:cubicBezTo>
                      <a:pt x="299" y="0"/>
                      <a:pt x="237" y="135"/>
                      <a:pt x="282" y="45"/>
                    </a:cubicBezTo>
                    <a:close/>
                  </a:path>
                </a:pathLst>
              </a:custGeom>
              <a:solidFill>
                <a:srgbClr val="666633">
                  <a:alpha val="5098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4" name="Group 39"/>
            <p:cNvGrpSpPr>
              <a:grpSpLocks/>
            </p:cNvGrpSpPr>
            <p:nvPr/>
          </p:nvGrpSpPr>
          <p:grpSpPr bwMode="auto">
            <a:xfrm>
              <a:off x="1044249" y="2792270"/>
              <a:ext cx="1123508" cy="581664"/>
              <a:chOff x="1927" y="3158"/>
              <a:chExt cx="901" cy="531"/>
            </a:xfrm>
          </p:grpSpPr>
          <p:sp>
            <p:nvSpPr>
              <p:cNvPr id="2482" name="Freeform 40"/>
              <p:cNvSpPr>
                <a:spLocks/>
              </p:cNvSpPr>
              <p:nvPr/>
            </p:nvSpPr>
            <p:spPr bwMode="auto">
              <a:xfrm>
                <a:off x="1927" y="3430"/>
                <a:ext cx="616" cy="259"/>
              </a:xfrm>
              <a:custGeom>
                <a:avLst/>
                <a:gdLst>
                  <a:gd name="T0" fmla="*/ 282 w 616"/>
                  <a:gd name="T1" fmla="*/ 45 h 259"/>
                  <a:gd name="T2" fmla="*/ 122 w 616"/>
                  <a:gd name="T3" fmla="*/ 53 h 259"/>
                  <a:gd name="T4" fmla="*/ 42 w 616"/>
                  <a:gd name="T5" fmla="*/ 85 h 259"/>
                  <a:gd name="T6" fmla="*/ 10 w 616"/>
                  <a:gd name="T7" fmla="*/ 181 h 259"/>
                  <a:gd name="T8" fmla="*/ 18 w 616"/>
                  <a:gd name="T9" fmla="*/ 237 h 259"/>
                  <a:gd name="T10" fmla="*/ 314 w 616"/>
                  <a:gd name="T11" fmla="*/ 205 h 259"/>
                  <a:gd name="T12" fmla="*/ 578 w 616"/>
                  <a:gd name="T13" fmla="*/ 149 h 259"/>
                  <a:gd name="T14" fmla="*/ 506 w 616"/>
                  <a:gd name="T15" fmla="*/ 69 h 259"/>
                  <a:gd name="T16" fmla="*/ 282 w 616"/>
                  <a:gd name="T17" fmla="*/ 45 h 25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16"/>
                  <a:gd name="T28" fmla="*/ 0 h 259"/>
                  <a:gd name="T29" fmla="*/ 616 w 616"/>
                  <a:gd name="T30" fmla="*/ 259 h 25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16" h="259">
                    <a:moveTo>
                      <a:pt x="282" y="45"/>
                    </a:moveTo>
                    <a:cubicBezTo>
                      <a:pt x="229" y="48"/>
                      <a:pt x="175" y="46"/>
                      <a:pt x="122" y="53"/>
                    </a:cubicBezTo>
                    <a:cubicBezTo>
                      <a:pt x="114" y="54"/>
                      <a:pt x="57" y="81"/>
                      <a:pt x="42" y="85"/>
                    </a:cubicBezTo>
                    <a:cubicBezTo>
                      <a:pt x="22" y="116"/>
                      <a:pt x="21" y="147"/>
                      <a:pt x="10" y="181"/>
                    </a:cubicBezTo>
                    <a:cubicBezTo>
                      <a:pt x="13" y="200"/>
                      <a:pt x="0" y="233"/>
                      <a:pt x="18" y="237"/>
                    </a:cubicBezTo>
                    <a:cubicBezTo>
                      <a:pt x="126" y="259"/>
                      <a:pt x="220" y="243"/>
                      <a:pt x="314" y="205"/>
                    </a:cubicBezTo>
                    <a:cubicBezTo>
                      <a:pt x="339" y="129"/>
                      <a:pt x="483" y="196"/>
                      <a:pt x="578" y="149"/>
                    </a:cubicBezTo>
                    <a:cubicBezTo>
                      <a:pt x="616" y="92"/>
                      <a:pt x="552" y="84"/>
                      <a:pt x="506" y="69"/>
                    </a:cubicBezTo>
                    <a:cubicBezTo>
                      <a:pt x="299" y="0"/>
                      <a:pt x="237" y="135"/>
                      <a:pt x="282" y="45"/>
                    </a:cubicBezTo>
                    <a:close/>
                  </a:path>
                </a:pathLst>
              </a:custGeom>
              <a:solidFill>
                <a:srgbClr val="666633">
                  <a:alpha val="5098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483" name="Freeform 41"/>
              <p:cNvSpPr>
                <a:spLocks/>
              </p:cNvSpPr>
              <p:nvPr/>
            </p:nvSpPr>
            <p:spPr bwMode="auto">
              <a:xfrm rot="5400000">
                <a:off x="2172" y="3231"/>
                <a:ext cx="363" cy="217"/>
              </a:xfrm>
              <a:custGeom>
                <a:avLst/>
                <a:gdLst>
                  <a:gd name="T0" fmla="*/ 155 w 414"/>
                  <a:gd name="T1" fmla="*/ 1 h 353"/>
                  <a:gd name="T2" fmla="*/ 107 w 414"/>
                  <a:gd name="T3" fmla="*/ 2 h 353"/>
                  <a:gd name="T4" fmla="*/ 96 w 414"/>
                  <a:gd name="T5" fmla="*/ 15 h 353"/>
                  <a:gd name="T6" fmla="*/ 46 w 414"/>
                  <a:gd name="T7" fmla="*/ 17 h 353"/>
                  <a:gd name="T8" fmla="*/ 36 w 414"/>
                  <a:gd name="T9" fmla="*/ 23 h 353"/>
                  <a:gd name="T10" fmla="*/ 31 w 414"/>
                  <a:gd name="T11" fmla="*/ 28 h 353"/>
                  <a:gd name="T12" fmla="*/ 4 w 414"/>
                  <a:gd name="T13" fmla="*/ 45 h 353"/>
                  <a:gd name="T14" fmla="*/ 10 w 414"/>
                  <a:gd name="T15" fmla="*/ 67 h 353"/>
                  <a:gd name="T16" fmla="*/ 74 w 414"/>
                  <a:gd name="T17" fmla="*/ 80 h 353"/>
                  <a:gd name="T18" fmla="*/ 203 w 414"/>
                  <a:gd name="T19" fmla="*/ 82 h 353"/>
                  <a:gd name="T20" fmla="*/ 246 w 414"/>
                  <a:gd name="T21" fmla="*/ 76 h 353"/>
                  <a:gd name="T22" fmla="*/ 268 w 414"/>
                  <a:gd name="T23" fmla="*/ 65 h 353"/>
                  <a:gd name="T24" fmla="*/ 279 w 414"/>
                  <a:gd name="T25" fmla="*/ 50 h 353"/>
                  <a:gd name="T26" fmla="*/ 274 w 414"/>
                  <a:gd name="T27" fmla="*/ 26 h 353"/>
                  <a:gd name="T28" fmla="*/ 166 w 414"/>
                  <a:gd name="T29" fmla="*/ 6 h 353"/>
                  <a:gd name="T30" fmla="*/ 155 w 414"/>
                  <a:gd name="T31" fmla="*/ 1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414"/>
                  <a:gd name="T49" fmla="*/ 0 h 353"/>
                  <a:gd name="T50" fmla="*/ 414 w 414"/>
                  <a:gd name="T51" fmla="*/ 353 h 35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414" h="353">
                    <a:moveTo>
                      <a:pt x="230" y="1"/>
                    </a:moveTo>
                    <a:cubicBezTo>
                      <a:pt x="206" y="4"/>
                      <a:pt x="180" y="0"/>
                      <a:pt x="158" y="9"/>
                    </a:cubicBezTo>
                    <a:cubicBezTo>
                      <a:pt x="140" y="16"/>
                      <a:pt x="159" y="56"/>
                      <a:pt x="142" y="65"/>
                    </a:cubicBezTo>
                    <a:cubicBezTo>
                      <a:pt x="120" y="76"/>
                      <a:pt x="94" y="70"/>
                      <a:pt x="70" y="73"/>
                    </a:cubicBezTo>
                    <a:cubicBezTo>
                      <a:pt x="65" y="81"/>
                      <a:pt x="58" y="88"/>
                      <a:pt x="54" y="97"/>
                    </a:cubicBezTo>
                    <a:cubicBezTo>
                      <a:pt x="50" y="105"/>
                      <a:pt x="50" y="114"/>
                      <a:pt x="46" y="121"/>
                    </a:cubicBezTo>
                    <a:cubicBezTo>
                      <a:pt x="0" y="204"/>
                      <a:pt x="24" y="139"/>
                      <a:pt x="6" y="193"/>
                    </a:cubicBezTo>
                    <a:cubicBezTo>
                      <a:pt x="9" y="225"/>
                      <a:pt x="6" y="258"/>
                      <a:pt x="14" y="289"/>
                    </a:cubicBezTo>
                    <a:cubicBezTo>
                      <a:pt x="21" y="315"/>
                      <a:pt x="88" y="338"/>
                      <a:pt x="110" y="345"/>
                    </a:cubicBezTo>
                    <a:cubicBezTo>
                      <a:pt x="182" y="339"/>
                      <a:pt x="233" y="336"/>
                      <a:pt x="302" y="353"/>
                    </a:cubicBezTo>
                    <a:cubicBezTo>
                      <a:pt x="326" y="348"/>
                      <a:pt x="349" y="349"/>
                      <a:pt x="366" y="329"/>
                    </a:cubicBezTo>
                    <a:cubicBezTo>
                      <a:pt x="379" y="315"/>
                      <a:pt x="398" y="281"/>
                      <a:pt x="398" y="281"/>
                    </a:cubicBezTo>
                    <a:cubicBezTo>
                      <a:pt x="402" y="259"/>
                      <a:pt x="414" y="239"/>
                      <a:pt x="414" y="217"/>
                    </a:cubicBezTo>
                    <a:cubicBezTo>
                      <a:pt x="414" y="182"/>
                      <a:pt x="412" y="147"/>
                      <a:pt x="406" y="113"/>
                    </a:cubicBezTo>
                    <a:cubicBezTo>
                      <a:pt x="392" y="32"/>
                      <a:pt x="308" y="31"/>
                      <a:pt x="246" y="25"/>
                    </a:cubicBezTo>
                    <a:cubicBezTo>
                      <a:pt x="216" y="15"/>
                      <a:pt x="218" y="25"/>
                      <a:pt x="230" y="1"/>
                    </a:cubicBezTo>
                    <a:close/>
                  </a:path>
                </a:pathLst>
              </a:cu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484" name="Freeform 42"/>
              <p:cNvSpPr>
                <a:spLocks/>
              </p:cNvSpPr>
              <p:nvPr/>
            </p:nvSpPr>
            <p:spPr bwMode="auto">
              <a:xfrm rot="7656780">
                <a:off x="2103" y="3345"/>
                <a:ext cx="227" cy="216"/>
              </a:xfrm>
              <a:custGeom>
                <a:avLst/>
                <a:gdLst>
                  <a:gd name="T0" fmla="*/ 38 w 414"/>
                  <a:gd name="T1" fmla="*/ 1 h 353"/>
                  <a:gd name="T2" fmla="*/ 26 w 414"/>
                  <a:gd name="T3" fmla="*/ 2 h 353"/>
                  <a:gd name="T4" fmla="*/ 24 w 414"/>
                  <a:gd name="T5" fmla="*/ 15 h 353"/>
                  <a:gd name="T6" fmla="*/ 12 w 414"/>
                  <a:gd name="T7" fmla="*/ 17 h 353"/>
                  <a:gd name="T8" fmla="*/ 9 w 414"/>
                  <a:gd name="T9" fmla="*/ 22 h 353"/>
                  <a:gd name="T10" fmla="*/ 8 w 414"/>
                  <a:gd name="T11" fmla="*/ 28 h 353"/>
                  <a:gd name="T12" fmla="*/ 1 w 414"/>
                  <a:gd name="T13" fmla="*/ 44 h 353"/>
                  <a:gd name="T14" fmla="*/ 2 w 414"/>
                  <a:gd name="T15" fmla="*/ 66 h 353"/>
                  <a:gd name="T16" fmla="*/ 18 w 414"/>
                  <a:gd name="T17" fmla="*/ 79 h 353"/>
                  <a:gd name="T18" fmla="*/ 50 w 414"/>
                  <a:gd name="T19" fmla="*/ 81 h 353"/>
                  <a:gd name="T20" fmla="*/ 60 w 414"/>
                  <a:gd name="T21" fmla="*/ 75 h 353"/>
                  <a:gd name="T22" fmla="*/ 66 w 414"/>
                  <a:gd name="T23" fmla="*/ 64 h 353"/>
                  <a:gd name="T24" fmla="*/ 68 w 414"/>
                  <a:gd name="T25" fmla="*/ 50 h 353"/>
                  <a:gd name="T26" fmla="*/ 67 w 414"/>
                  <a:gd name="T27" fmla="*/ 26 h 353"/>
                  <a:gd name="T28" fmla="*/ 41 w 414"/>
                  <a:gd name="T29" fmla="*/ 6 h 353"/>
                  <a:gd name="T30" fmla="*/ 38 w 414"/>
                  <a:gd name="T31" fmla="*/ 1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414"/>
                  <a:gd name="T49" fmla="*/ 0 h 353"/>
                  <a:gd name="T50" fmla="*/ 414 w 414"/>
                  <a:gd name="T51" fmla="*/ 353 h 35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414" h="353">
                    <a:moveTo>
                      <a:pt x="230" y="1"/>
                    </a:moveTo>
                    <a:cubicBezTo>
                      <a:pt x="206" y="4"/>
                      <a:pt x="180" y="0"/>
                      <a:pt x="158" y="9"/>
                    </a:cubicBezTo>
                    <a:cubicBezTo>
                      <a:pt x="140" y="16"/>
                      <a:pt x="159" y="56"/>
                      <a:pt x="142" y="65"/>
                    </a:cubicBezTo>
                    <a:cubicBezTo>
                      <a:pt x="120" y="76"/>
                      <a:pt x="94" y="70"/>
                      <a:pt x="70" y="73"/>
                    </a:cubicBezTo>
                    <a:cubicBezTo>
                      <a:pt x="65" y="81"/>
                      <a:pt x="58" y="88"/>
                      <a:pt x="54" y="97"/>
                    </a:cubicBezTo>
                    <a:cubicBezTo>
                      <a:pt x="50" y="105"/>
                      <a:pt x="50" y="114"/>
                      <a:pt x="46" y="121"/>
                    </a:cubicBezTo>
                    <a:cubicBezTo>
                      <a:pt x="0" y="204"/>
                      <a:pt x="24" y="139"/>
                      <a:pt x="6" y="193"/>
                    </a:cubicBezTo>
                    <a:cubicBezTo>
                      <a:pt x="9" y="225"/>
                      <a:pt x="6" y="258"/>
                      <a:pt x="14" y="289"/>
                    </a:cubicBezTo>
                    <a:cubicBezTo>
                      <a:pt x="21" y="315"/>
                      <a:pt x="88" y="338"/>
                      <a:pt x="110" y="345"/>
                    </a:cubicBezTo>
                    <a:cubicBezTo>
                      <a:pt x="182" y="339"/>
                      <a:pt x="233" y="336"/>
                      <a:pt x="302" y="353"/>
                    </a:cubicBezTo>
                    <a:cubicBezTo>
                      <a:pt x="326" y="348"/>
                      <a:pt x="349" y="349"/>
                      <a:pt x="366" y="329"/>
                    </a:cubicBezTo>
                    <a:cubicBezTo>
                      <a:pt x="379" y="315"/>
                      <a:pt x="398" y="281"/>
                      <a:pt x="398" y="281"/>
                    </a:cubicBezTo>
                    <a:cubicBezTo>
                      <a:pt x="402" y="259"/>
                      <a:pt x="414" y="239"/>
                      <a:pt x="414" y="217"/>
                    </a:cubicBezTo>
                    <a:cubicBezTo>
                      <a:pt x="414" y="182"/>
                      <a:pt x="412" y="147"/>
                      <a:pt x="406" y="113"/>
                    </a:cubicBezTo>
                    <a:cubicBezTo>
                      <a:pt x="392" y="32"/>
                      <a:pt x="308" y="31"/>
                      <a:pt x="246" y="25"/>
                    </a:cubicBezTo>
                    <a:cubicBezTo>
                      <a:pt x="216" y="15"/>
                      <a:pt x="218" y="25"/>
                      <a:pt x="230" y="1"/>
                    </a:cubicBezTo>
                    <a:close/>
                  </a:path>
                </a:pathLst>
              </a:cu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485" name="Freeform 43"/>
              <p:cNvSpPr>
                <a:spLocks/>
              </p:cNvSpPr>
              <p:nvPr/>
            </p:nvSpPr>
            <p:spPr bwMode="auto">
              <a:xfrm rot="-9601576">
                <a:off x="2381" y="3339"/>
                <a:ext cx="447" cy="309"/>
              </a:xfrm>
              <a:custGeom>
                <a:avLst/>
                <a:gdLst>
                  <a:gd name="T0" fmla="*/ 136 w 447"/>
                  <a:gd name="T1" fmla="*/ 250 h 309"/>
                  <a:gd name="T2" fmla="*/ 0 w 447"/>
                  <a:gd name="T3" fmla="*/ 146 h 309"/>
                  <a:gd name="T4" fmla="*/ 72 w 447"/>
                  <a:gd name="T5" fmla="*/ 114 h 309"/>
                  <a:gd name="T6" fmla="*/ 128 w 447"/>
                  <a:gd name="T7" fmla="*/ 106 h 309"/>
                  <a:gd name="T8" fmla="*/ 120 w 447"/>
                  <a:gd name="T9" fmla="*/ 74 h 309"/>
                  <a:gd name="T10" fmla="*/ 136 w 447"/>
                  <a:gd name="T11" fmla="*/ 50 h 309"/>
                  <a:gd name="T12" fmla="*/ 264 w 447"/>
                  <a:gd name="T13" fmla="*/ 34 h 309"/>
                  <a:gd name="T14" fmla="*/ 400 w 447"/>
                  <a:gd name="T15" fmla="*/ 10 h 309"/>
                  <a:gd name="T16" fmla="*/ 368 w 447"/>
                  <a:gd name="T17" fmla="*/ 34 h 309"/>
                  <a:gd name="T18" fmla="*/ 344 w 447"/>
                  <a:gd name="T19" fmla="*/ 82 h 309"/>
                  <a:gd name="T20" fmla="*/ 392 w 447"/>
                  <a:gd name="T21" fmla="*/ 146 h 309"/>
                  <a:gd name="T22" fmla="*/ 424 w 447"/>
                  <a:gd name="T23" fmla="*/ 154 h 309"/>
                  <a:gd name="T24" fmla="*/ 408 w 447"/>
                  <a:gd name="T25" fmla="*/ 194 h 309"/>
                  <a:gd name="T26" fmla="*/ 320 w 447"/>
                  <a:gd name="T27" fmla="*/ 202 h 309"/>
                  <a:gd name="T28" fmla="*/ 248 w 447"/>
                  <a:gd name="T29" fmla="*/ 282 h 309"/>
                  <a:gd name="T30" fmla="*/ 224 w 447"/>
                  <a:gd name="T31" fmla="*/ 298 h 309"/>
                  <a:gd name="T32" fmla="*/ 136 w 447"/>
                  <a:gd name="T33" fmla="*/ 250 h 30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47"/>
                  <a:gd name="T52" fmla="*/ 0 h 309"/>
                  <a:gd name="T53" fmla="*/ 447 w 447"/>
                  <a:gd name="T54" fmla="*/ 309 h 30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47" h="309">
                    <a:moveTo>
                      <a:pt x="136" y="250"/>
                    </a:moveTo>
                    <a:cubicBezTo>
                      <a:pt x="88" y="234"/>
                      <a:pt x="37" y="183"/>
                      <a:pt x="0" y="146"/>
                    </a:cubicBezTo>
                    <a:cubicBezTo>
                      <a:pt x="24" y="135"/>
                      <a:pt x="47" y="122"/>
                      <a:pt x="72" y="114"/>
                    </a:cubicBezTo>
                    <a:cubicBezTo>
                      <a:pt x="90" y="108"/>
                      <a:pt x="114" y="118"/>
                      <a:pt x="128" y="106"/>
                    </a:cubicBezTo>
                    <a:cubicBezTo>
                      <a:pt x="136" y="99"/>
                      <a:pt x="123" y="85"/>
                      <a:pt x="120" y="74"/>
                    </a:cubicBezTo>
                    <a:cubicBezTo>
                      <a:pt x="125" y="66"/>
                      <a:pt x="127" y="53"/>
                      <a:pt x="136" y="50"/>
                    </a:cubicBezTo>
                    <a:cubicBezTo>
                      <a:pt x="177" y="38"/>
                      <a:pt x="264" y="34"/>
                      <a:pt x="264" y="34"/>
                    </a:cubicBezTo>
                    <a:cubicBezTo>
                      <a:pt x="295" y="25"/>
                      <a:pt x="370" y="0"/>
                      <a:pt x="400" y="10"/>
                    </a:cubicBezTo>
                    <a:cubicBezTo>
                      <a:pt x="413" y="14"/>
                      <a:pt x="377" y="25"/>
                      <a:pt x="368" y="34"/>
                    </a:cubicBezTo>
                    <a:cubicBezTo>
                      <a:pt x="352" y="50"/>
                      <a:pt x="351" y="62"/>
                      <a:pt x="344" y="82"/>
                    </a:cubicBezTo>
                    <a:cubicBezTo>
                      <a:pt x="392" y="94"/>
                      <a:pt x="405" y="94"/>
                      <a:pt x="392" y="146"/>
                    </a:cubicBezTo>
                    <a:cubicBezTo>
                      <a:pt x="403" y="149"/>
                      <a:pt x="415" y="147"/>
                      <a:pt x="424" y="154"/>
                    </a:cubicBezTo>
                    <a:cubicBezTo>
                      <a:pt x="447" y="172"/>
                      <a:pt x="426" y="190"/>
                      <a:pt x="408" y="194"/>
                    </a:cubicBezTo>
                    <a:cubicBezTo>
                      <a:pt x="379" y="200"/>
                      <a:pt x="349" y="199"/>
                      <a:pt x="320" y="202"/>
                    </a:cubicBezTo>
                    <a:cubicBezTo>
                      <a:pt x="305" y="247"/>
                      <a:pt x="291" y="254"/>
                      <a:pt x="248" y="282"/>
                    </a:cubicBezTo>
                    <a:cubicBezTo>
                      <a:pt x="240" y="287"/>
                      <a:pt x="224" y="298"/>
                      <a:pt x="224" y="298"/>
                    </a:cubicBezTo>
                    <a:cubicBezTo>
                      <a:pt x="156" y="291"/>
                      <a:pt x="136" y="309"/>
                      <a:pt x="136" y="250"/>
                    </a:cubicBezTo>
                    <a:close/>
                  </a:path>
                </a:pathLst>
              </a:custGeom>
              <a:solidFill>
                <a:srgbClr val="009900">
                  <a:alpha val="36862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5" name="Gruppieren 93"/>
            <p:cNvGrpSpPr>
              <a:grpSpLocks/>
            </p:cNvGrpSpPr>
            <p:nvPr/>
          </p:nvGrpSpPr>
          <p:grpSpPr bwMode="auto">
            <a:xfrm flipH="1">
              <a:off x="2166524" y="1500174"/>
              <a:ext cx="953933" cy="1881438"/>
              <a:chOff x="7429520" y="2342276"/>
              <a:chExt cx="1000138" cy="2726623"/>
            </a:xfrm>
          </p:grpSpPr>
          <p:grpSp>
            <p:nvGrpSpPr>
              <p:cNvPr id="6" name="Gruppieren 91"/>
              <p:cNvGrpSpPr>
                <a:grpSpLocks/>
              </p:cNvGrpSpPr>
              <p:nvPr/>
            </p:nvGrpSpPr>
            <p:grpSpPr bwMode="auto">
              <a:xfrm>
                <a:off x="8001018" y="2342276"/>
                <a:ext cx="428640" cy="2726620"/>
                <a:chOff x="7858142" y="3103223"/>
                <a:chExt cx="360373" cy="1895828"/>
              </a:xfrm>
            </p:grpSpPr>
            <p:sp>
              <p:nvSpPr>
                <p:cNvPr id="2480" name="Rectangle 98"/>
                <p:cNvSpPr>
                  <a:spLocks noChangeArrowheads="1"/>
                </p:cNvSpPr>
                <p:nvPr/>
              </p:nvSpPr>
              <p:spPr bwMode="auto">
                <a:xfrm>
                  <a:off x="7858152" y="3908495"/>
                  <a:ext cx="360363" cy="1090556"/>
                </a:xfrm>
                <a:prstGeom prst="rect">
                  <a:avLst/>
                </a:prstGeom>
                <a:solidFill>
                  <a:srgbClr val="FEE49A"/>
                </a:solidFill>
                <a:ln w="9525">
                  <a:solidFill>
                    <a:srgbClr val="FF9933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2481" name="AutoShape 99"/>
                <p:cNvSpPr>
                  <a:spLocks noChangeArrowheads="1"/>
                </p:cNvSpPr>
                <p:nvPr/>
              </p:nvSpPr>
              <p:spPr bwMode="auto">
                <a:xfrm rot="10800000">
                  <a:off x="7858142" y="3103223"/>
                  <a:ext cx="360373" cy="805271"/>
                </a:xfrm>
                <a:custGeom>
                  <a:avLst/>
                  <a:gdLst>
                    <a:gd name="T0" fmla="*/ 756850 w 21600"/>
                    <a:gd name="T1" fmla="*/ 2279401 h 21600"/>
                    <a:gd name="T2" fmla="*/ 506324 w 21600"/>
                    <a:gd name="T3" fmla="*/ 4560182 h 21600"/>
                    <a:gd name="T4" fmla="*/ 250793 w 21600"/>
                    <a:gd name="T5" fmla="*/ 2279401 h 21600"/>
                    <a:gd name="T6" fmla="*/ 506324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7167 w 21600"/>
                    <a:gd name="T13" fmla="*/ 7118 h 21600"/>
                    <a:gd name="T14" fmla="*/ 14433 w 21600"/>
                    <a:gd name="T15" fmla="*/ 14482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10765" y="21600"/>
                      </a:lnTo>
                      <a:lnTo>
                        <a:pt x="10835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F7C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sp>
            <p:nvSpPr>
              <p:cNvPr id="2478" name="Rectangle 14"/>
              <p:cNvSpPr>
                <a:spLocks noChangeArrowheads="1"/>
              </p:cNvSpPr>
              <p:nvPr/>
            </p:nvSpPr>
            <p:spPr bwMode="auto">
              <a:xfrm>
                <a:off x="7500958" y="4214818"/>
                <a:ext cx="714380" cy="854081"/>
              </a:xfrm>
              <a:prstGeom prst="rect">
                <a:avLst/>
              </a:prstGeom>
              <a:solidFill>
                <a:srgbClr val="FEE49A"/>
              </a:solidFill>
              <a:ln w="9525">
                <a:solidFill>
                  <a:srgbClr val="FF99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79" name="AutoShape 90"/>
              <p:cNvSpPr>
                <a:spLocks noChangeArrowheads="1"/>
              </p:cNvSpPr>
              <p:nvPr/>
            </p:nvSpPr>
            <p:spPr bwMode="auto">
              <a:xfrm rot="10800000">
                <a:off x="7429520" y="3711577"/>
                <a:ext cx="857256" cy="498478"/>
              </a:xfrm>
              <a:custGeom>
                <a:avLst/>
                <a:gdLst>
                  <a:gd name="T0" fmla="*/ 10189439 w 21600"/>
                  <a:gd name="T1" fmla="*/ 540572 h 21600"/>
                  <a:gd name="T2" fmla="*/ 6813955 w 21600"/>
                  <a:gd name="T3" fmla="*/ 1081674 h 21600"/>
                  <a:gd name="T4" fmla="*/ 3375485 w 21600"/>
                  <a:gd name="T5" fmla="*/ 540572 h 21600"/>
                  <a:gd name="T6" fmla="*/ 6813955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7167 w 21600"/>
                  <a:gd name="T13" fmla="*/ 7118 h 21600"/>
                  <a:gd name="T14" fmla="*/ 14433 w 21600"/>
                  <a:gd name="T15" fmla="*/ 1448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0765" y="21600"/>
                    </a:lnTo>
                    <a:lnTo>
                      <a:pt x="10835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7C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7" name="Gruppieren 92"/>
            <p:cNvGrpSpPr>
              <a:grpSpLocks/>
            </p:cNvGrpSpPr>
            <p:nvPr/>
          </p:nvGrpSpPr>
          <p:grpSpPr bwMode="auto">
            <a:xfrm>
              <a:off x="1156476" y="2447216"/>
              <a:ext cx="1068648" cy="1183058"/>
              <a:chOff x="5715008" y="1071545"/>
              <a:chExt cx="1360495" cy="1714514"/>
            </a:xfrm>
          </p:grpSpPr>
          <p:sp>
            <p:nvSpPr>
              <p:cNvPr id="2470" name="Rectangle 9"/>
              <p:cNvSpPr>
                <a:spLocks noChangeArrowheads="1"/>
              </p:cNvSpPr>
              <p:nvPr/>
            </p:nvSpPr>
            <p:spPr bwMode="auto">
              <a:xfrm>
                <a:off x="5715008" y="2285992"/>
                <a:ext cx="1071570" cy="500067"/>
              </a:xfrm>
              <a:prstGeom prst="rect">
                <a:avLst/>
              </a:prstGeom>
              <a:solidFill>
                <a:srgbClr val="FEE49A"/>
              </a:solidFill>
              <a:ln w="9525">
                <a:solidFill>
                  <a:srgbClr val="9933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71" name="Rectangle 98"/>
              <p:cNvSpPr>
                <a:spLocks noChangeArrowheads="1"/>
              </p:cNvSpPr>
              <p:nvPr/>
            </p:nvSpPr>
            <p:spPr bwMode="auto">
              <a:xfrm>
                <a:off x="6715140" y="1928801"/>
                <a:ext cx="360363" cy="857257"/>
              </a:xfrm>
              <a:prstGeom prst="rect">
                <a:avLst/>
              </a:prstGeom>
              <a:solidFill>
                <a:srgbClr val="FEE49A"/>
              </a:solidFill>
              <a:ln w="9525">
                <a:solidFill>
                  <a:srgbClr val="FF99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72" name="AutoShape 99"/>
              <p:cNvSpPr>
                <a:spLocks noChangeArrowheads="1"/>
              </p:cNvSpPr>
              <p:nvPr/>
            </p:nvSpPr>
            <p:spPr bwMode="auto">
              <a:xfrm rot="10800000">
                <a:off x="6715140" y="1071545"/>
                <a:ext cx="357190" cy="857255"/>
              </a:xfrm>
              <a:custGeom>
                <a:avLst/>
                <a:gdLst>
                  <a:gd name="T0" fmla="*/ 736969 w 21600"/>
                  <a:gd name="T1" fmla="*/ 2750162 h 21600"/>
                  <a:gd name="T2" fmla="*/ 492773 w 21600"/>
                  <a:gd name="T3" fmla="*/ 5501871 h 21600"/>
                  <a:gd name="T4" fmla="*/ 244196 w 21600"/>
                  <a:gd name="T5" fmla="*/ 2750162 h 21600"/>
                  <a:gd name="T6" fmla="*/ 49277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7167 w 21600"/>
                  <a:gd name="T13" fmla="*/ 7118 h 21600"/>
                  <a:gd name="T14" fmla="*/ 14433 w 21600"/>
                  <a:gd name="T15" fmla="*/ 1448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0765" y="21600"/>
                    </a:lnTo>
                    <a:lnTo>
                      <a:pt x="10835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7C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473" name="AutoShape 10"/>
              <p:cNvSpPr>
                <a:spLocks noChangeArrowheads="1"/>
              </p:cNvSpPr>
              <p:nvPr/>
            </p:nvSpPr>
            <p:spPr bwMode="auto">
              <a:xfrm rot="10800000">
                <a:off x="5715008" y="2071678"/>
                <a:ext cx="1143008" cy="214314"/>
              </a:xfrm>
              <a:custGeom>
                <a:avLst/>
                <a:gdLst>
                  <a:gd name="T0" fmla="*/ 166405447 w 21600"/>
                  <a:gd name="T1" fmla="*/ 56605 h 21600"/>
                  <a:gd name="T2" fmla="*/ 89351999 w 21600"/>
                  <a:gd name="T3" fmla="*/ 113309 h 21600"/>
                  <a:gd name="T4" fmla="*/ 12298553 w 21600"/>
                  <a:gd name="T5" fmla="*/ 56605 h 21600"/>
                  <a:gd name="T6" fmla="*/ 89351999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278 w 21600"/>
                  <a:gd name="T13" fmla="*/ 3352 h 21600"/>
                  <a:gd name="T14" fmla="*/ 18322 w 21600"/>
                  <a:gd name="T15" fmla="*/ 1824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2967" y="21600"/>
                    </a:lnTo>
                    <a:lnTo>
                      <a:pt x="18633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7C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8" name="Gruppieren 86"/>
              <p:cNvGrpSpPr>
                <a:grpSpLocks/>
              </p:cNvGrpSpPr>
              <p:nvPr/>
            </p:nvGrpSpPr>
            <p:grpSpPr bwMode="auto">
              <a:xfrm>
                <a:off x="6572264" y="2143116"/>
                <a:ext cx="360363" cy="642942"/>
                <a:chOff x="7727961" y="4073530"/>
                <a:chExt cx="360363" cy="619126"/>
              </a:xfrm>
            </p:grpSpPr>
            <p:sp>
              <p:nvSpPr>
                <p:cNvPr id="2475" name="Rectangle 98"/>
                <p:cNvSpPr>
                  <a:spLocks noChangeArrowheads="1"/>
                </p:cNvSpPr>
                <p:nvPr/>
              </p:nvSpPr>
              <p:spPr bwMode="auto">
                <a:xfrm>
                  <a:off x="7727961" y="4217993"/>
                  <a:ext cx="360363" cy="474663"/>
                </a:xfrm>
                <a:prstGeom prst="rect">
                  <a:avLst/>
                </a:prstGeom>
                <a:solidFill>
                  <a:srgbClr val="FEE49A"/>
                </a:solidFill>
                <a:ln w="9525">
                  <a:solidFill>
                    <a:srgbClr val="FF9933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2476" name="AutoShape 99"/>
                <p:cNvSpPr>
                  <a:spLocks noChangeArrowheads="1"/>
                </p:cNvSpPr>
                <p:nvPr/>
              </p:nvSpPr>
              <p:spPr bwMode="auto">
                <a:xfrm rot="10800000">
                  <a:off x="7727961" y="4073530"/>
                  <a:ext cx="344488" cy="139700"/>
                </a:xfrm>
                <a:custGeom>
                  <a:avLst/>
                  <a:gdLst>
                    <a:gd name="T0" fmla="*/ 661321 w 21600"/>
                    <a:gd name="T1" fmla="*/ 11920 h 21600"/>
                    <a:gd name="T2" fmla="*/ 442077 w 21600"/>
                    <a:gd name="T3" fmla="*/ 23801 h 21600"/>
                    <a:gd name="T4" fmla="*/ 219005 w 21600"/>
                    <a:gd name="T5" fmla="*/ 11920 h 21600"/>
                    <a:gd name="T6" fmla="*/ 442077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7167 w 21600"/>
                    <a:gd name="T13" fmla="*/ 7118 h 21600"/>
                    <a:gd name="T14" fmla="*/ 14433 w 21600"/>
                    <a:gd name="T15" fmla="*/ 14482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10765" y="21600"/>
                      </a:lnTo>
                      <a:lnTo>
                        <a:pt x="10835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F7C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</p:grpSp>
        <p:grpSp>
          <p:nvGrpSpPr>
            <p:cNvPr id="9" name="Group 16"/>
            <p:cNvGrpSpPr>
              <a:grpSpLocks/>
            </p:cNvGrpSpPr>
            <p:nvPr/>
          </p:nvGrpSpPr>
          <p:grpSpPr bwMode="auto">
            <a:xfrm>
              <a:off x="2285984" y="2786058"/>
              <a:ext cx="2428892" cy="928694"/>
              <a:chOff x="521" y="255"/>
              <a:chExt cx="2630" cy="907"/>
            </a:xfrm>
          </p:grpSpPr>
          <p:sp>
            <p:nvSpPr>
              <p:cNvPr id="507" name="Freeform 17"/>
              <p:cNvSpPr>
                <a:spLocks/>
              </p:cNvSpPr>
              <p:nvPr/>
            </p:nvSpPr>
            <p:spPr bwMode="auto">
              <a:xfrm>
                <a:off x="1745" y="467"/>
                <a:ext cx="1116" cy="332"/>
              </a:xfrm>
              <a:custGeom>
                <a:avLst/>
                <a:gdLst>
                  <a:gd name="T0" fmla="*/ 18079 w 616"/>
                  <a:gd name="T1" fmla="*/ 256 h 259"/>
                  <a:gd name="T2" fmla="*/ 7808 w 616"/>
                  <a:gd name="T3" fmla="*/ 304 h 259"/>
                  <a:gd name="T4" fmla="*/ 2694 w 616"/>
                  <a:gd name="T5" fmla="*/ 483 h 259"/>
                  <a:gd name="T6" fmla="*/ 647 w 616"/>
                  <a:gd name="T7" fmla="*/ 1028 h 259"/>
                  <a:gd name="T8" fmla="*/ 1172 w 616"/>
                  <a:gd name="T9" fmla="*/ 1351 h 259"/>
                  <a:gd name="T10" fmla="*/ 20122 w 616"/>
                  <a:gd name="T11" fmla="*/ 1166 h 259"/>
                  <a:gd name="T12" fmla="*/ 37027 w 616"/>
                  <a:gd name="T13" fmla="*/ 850 h 259"/>
                  <a:gd name="T14" fmla="*/ 32415 w 616"/>
                  <a:gd name="T15" fmla="*/ 391 h 259"/>
                  <a:gd name="T16" fmla="*/ 18079 w 616"/>
                  <a:gd name="T17" fmla="*/ 256 h 25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16"/>
                  <a:gd name="T28" fmla="*/ 0 h 259"/>
                  <a:gd name="T29" fmla="*/ 616 w 616"/>
                  <a:gd name="T30" fmla="*/ 259 h 25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16" h="259">
                    <a:moveTo>
                      <a:pt x="282" y="45"/>
                    </a:moveTo>
                    <a:cubicBezTo>
                      <a:pt x="229" y="48"/>
                      <a:pt x="175" y="46"/>
                      <a:pt x="122" y="53"/>
                    </a:cubicBezTo>
                    <a:cubicBezTo>
                      <a:pt x="114" y="54"/>
                      <a:pt x="57" y="81"/>
                      <a:pt x="42" y="85"/>
                    </a:cubicBezTo>
                    <a:cubicBezTo>
                      <a:pt x="22" y="116"/>
                      <a:pt x="21" y="147"/>
                      <a:pt x="10" y="181"/>
                    </a:cubicBezTo>
                    <a:cubicBezTo>
                      <a:pt x="13" y="200"/>
                      <a:pt x="0" y="233"/>
                      <a:pt x="18" y="237"/>
                    </a:cubicBezTo>
                    <a:cubicBezTo>
                      <a:pt x="126" y="259"/>
                      <a:pt x="220" y="243"/>
                      <a:pt x="314" y="205"/>
                    </a:cubicBezTo>
                    <a:cubicBezTo>
                      <a:pt x="339" y="129"/>
                      <a:pt x="483" y="196"/>
                      <a:pt x="578" y="149"/>
                    </a:cubicBezTo>
                    <a:cubicBezTo>
                      <a:pt x="616" y="92"/>
                      <a:pt x="552" y="84"/>
                      <a:pt x="506" y="69"/>
                    </a:cubicBezTo>
                    <a:cubicBezTo>
                      <a:pt x="299" y="0"/>
                      <a:pt x="237" y="135"/>
                      <a:pt x="282" y="45"/>
                    </a:cubicBezTo>
                    <a:close/>
                  </a:path>
                </a:pathLst>
              </a:custGeom>
              <a:solidFill>
                <a:srgbClr val="666633">
                  <a:alpha val="5098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08" name="Freeform 18"/>
              <p:cNvSpPr>
                <a:spLocks/>
              </p:cNvSpPr>
              <p:nvPr/>
            </p:nvSpPr>
            <p:spPr bwMode="auto">
              <a:xfrm rot="5400000">
                <a:off x="2322" y="254"/>
                <a:ext cx="329" cy="331"/>
              </a:xfrm>
              <a:custGeom>
                <a:avLst/>
                <a:gdLst>
                  <a:gd name="T0" fmla="*/ 45 w 414"/>
                  <a:gd name="T1" fmla="*/ 1 h 353"/>
                  <a:gd name="T2" fmla="*/ 32 w 414"/>
                  <a:gd name="T3" fmla="*/ 8 h 353"/>
                  <a:gd name="T4" fmla="*/ 29 w 414"/>
                  <a:gd name="T5" fmla="*/ 41 h 353"/>
                  <a:gd name="T6" fmla="*/ 14 w 414"/>
                  <a:gd name="T7" fmla="*/ 47 h 353"/>
                  <a:gd name="T8" fmla="*/ 11 w 414"/>
                  <a:gd name="T9" fmla="*/ 62 h 353"/>
                  <a:gd name="T10" fmla="*/ 9 w 414"/>
                  <a:gd name="T11" fmla="*/ 77 h 353"/>
                  <a:gd name="T12" fmla="*/ 2 w 414"/>
                  <a:gd name="T13" fmla="*/ 123 h 353"/>
                  <a:gd name="T14" fmla="*/ 3 w 414"/>
                  <a:gd name="T15" fmla="*/ 184 h 353"/>
                  <a:gd name="T16" fmla="*/ 22 w 414"/>
                  <a:gd name="T17" fmla="*/ 218 h 353"/>
                  <a:gd name="T18" fmla="*/ 60 w 414"/>
                  <a:gd name="T19" fmla="*/ 225 h 353"/>
                  <a:gd name="T20" fmla="*/ 73 w 414"/>
                  <a:gd name="T21" fmla="*/ 209 h 353"/>
                  <a:gd name="T22" fmla="*/ 79 w 414"/>
                  <a:gd name="T23" fmla="*/ 179 h 353"/>
                  <a:gd name="T24" fmla="*/ 83 w 414"/>
                  <a:gd name="T25" fmla="*/ 138 h 353"/>
                  <a:gd name="T26" fmla="*/ 82 w 414"/>
                  <a:gd name="T27" fmla="*/ 72 h 353"/>
                  <a:gd name="T28" fmla="*/ 49 w 414"/>
                  <a:gd name="T29" fmla="*/ 17 h 353"/>
                  <a:gd name="T30" fmla="*/ 45 w 414"/>
                  <a:gd name="T31" fmla="*/ 1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414"/>
                  <a:gd name="T49" fmla="*/ 0 h 353"/>
                  <a:gd name="T50" fmla="*/ 414 w 414"/>
                  <a:gd name="T51" fmla="*/ 353 h 35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414" h="353">
                    <a:moveTo>
                      <a:pt x="230" y="1"/>
                    </a:moveTo>
                    <a:cubicBezTo>
                      <a:pt x="206" y="4"/>
                      <a:pt x="180" y="0"/>
                      <a:pt x="158" y="9"/>
                    </a:cubicBezTo>
                    <a:cubicBezTo>
                      <a:pt x="140" y="16"/>
                      <a:pt x="159" y="56"/>
                      <a:pt x="142" y="65"/>
                    </a:cubicBezTo>
                    <a:cubicBezTo>
                      <a:pt x="120" y="76"/>
                      <a:pt x="94" y="70"/>
                      <a:pt x="70" y="73"/>
                    </a:cubicBezTo>
                    <a:cubicBezTo>
                      <a:pt x="65" y="81"/>
                      <a:pt x="58" y="88"/>
                      <a:pt x="54" y="97"/>
                    </a:cubicBezTo>
                    <a:cubicBezTo>
                      <a:pt x="50" y="105"/>
                      <a:pt x="50" y="114"/>
                      <a:pt x="46" y="121"/>
                    </a:cubicBezTo>
                    <a:cubicBezTo>
                      <a:pt x="0" y="204"/>
                      <a:pt x="24" y="139"/>
                      <a:pt x="6" y="193"/>
                    </a:cubicBezTo>
                    <a:cubicBezTo>
                      <a:pt x="9" y="225"/>
                      <a:pt x="6" y="258"/>
                      <a:pt x="14" y="289"/>
                    </a:cubicBezTo>
                    <a:cubicBezTo>
                      <a:pt x="21" y="315"/>
                      <a:pt x="88" y="338"/>
                      <a:pt x="110" y="345"/>
                    </a:cubicBezTo>
                    <a:cubicBezTo>
                      <a:pt x="182" y="339"/>
                      <a:pt x="233" y="336"/>
                      <a:pt x="302" y="353"/>
                    </a:cubicBezTo>
                    <a:cubicBezTo>
                      <a:pt x="326" y="348"/>
                      <a:pt x="349" y="349"/>
                      <a:pt x="366" y="329"/>
                    </a:cubicBezTo>
                    <a:cubicBezTo>
                      <a:pt x="379" y="315"/>
                      <a:pt x="398" y="281"/>
                      <a:pt x="398" y="281"/>
                    </a:cubicBezTo>
                    <a:cubicBezTo>
                      <a:pt x="402" y="259"/>
                      <a:pt x="414" y="239"/>
                      <a:pt x="414" y="217"/>
                    </a:cubicBezTo>
                    <a:cubicBezTo>
                      <a:pt x="414" y="182"/>
                      <a:pt x="412" y="147"/>
                      <a:pt x="406" y="113"/>
                    </a:cubicBezTo>
                    <a:cubicBezTo>
                      <a:pt x="392" y="32"/>
                      <a:pt x="308" y="31"/>
                      <a:pt x="246" y="25"/>
                    </a:cubicBezTo>
                    <a:cubicBezTo>
                      <a:pt x="216" y="15"/>
                      <a:pt x="218" y="25"/>
                      <a:pt x="230" y="1"/>
                    </a:cubicBezTo>
                    <a:close/>
                  </a:path>
                </a:pathLst>
              </a:cu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09" name="Freeform 19"/>
              <p:cNvSpPr>
                <a:spLocks/>
              </p:cNvSpPr>
              <p:nvPr/>
            </p:nvSpPr>
            <p:spPr bwMode="auto">
              <a:xfrm rot="7656780">
                <a:off x="2126" y="300"/>
                <a:ext cx="290" cy="391"/>
              </a:xfrm>
              <a:custGeom>
                <a:avLst/>
                <a:gdLst>
                  <a:gd name="T0" fmla="*/ 19 w 414"/>
                  <a:gd name="T1" fmla="*/ 1 h 353"/>
                  <a:gd name="T2" fmla="*/ 13 w 414"/>
                  <a:gd name="T3" fmla="*/ 18 h 353"/>
                  <a:gd name="T4" fmla="*/ 12 w 414"/>
                  <a:gd name="T5" fmla="*/ 135 h 353"/>
                  <a:gd name="T6" fmla="*/ 6 w 414"/>
                  <a:gd name="T7" fmla="*/ 151 h 353"/>
                  <a:gd name="T8" fmla="*/ 4 w 414"/>
                  <a:gd name="T9" fmla="*/ 198 h 353"/>
                  <a:gd name="T10" fmla="*/ 4 w 414"/>
                  <a:gd name="T11" fmla="*/ 248 h 353"/>
                  <a:gd name="T12" fmla="*/ 1 w 414"/>
                  <a:gd name="T13" fmla="*/ 395 h 353"/>
                  <a:gd name="T14" fmla="*/ 1 w 414"/>
                  <a:gd name="T15" fmla="*/ 590 h 353"/>
                  <a:gd name="T16" fmla="*/ 9 w 414"/>
                  <a:gd name="T17" fmla="*/ 706 h 353"/>
                  <a:gd name="T18" fmla="*/ 25 w 414"/>
                  <a:gd name="T19" fmla="*/ 722 h 353"/>
                  <a:gd name="T20" fmla="*/ 30 w 414"/>
                  <a:gd name="T21" fmla="*/ 671 h 353"/>
                  <a:gd name="T22" fmla="*/ 33 w 414"/>
                  <a:gd name="T23" fmla="*/ 573 h 353"/>
                  <a:gd name="T24" fmla="*/ 34 w 414"/>
                  <a:gd name="T25" fmla="*/ 444 h 353"/>
                  <a:gd name="T26" fmla="*/ 34 w 414"/>
                  <a:gd name="T27" fmla="*/ 229 h 353"/>
                  <a:gd name="T28" fmla="*/ 20 w 414"/>
                  <a:gd name="T29" fmla="*/ 52 h 353"/>
                  <a:gd name="T30" fmla="*/ 19 w 414"/>
                  <a:gd name="T31" fmla="*/ 1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414"/>
                  <a:gd name="T49" fmla="*/ 0 h 353"/>
                  <a:gd name="T50" fmla="*/ 414 w 414"/>
                  <a:gd name="T51" fmla="*/ 353 h 35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414" h="353">
                    <a:moveTo>
                      <a:pt x="230" y="1"/>
                    </a:moveTo>
                    <a:cubicBezTo>
                      <a:pt x="206" y="4"/>
                      <a:pt x="180" y="0"/>
                      <a:pt x="158" y="9"/>
                    </a:cubicBezTo>
                    <a:cubicBezTo>
                      <a:pt x="140" y="16"/>
                      <a:pt x="159" y="56"/>
                      <a:pt x="142" y="65"/>
                    </a:cubicBezTo>
                    <a:cubicBezTo>
                      <a:pt x="120" y="76"/>
                      <a:pt x="94" y="70"/>
                      <a:pt x="70" y="73"/>
                    </a:cubicBezTo>
                    <a:cubicBezTo>
                      <a:pt x="65" y="81"/>
                      <a:pt x="58" y="88"/>
                      <a:pt x="54" y="97"/>
                    </a:cubicBezTo>
                    <a:cubicBezTo>
                      <a:pt x="50" y="105"/>
                      <a:pt x="50" y="114"/>
                      <a:pt x="46" y="121"/>
                    </a:cubicBezTo>
                    <a:cubicBezTo>
                      <a:pt x="0" y="204"/>
                      <a:pt x="24" y="139"/>
                      <a:pt x="6" y="193"/>
                    </a:cubicBezTo>
                    <a:cubicBezTo>
                      <a:pt x="9" y="225"/>
                      <a:pt x="6" y="258"/>
                      <a:pt x="14" y="289"/>
                    </a:cubicBezTo>
                    <a:cubicBezTo>
                      <a:pt x="21" y="315"/>
                      <a:pt x="88" y="338"/>
                      <a:pt x="110" y="345"/>
                    </a:cubicBezTo>
                    <a:cubicBezTo>
                      <a:pt x="182" y="339"/>
                      <a:pt x="233" y="336"/>
                      <a:pt x="302" y="353"/>
                    </a:cubicBezTo>
                    <a:cubicBezTo>
                      <a:pt x="326" y="348"/>
                      <a:pt x="349" y="349"/>
                      <a:pt x="366" y="329"/>
                    </a:cubicBezTo>
                    <a:cubicBezTo>
                      <a:pt x="379" y="315"/>
                      <a:pt x="398" y="281"/>
                      <a:pt x="398" y="281"/>
                    </a:cubicBezTo>
                    <a:cubicBezTo>
                      <a:pt x="402" y="259"/>
                      <a:pt x="414" y="239"/>
                      <a:pt x="414" y="217"/>
                    </a:cubicBezTo>
                    <a:cubicBezTo>
                      <a:pt x="414" y="182"/>
                      <a:pt x="412" y="147"/>
                      <a:pt x="406" y="113"/>
                    </a:cubicBezTo>
                    <a:cubicBezTo>
                      <a:pt x="392" y="32"/>
                      <a:pt x="308" y="31"/>
                      <a:pt x="246" y="25"/>
                    </a:cubicBezTo>
                    <a:cubicBezTo>
                      <a:pt x="216" y="15"/>
                      <a:pt x="218" y="25"/>
                      <a:pt x="230" y="1"/>
                    </a:cubicBezTo>
                    <a:close/>
                  </a:path>
                </a:pathLst>
              </a:cu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10" name="Freeform 20"/>
              <p:cNvSpPr>
                <a:spLocks/>
              </p:cNvSpPr>
              <p:nvPr/>
            </p:nvSpPr>
            <p:spPr bwMode="auto">
              <a:xfrm rot="-8559590">
                <a:off x="2471" y="301"/>
                <a:ext cx="620" cy="453"/>
              </a:xfrm>
              <a:custGeom>
                <a:avLst/>
                <a:gdLst>
                  <a:gd name="T0" fmla="*/ 1343 w 447"/>
                  <a:gd name="T1" fmla="*/ 3645 h 309"/>
                  <a:gd name="T2" fmla="*/ 0 w 447"/>
                  <a:gd name="T3" fmla="*/ 2123 h 309"/>
                  <a:gd name="T4" fmla="*/ 716 w 447"/>
                  <a:gd name="T5" fmla="*/ 1657 h 309"/>
                  <a:gd name="T6" fmla="*/ 1269 w 447"/>
                  <a:gd name="T7" fmla="*/ 1536 h 309"/>
                  <a:gd name="T8" fmla="*/ 1179 w 447"/>
                  <a:gd name="T9" fmla="*/ 1070 h 309"/>
                  <a:gd name="T10" fmla="*/ 1343 w 447"/>
                  <a:gd name="T11" fmla="*/ 724 h 309"/>
                  <a:gd name="T12" fmla="*/ 2610 w 447"/>
                  <a:gd name="T13" fmla="*/ 494 h 309"/>
                  <a:gd name="T14" fmla="*/ 3952 w 447"/>
                  <a:gd name="T15" fmla="*/ 148 h 309"/>
                  <a:gd name="T16" fmla="*/ 3633 w 447"/>
                  <a:gd name="T17" fmla="*/ 494 h 309"/>
                  <a:gd name="T18" fmla="*/ 3397 w 447"/>
                  <a:gd name="T19" fmla="*/ 1190 h 309"/>
                  <a:gd name="T20" fmla="*/ 3874 w 447"/>
                  <a:gd name="T21" fmla="*/ 2123 h 309"/>
                  <a:gd name="T22" fmla="*/ 4190 w 447"/>
                  <a:gd name="T23" fmla="*/ 2240 h 309"/>
                  <a:gd name="T24" fmla="*/ 4028 w 447"/>
                  <a:gd name="T25" fmla="*/ 2818 h 309"/>
                  <a:gd name="T26" fmla="*/ 3162 w 447"/>
                  <a:gd name="T27" fmla="*/ 2936 h 309"/>
                  <a:gd name="T28" fmla="*/ 2449 w 447"/>
                  <a:gd name="T29" fmla="*/ 4096 h 309"/>
                  <a:gd name="T30" fmla="*/ 2212 w 447"/>
                  <a:gd name="T31" fmla="*/ 4341 h 309"/>
                  <a:gd name="T32" fmla="*/ 1343 w 447"/>
                  <a:gd name="T33" fmla="*/ 3645 h 30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47"/>
                  <a:gd name="T52" fmla="*/ 0 h 309"/>
                  <a:gd name="T53" fmla="*/ 447 w 447"/>
                  <a:gd name="T54" fmla="*/ 309 h 30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47" h="309">
                    <a:moveTo>
                      <a:pt x="136" y="250"/>
                    </a:moveTo>
                    <a:cubicBezTo>
                      <a:pt x="88" y="234"/>
                      <a:pt x="37" y="183"/>
                      <a:pt x="0" y="146"/>
                    </a:cubicBezTo>
                    <a:cubicBezTo>
                      <a:pt x="24" y="135"/>
                      <a:pt x="47" y="122"/>
                      <a:pt x="72" y="114"/>
                    </a:cubicBezTo>
                    <a:cubicBezTo>
                      <a:pt x="90" y="108"/>
                      <a:pt x="114" y="118"/>
                      <a:pt x="128" y="106"/>
                    </a:cubicBezTo>
                    <a:cubicBezTo>
                      <a:pt x="136" y="99"/>
                      <a:pt x="123" y="85"/>
                      <a:pt x="120" y="74"/>
                    </a:cubicBezTo>
                    <a:cubicBezTo>
                      <a:pt x="125" y="66"/>
                      <a:pt x="127" y="53"/>
                      <a:pt x="136" y="50"/>
                    </a:cubicBezTo>
                    <a:cubicBezTo>
                      <a:pt x="177" y="38"/>
                      <a:pt x="264" y="34"/>
                      <a:pt x="264" y="34"/>
                    </a:cubicBezTo>
                    <a:cubicBezTo>
                      <a:pt x="295" y="25"/>
                      <a:pt x="370" y="0"/>
                      <a:pt x="400" y="10"/>
                    </a:cubicBezTo>
                    <a:cubicBezTo>
                      <a:pt x="413" y="14"/>
                      <a:pt x="377" y="25"/>
                      <a:pt x="368" y="34"/>
                    </a:cubicBezTo>
                    <a:cubicBezTo>
                      <a:pt x="352" y="50"/>
                      <a:pt x="351" y="62"/>
                      <a:pt x="344" y="82"/>
                    </a:cubicBezTo>
                    <a:cubicBezTo>
                      <a:pt x="392" y="94"/>
                      <a:pt x="405" y="94"/>
                      <a:pt x="392" y="146"/>
                    </a:cubicBezTo>
                    <a:cubicBezTo>
                      <a:pt x="403" y="149"/>
                      <a:pt x="415" y="147"/>
                      <a:pt x="424" y="154"/>
                    </a:cubicBezTo>
                    <a:cubicBezTo>
                      <a:pt x="447" y="172"/>
                      <a:pt x="426" y="190"/>
                      <a:pt x="408" y="194"/>
                    </a:cubicBezTo>
                    <a:cubicBezTo>
                      <a:pt x="379" y="200"/>
                      <a:pt x="349" y="199"/>
                      <a:pt x="320" y="202"/>
                    </a:cubicBezTo>
                    <a:cubicBezTo>
                      <a:pt x="305" y="247"/>
                      <a:pt x="291" y="254"/>
                      <a:pt x="248" y="282"/>
                    </a:cubicBezTo>
                    <a:cubicBezTo>
                      <a:pt x="240" y="287"/>
                      <a:pt x="224" y="298"/>
                      <a:pt x="224" y="298"/>
                    </a:cubicBezTo>
                    <a:cubicBezTo>
                      <a:pt x="156" y="291"/>
                      <a:pt x="136" y="309"/>
                      <a:pt x="136" y="250"/>
                    </a:cubicBezTo>
                    <a:close/>
                  </a:path>
                </a:pathLst>
              </a:custGeom>
              <a:solidFill>
                <a:srgbClr val="009900">
                  <a:alpha val="36862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10" name="Group 21"/>
              <p:cNvGrpSpPr>
                <a:grpSpLocks/>
              </p:cNvGrpSpPr>
              <p:nvPr/>
            </p:nvGrpSpPr>
            <p:grpSpPr bwMode="auto">
              <a:xfrm flipH="1">
                <a:off x="1107" y="351"/>
                <a:ext cx="960" cy="441"/>
                <a:chOff x="1927" y="3158"/>
                <a:chExt cx="901" cy="531"/>
              </a:xfrm>
            </p:grpSpPr>
            <p:sp>
              <p:nvSpPr>
                <p:cNvPr id="542" name="Freeform 22"/>
                <p:cNvSpPr>
                  <a:spLocks/>
                </p:cNvSpPr>
                <p:nvPr/>
              </p:nvSpPr>
              <p:spPr bwMode="auto">
                <a:xfrm>
                  <a:off x="1927" y="3430"/>
                  <a:ext cx="616" cy="259"/>
                </a:xfrm>
                <a:custGeom>
                  <a:avLst/>
                  <a:gdLst>
                    <a:gd name="T0" fmla="*/ 282 w 616"/>
                    <a:gd name="T1" fmla="*/ 45 h 259"/>
                    <a:gd name="T2" fmla="*/ 122 w 616"/>
                    <a:gd name="T3" fmla="*/ 53 h 259"/>
                    <a:gd name="T4" fmla="*/ 42 w 616"/>
                    <a:gd name="T5" fmla="*/ 85 h 259"/>
                    <a:gd name="T6" fmla="*/ 10 w 616"/>
                    <a:gd name="T7" fmla="*/ 181 h 259"/>
                    <a:gd name="T8" fmla="*/ 18 w 616"/>
                    <a:gd name="T9" fmla="*/ 237 h 259"/>
                    <a:gd name="T10" fmla="*/ 314 w 616"/>
                    <a:gd name="T11" fmla="*/ 205 h 259"/>
                    <a:gd name="T12" fmla="*/ 578 w 616"/>
                    <a:gd name="T13" fmla="*/ 149 h 259"/>
                    <a:gd name="T14" fmla="*/ 506 w 616"/>
                    <a:gd name="T15" fmla="*/ 69 h 259"/>
                    <a:gd name="T16" fmla="*/ 282 w 616"/>
                    <a:gd name="T17" fmla="*/ 45 h 25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616"/>
                    <a:gd name="T28" fmla="*/ 0 h 259"/>
                    <a:gd name="T29" fmla="*/ 616 w 616"/>
                    <a:gd name="T30" fmla="*/ 259 h 259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616" h="259">
                      <a:moveTo>
                        <a:pt x="282" y="45"/>
                      </a:moveTo>
                      <a:cubicBezTo>
                        <a:pt x="229" y="48"/>
                        <a:pt x="175" y="46"/>
                        <a:pt x="122" y="53"/>
                      </a:cubicBezTo>
                      <a:cubicBezTo>
                        <a:pt x="114" y="54"/>
                        <a:pt x="57" y="81"/>
                        <a:pt x="42" y="85"/>
                      </a:cubicBezTo>
                      <a:cubicBezTo>
                        <a:pt x="22" y="116"/>
                        <a:pt x="21" y="147"/>
                        <a:pt x="10" y="181"/>
                      </a:cubicBezTo>
                      <a:cubicBezTo>
                        <a:pt x="13" y="200"/>
                        <a:pt x="0" y="233"/>
                        <a:pt x="18" y="237"/>
                      </a:cubicBezTo>
                      <a:cubicBezTo>
                        <a:pt x="126" y="259"/>
                        <a:pt x="220" y="243"/>
                        <a:pt x="314" y="205"/>
                      </a:cubicBezTo>
                      <a:cubicBezTo>
                        <a:pt x="339" y="129"/>
                        <a:pt x="483" y="196"/>
                        <a:pt x="578" y="149"/>
                      </a:cubicBezTo>
                      <a:cubicBezTo>
                        <a:pt x="616" y="92"/>
                        <a:pt x="552" y="84"/>
                        <a:pt x="506" y="69"/>
                      </a:cubicBezTo>
                      <a:cubicBezTo>
                        <a:pt x="299" y="0"/>
                        <a:pt x="237" y="135"/>
                        <a:pt x="282" y="45"/>
                      </a:cubicBezTo>
                      <a:close/>
                    </a:path>
                  </a:pathLst>
                </a:custGeom>
                <a:solidFill>
                  <a:srgbClr val="666633">
                    <a:alpha val="5098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43" name="Freeform 23"/>
                <p:cNvSpPr>
                  <a:spLocks/>
                </p:cNvSpPr>
                <p:nvPr/>
              </p:nvSpPr>
              <p:spPr bwMode="auto">
                <a:xfrm rot="5400000">
                  <a:off x="2172" y="3231"/>
                  <a:ext cx="363" cy="217"/>
                </a:xfrm>
                <a:custGeom>
                  <a:avLst/>
                  <a:gdLst>
                    <a:gd name="T0" fmla="*/ 91 w 414"/>
                    <a:gd name="T1" fmla="*/ 1 h 353"/>
                    <a:gd name="T2" fmla="*/ 63 w 414"/>
                    <a:gd name="T3" fmla="*/ 1 h 353"/>
                    <a:gd name="T4" fmla="*/ 57 w 414"/>
                    <a:gd name="T5" fmla="*/ 2 h 353"/>
                    <a:gd name="T6" fmla="*/ 27 w 414"/>
                    <a:gd name="T7" fmla="*/ 2 h 353"/>
                    <a:gd name="T8" fmla="*/ 22 w 414"/>
                    <a:gd name="T9" fmla="*/ 4 h 353"/>
                    <a:gd name="T10" fmla="*/ 18 w 414"/>
                    <a:gd name="T11" fmla="*/ 4 h 353"/>
                    <a:gd name="T12" fmla="*/ 4 w 414"/>
                    <a:gd name="T13" fmla="*/ 6 h 353"/>
                    <a:gd name="T14" fmla="*/ 6 w 414"/>
                    <a:gd name="T15" fmla="*/ 9 h 353"/>
                    <a:gd name="T16" fmla="*/ 44 w 414"/>
                    <a:gd name="T17" fmla="*/ 11 h 353"/>
                    <a:gd name="T18" fmla="*/ 120 w 414"/>
                    <a:gd name="T19" fmla="*/ 12 h 353"/>
                    <a:gd name="T20" fmla="*/ 146 w 414"/>
                    <a:gd name="T21" fmla="*/ 11 h 353"/>
                    <a:gd name="T22" fmla="*/ 159 w 414"/>
                    <a:gd name="T23" fmla="*/ 9 h 353"/>
                    <a:gd name="T24" fmla="*/ 166 w 414"/>
                    <a:gd name="T25" fmla="*/ 7 h 353"/>
                    <a:gd name="T26" fmla="*/ 161 w 414"/>
                    <a:gd name="T27" fmla="*/ 4 h 353"/>
                    <a:gd name="T28" fmla="*/ 98 w 414"/>
                    <a:gd name="T29" fmla="*/ 1 h 353"/>
                    <a:gd name="T30" fmla="*/ 91 w 414"/>
                    <a:gd name="T31" fmla="*/ 1 h 35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414"/>
                    <a:gd name="T49" fmla="*/ 0 h 353"/>
                    <a:gd name="T50" fmla="*/ 414 w 414"/>
                    <a:gd name="T51" fmla="*/ 353 h 353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414" h="353">
                      <a:moveTo>
                        <a:pt x="230" y="1"/>
                      </a:moveTo>
                      <a:cubicBezTo>
                        <a:pt x="206" y="4"/>
                        <a:pt x="180" y="0"/>
                        <a:pt x="158" y="9"/>
                      </a:cubicBezTo>
                      <a:cubicBezTo>
                        <a:pt x="140" y="16"/>
                        <a:pt x="159" y="56"/>
                        <a:pt x="142" y="65"/>
                      </a:cubicBezTo>
                      <a:cubicBezTo>
                        <a:pt x="120" y="76"/>
                        <a:pt x="94" y="70"/>
                        <a:pt x="70" y="73"/>
                      </a:cubicBezTo>
                      <a:cubicBezTo>
                        <a:pt x="65" y="81"/>
                        <a:pt x="58" y="88"/>
                        <a:pt x="54" y="97"/>
                      </a:cubicBezTo>
                      <a:cubicBezTo>
                        <a:pt x="50" y="105"/>
                        <a:pt x="50" y="114"/>
                        <a:pt x="46" y="121"/>
                      </a:cubicBezTo>
                      <a:cubicBezTo>
                        <a:pt x="0" y="204"/>
                        <a:pt x="24" y="139"/>
                        <a:pt x="6" y="193"/>
                      </a:cubicBezTo>
                      <a:cubicBezTo>
                        <a:pt x="9" y="225"/>
                        <a:pt x="6" y="258"/>
                        <a:pt x="14" y="289"/>
                      </a:cubicBezTo>
                      <a:cubicBezTo>
                        <a:pt x="21" y="315"/>
                        <a:pt x="88" y="338"/>
                        <a:pt x="110" y="345"/>
                      </a:cubicBezTo>
                      <a:cubicBezTo>
                        <a:pt x="182" y="339"/>
                        <a:pt x="233" y="336"/>
                        <a:pt x="302" y="353"/>
                      </a:cubicBezTo>
                      <a:cubicBezTo>
                        <a:pt x="326" y="348"/>
                        <a:pt x="349" y="349"/>
                        <a:pt x="366" y="329"/>
                      </a:cubicBezTo>
                      <a:cubicBezTo>
                        <a:pt x="379" y="315"/>
                        <a:pt x="398" y="281"/>
                        <a:pt x="398" y="281"/>
                      </a:cubicBezTo>
                      <a:cubicBezTo>
                        <a:pt x="402" y="259"/>
                        <a:pt x="414" y="239"/>
                        <a:pt x="414" y="217"/>
                      </a:cubicBezTo>
                      <a:cubicBezTo>
                        <a:pt x="414" y="182"/>
                        <a:pt x="412" y="147"/>
                        <a:pt x="406" y="113"/>
                      </a:cubicBezTo>
                      <a:cubicBezTo>
                        <a:pt x="392" y="32"/>
                        <a:pt x="308" y="31"/>
                        <a:pt x="246" y="25"/>
                      </a:cubicBezTo>
                      <a:cubicBezTo>
                        <a:pt x="216" y="15"/>
                        <a:pt x="218" y="25"/>
                        <a:pt x="230" y="1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44" name="Freeform 24"/>
                <p:cNvSpPr>
                  <a:spLocks/>
                </p:cNvSpPr>
                <p:nvPr/>
              </p:nvSpPr>
              <p:spPr bwMode="auto">
                <a:xfrm rot="7656780">
                  <a:off x="2103" y="3345"/>
                  <a:ext cx="227" cy="216"/>
                </a:xfrm>
                <a:custGeom>
                  <a:avLst/>
                  <a:gdLst>
                    <a:gd name="T0" fmla="*/ 4 w 414"/>
                    <a:gd name="T1" fmla="*/ 1 h 353"/>
                    <a:gd name="T2" fmla="*/ 2 w 414"/>
                    <a:gd name="T3" fmla="*/ 1 h 353"/>
                    <a:gd name="T4" fmla="*/ 2 w 414"/>
                    <a:gd name="T5" fmla="*/ 2 h 353"/>
                    <a:gd name="T6" fmla="*/ 1 w 414"/>
                    <a:gd name="T7" fmla="*/ 2 h 353"/>
                    <a:gd name="T8" fmla="*/ 1 w 414"/>
                    <a:gd name="T9" fmla="*/ 3 h 353"/>
                    <a:gd name="T10" fmla="*/ 1 w 414"/>
                    <a:gd name="T11" fmla="*/ 4 h 353"/>
                    <a:gd name="T12" fmla="*/ 1 w 414"/>
                    <a:gd name="T13" fmla="*/ 6 h 353"/>
                    <a:gd name="T14" fmla="*/ 1 w 414"/>
                    <a:gd name="T15" fmla="*/ 9 h 353"/>
                    <a:gd name="T16" fmla="*/ 2 w 414"/>
                    <a:gd name="T17" fmla="*/ 11 h 353"/>
                    <a:gd name="T18" fmla="*/ 4 w 414"/>
                    <a:gd name="T19" fmla="*/ 12 h 353"/>
                    <a:gd name="T20" fmla="*/ 5 w 414"/>
                    <a:gd name="T21" fmla="*/ 10 h 353"/>
                    <a:gd name="T22" fmla="*/ 6 w 414"/>
                    <a:gd name="T23" fmla="*/ 9 h 353"/>
                    <a:gd name="T24" fmla="*/ 6 w 414"/>
                    <a:gd name="T25" fmla="*/ 7 h 353"/>
                    <a:gd name="T26" fmla="*/ 6 w 414"/>
                    <a:gd name="T27" fmla="*/ 4 h 353"/>
                    <a:gd name="T28" fmla="*/ 4 w 414"/>
                    <a:gd name="T29" fmla="*/ 1 h 353"/>
                    <a:gd name="T30" fmla="*/ 4 w 414"/>
                    <a:gd name="T31" fmla="*/ 1 h 35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414"/>
                    <a:gd name="T49" fmla="*/ 0 h 353"/>
                    <a:gd name="T50" fmla="*/ 414 w 414"/>
                    <a:gd name="T51" fmla="*/ 353 h 353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414" h="353">
                      <a:moveTo>
                        <a:pt x="230" y="1"/>
                      </a:moveTo>
                      <a:cubicBezTo>
                        <a:pt x="206" y="4"/>
                        <a:pt x="180" y="0"/>
                        <a:pt x="158" y="9"/>
                      </a:cubicBezTo>
                      <a:cubicBezTo>
                        <a:pt x="140" y="16"/>
                        <a:pt x="159" y="56"/>
                        <a:pt x="142" y="65"/>
                      </a:cubicBezTo>
                      <a:cubicBezTo>
                        <a:pt x="120" y="76"/>
                        <a:pt x="94" y="70"/>
                        <a:pt x="70" y="73"/>
                      </a:cubicBezTo>
                      <a:cubicBezTo>
                        <a:pt x="65" y="81"/>
                        <a:pt x="58" y="88"/>
                        <a:pt x="54" y="97"/>
                      </a:cubicBezTo>
                      <a:cubicBezTo>
                        <a:pt x="50" y="105"/>
                        <a:pt x="50" y="114"/>
                        <a:pt x="46" y="121"/>
                      </a:cubicBezTo>
                      <a:cubicBezTo>
                        <a:pt x="0" y="204"/>
                        <a:pt x="24" y="139"/>
                        <a:pt x="6" y="193"/>
                      </a:cubicBezTo>
                      <a:cubicBezTo>
                        <a:pt x="9" y="225"/>
                        <a:pt x="6" y="258"/>
                        <a:pt x="14" y="289"/>
                      </a:cubicBezTo>
                      <a:cubicBezTo>
                        <a:pt x="21" y="315"/>
                        <a:pt x="88" y="338"/>
                        <a:pt x="110" y="345"/>
                      </a:cubicBezTo>
                      <a:cubicBezTo>
                        <a:pt x="182" y="339"/>
                        <a:pt x="233" y="336"/>
                        <a:pt x="302" y="353"/>
                      </a:cubicBezTo>
                      <a:cubicBezTo>
                        <a:pt x="326" y="348"/>
                        <a:pt x="349" y="349"/>
                        <a:pt x="366" y="329"/>
                      </a:cubicBezTo>
                      <a:cubicBezTo>
                        <a:pt x="379" y="315"/>
                        <a:pt x="398" y="281"/>
                        <a:pt x="398" y="281"/>
                      </a:cubicBezTo>
                      <a:cubicBezTo>
                        <a:pt x="402" y="259"/>
                        <a:pt x="414" y="239"/>
                        <a:pt x="414" y="217"/>
                      </a:cubicBezTo>
                      <a:cubicBezTo>
                        <a:pt x="414" y="182"/>
                        <a:pt x="412" y="147"/>
                        <a:pt x="406" y="113"/>
                      </a:cubicBezTo>
                      <a:cubicBezTo>
                        <a:pt x="392" y="32"/>
                        <a:pt x="308" y="31"/>
                        <a:pt x="246" y="25"/>
                      </a:cubicBezTo>
                      <a:cubicBezTo>
                        <a:pt x="216" y="15"/>
                        <a:pt x="218" y="25"/>
                        <a:pt x="230" y="1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45" name="Freeform 25"/>
                <p:cNvSpPr>
                  <a:spLocks/>
                </p:cNvSpPr>
                <p:nvPr/>
              </p:nvSpPr>
              <p:spPr bwMode="auto">
                <a:xfrm rot="-9601576">
                  <a:off x="2381" y="3339"/>
                  <a:ext cx="447" cy="309"/>
                </a:xfrm>
                <a:custGeom>
                  <a:avLst/>
                  <a:gdLst>
                    <a:gd name="T0" fmla="*/ 136 w 447"/>
                    <a:gd name="T1" fmla="*/ 250 h 309"/>
                    <a:gd name="T2" fmla="*/ 0 w 447"/>
                    <a:gd name="T3" fmla="*/ 146 h 309"/>
                    <a:gd name="T4" fmla="*/ 72 w 447"/>
                    <a:gd name="T5" fmla="*/ 114 h 309"/>
                    <a:gd name="T6" fmla="*/ 128 w 447"/>
                    <a:gd name="T7" fmla="*/ 106 h 309"/>
                    <a:gd name="T8" fmla="*/ 120 w 447"/>
                    <a:gd name="T9" fmla="*/ 74 h 309"/>
                    <a:gd name="T10" fmla="*/ 136 w 447"/>
                    <a:gd name="T11" fmla="*/ 50 h 309"/>
                    <a:gd name="T12" fmla="*/ 264 w 447"/>
                    <a:gd name="T13" fmla="*/ 34 h 309"/>
                    <a:gd name="T14" fmla="*/ 400 w 447"/>
                    <a:gd name="T15" fmla="*/ 10 h 309"/>
                    <a:gd name="T16" fmla="*/ 368 w 447"/>
                    <a:gd name="T17" fmla="*/ 34 h 309"/>
                    <a:gd name="T18" fmla="*/ 344 w 447"/>
                    <a:gd name="T19" fmla="*/ 82 h 309"/>
                    <a:gd name="T20" fmla="*/ 392 w 447"/>
                    <a:gd name="T21" fmla="*/ 146 h 309"/>
                    <a:gd name="T22" fmla="*/ 424 w 447"/>
                    <a:gd name="T23" fmla="*/ 154 h 309"/>
                    <a:gd name="T24" fmla="*/ 408 w 447"/>
                    <a:gd name="T25" fmla="*/ 194 h 309"/>
                    <a:gd name="T26" fmla="*/ 320 w 447"/>
                    <a:gd name="T27" fmla="*/ 202 h 309"/>
                    <a:gd name="T28" fmla="*/ 248 w 447"/>
                    <a:gd name="T29" fmla="*/ 282 h 309"/>
                    <a:gd name="T30" fmla="*/ 224 w 447"/>
                    <a:gd name="T31" fmla="*/ 298 h 309"/>
                    <a:gd name="T32" fmla="*/ 136 w 447"/>
                    <a:gd name="T33" fmla="*/ 250 h 30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447"/>
                    <a:gd name="T52" fmla="*/ 0 h 309"/>
                    <a:gd name="T53" fmla="*/ 447 w 447"/>
                    <a:gd name="T54" fmla="*/ 309 h 30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447" h="309">
                      <a:moveTo>
                        <a:pt x="136" y="250"/>
                      </a:moveTo>
                      <a:cubicBezTo>
                        <a:pt x="88" y="234"/>
                        <a:pt x="37" y="183"/>
                        <a:pt x="0" y="146"/>
                      </a:cubicBezTo>
                      <a:cubicBezTo>
                        <a:pt x="24" y="135"/>
                        <a:pt x="47" y="122"/>
                        <a:pt x="72" y="114"/>
                      </a:cubicBezTo>
                      <a:cubicBezTo>
                        <a:pt x="90" y="108"/>
                        <a:pt x="114" y="118"/>
                        <a:pt x="128" y="106"/>
                      </a:cubicBezTo>
                      <a:cubicBezTo>
                        <a:pt x="136" y="99"/>
                        <a:pt x="123" y="85"/>
                        <a:pt x="120" y="74"/>
                      </a:cubicBezTo>
                      <a:cubicBezTo>
                        <a:pt x="125" y="66"/>
                        <a:pt x="127" y="53"/>
                        <a:pt x="136" y="50"/>
                      </a:cubicBezTo>
                      <a:cubicBezTo>
                        <a:pt x="177" y="38"/>
                        <a:pt x="264" y="34"/>
                        <a:pt x="264" y="34"/>
                      </a:cubicBezTo>
                      <a:cubicBezTo>
                        <a:pt x="295" y="25"/>
                        <a:pt x="370" y="0"/>
                        <a:pt x="400" y="10"/>
                      </a:cubicBezTo>
                      <a:cubicBezTo>
                        <a:pt x="413" y="14"/>
                        <a:pt x="377" y="25"/>
                        <a:pt x="368" y="34"/>
                      </a:cubicBezTo>
                      <a:cubicBezTo>
                        <a:pt x="352" y="50"/>
                        <a:pt x="351" y="62"/>
                        <a:pt x="344" y="82"/>
                      </a:cubicBezTo>
                      <a:cubicBezTo>
                        <a:pt x="392" y="94"/>
                        <a:pt x="405" y="94"/>
                        <a:pt x="392" y="146"/>
                      </a:cubicBezTo>
                      <a:cubicBezTo>
                        <a:pt x="403" y="149"/>
                        <a:pt x="415" y="147"/>
                        <a:pt x="424" y="154"/>
                      </a:cubicBezTo>
                      <a:cubicBezTo>
                        <a:pt x="447" y="172"/>
                        <a:pt x="426" y="190"/>
                        <a:pt x="408" y="194"/>
                      </a:cubicBezTo>
                      <a:cubicBezTo>
                        <a:pt x="379" y="200"/>
                        <a:pt x="349" y="199"/>
                        <a:pt x="320" y="202"/>
                      </a:cubicBezTo>
                      <a:cubicBezTo>
                        <a:pt x="305" y="247"/>
                        <a:pt x="291" y="254"/>
                        <a:pt x="248" y="282"/>
                      </a:cubicBezTo>
                      <a:cubicBezTo>
                        <a:pt x="240" y="287"/>
                        <a:pt x="224" y="298"/>
                        <a:pt x="224" y="298"/>
                      </a:cubicBezTo>
                      <a:cubicBezTo>
                        <a:pt x="156" y="291"/>
                        <a:pt x="136" y="309"/>
                        <a:pt x="136" y="250"/>
                      </a:cubicBezTo>
                      <a:close/>
                    </a:path>
                  </a:pathLst>
                </a:custGeom>
                <a:solidFill>
                  <a:srgbClr val="009900">
                    <a:alpha val="36862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11" name="Group 26"/>
              <p:cNvGrpSpPr>
                <a:grpSpLocks/>
              </p:cNvGrpSpPr>
              <p:nvPr/>
            </p:nvGrpSpPr>
            <p:grpSpPr bwMode="auto">
              <a:xfrm>
                <a:off x="795" y="391"/>
                <a:ext cx="816" cy="441"/>
                <a:chOff x="2245" y="1616"/>
                <a:chExt cx="628" cy="531"/>
              </a:xfrm>
            </p:grpSpPr>
            <p:sp>
              <p:nvSpPr>
                <p:cNvPr id="538" name="Freeform 27"/>
                <p:cNvSpPr>
                  <a:spLocks/>
                </p:cNvSpPr>
                <p:nvPr/>
              </p:nvSpPr>
              <p:spPr bwMode="auto">
                <a:xfrm rot="5400000">
                  <a:off x="2353" y="1689"/>
                  <a:ext cx="363" cy="217"/>
                </a:xfrm>
                <a:custGeom>
                  <a:avLst/>
                  <a:gdLst>
                    <a:gd name="T0" fmla="*/ 91 w 414"/>
                    <a:gd name="T1" fmla="*/ 1 h 353"/>
                    <a:gd name="T2" fmla="*/ 63 w 414"/>
                    <a:gd name="T3" fmla="*/ 1 h 353"/>
                    <a:gd name="T4" fmla="*/ 57 w 414"/>
                    <a:gd name="T5" fmla="*/ 2 h 353"/>
                    <a:gd name="T6" fmla="*/ 27 w 414"/>
                    <a:gd name="T7" fmla="*/ 2 h 353"/>
                    <a:gd name="T8" fmla="*/ 22 w 414"/>
                    <a:gd name="T9" fmla="*/ 4 h 353"/>
                    <a:gd name="T10" fmla="*/ 18 w 414"/>
                    <a:gd name="T11" fmla="*/ 4 h 353"/>
                    <a:gd name="T12" fmla="*/ 4 w 414"/>
                    <a:gd name="T13" fmla="*/ 6 h 353"/>
                    <a:gd name="T14" fmla="*/ 6 w 414"/>
                    <a:gd name="T15" fmla="*/ 9 h 353"/>
                    <a:gd name="T16" fmla="*/ 44 w 414"/>
                    <a:gd name="T17" fmla="*/ 11 h 353"/>
                    <a:gd name="T18" fmla="*/ 120 w 414"/>
                    <a:gd name="T19" fmla="*/ 12 h 353"/>
                    <a:gd name="T20" fmla="*/ 146 w 414"/>
                    <a:gd name="T21" fmla="*/ 11 h 353"/>
                    <a:gd name="T22" fmla="*/ 159 w 414"/>
                    <a:gd name="T23" fmla="*/ 9 h 353"/>
                    <a:gd name="T24" fmla="*/ 166 w 414"/>
                    <a:gd name="T25" fmla="*/ 7 h 353"/>
                    <a:gd name="T26" fmla="*/ 161 w 414"/>
                    <a:gd name="T27" fmla="*/ 4 h 353"/>
                    <a:gd name="T28" fmla="*/ 98 w 414"/>
                    <a:gd name="T29" fmla="*/ 1 h 353"/>
                    <a:gd name="T30" fmla="*/ 91 w 414"/>
                    <a:gd name="T31" fmla="*/ 1 h 35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414"/>
                    <a:gd name="T49" fmla="*/ 0 h 353"/>
                    <a:gd name="T50" fmla="*/ 414 w 414"/>
                    <a:gd name="T51" fmla="*/ 353 h 353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414" h="353">
                      <a:moveTo>
                        <a:pt x="230" y="1"/>
                      </a:moveTo>
                      <a:cubicBezTo>
                        <a:pt x="206" y="4"/>
                        <a:pt x="180" y="0"/>
                        <a:pt x="158" y="9"/>
                      </a:cubicBezTo>
                      <a:cubicBezTo>
                        <a:pt x="140" y="16"/>
                        <a:pt x="159" y="56"/>
                        <a:pt x="142" y="65"/>
                      </a:cubicBezTo>
                      <a:cubicBezTo>
                        <a:pt x="120" y="76"/>
                        <a:pt x="94" y="70"/>
                        <a:pt x="70" y="73"/>
                      </a:cubicBezTo>
                      <a:cubicBezTo>
                        <a:pt x="65" y="81"/>
                        <a:pt x="58" y="88"/>
                        <a:pt x="54" y="97"/>
                      </a:cubicBezTo>
                      <a:cubicBezTo>
                        <a:pt x="50" y="105"/>
                        <a:pt x="50" y="114"/>
                        <a:pt x="46" y="121"/>
                      </a:cubicBezTo>
                      <a:cubicBezTo>
                        <a:pt x="0" y="204"/>
                        <a:pt x="24" y="139"/>
                        <a:pt x="6" y="193"/>
                      </a:cubicBezTo>
                      <a:cubicBezTo>
                        <a:pt x="9" y="225"/>
                        <a:pt x="6" y="258"/>
                        <a:pt x="14" y="289"/>
                      </a:cubicBezTo>
                      <a:cubicBezTo>
                        <a:pt x="21" y="315"/>
                        <a:pt x="88" y="338"/>
                        <a:pt x="110" y="345"/>
                      </a:cubicBezTo>
                      <a:cubicBezTo>
                        <a:pt x="182" y="339"/>
                        <a:pt x="233" y="336"/>
                        <a:pt x="302" y="353"/>
                      </a:cubicBezTo>
                      <a:cubicBezTo>
                        <a:pt x="326" y="348"/>
                        <a:pt x="349" y="349"/>
                        <a:pt x="366" y="329"/>
                      </a:cubicBezTo>
                      <a:cubicBezTo>
                        <a:pt x="379" y="315"/>
                        <a:pt x="398" y="281"/>
                        <a:pt x="398" y="281"/>
                      </a:cubicBezTo>
                      <a:cubicBezTo>
                        <a:pt x="402" y="259"/>
                        <a:pt x="414" y="239"/>
                        <a:pt x="414" y="217"/>
                      </a:cubicBezTo>
                      <a:cubicBezTo>
                        <a:pt x="414" y="182"/>
                        <a:pt x="412" y="147"/>
                        <a:pt x="406" y="113"/>
                      </a:cubicBezTo>
                      <a:cubicBezTo>
                        <a:pt x="392" y="32"/>
                        <a:pt x="308" y="31"/>
                        <a:pt x="246" y="25"/>
                      </a:cubicBezTo>
                      <a:cubicBezTo>
                        <a:pt x="216" y="15"/>
                        <a:pt x="218" y="25"/>
                        <a:pt x="230" y="1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39" name="Freeform 28"/>
                <p:cNvSpPr>
                  <a:spLocks/>
                </p:cNvSpPr>
                <p:nvPr/>
              </p:nvSpPr>
              <p:spPr bwMode="auto">
                <a:xfrm>
                  <a:off x="2426" y="1706"/>
                  <a:ext cx="447" cy="309"/>
                </a:xfrm>
                <a:custGeom>
                  <a:avLst/>
                  <a:gdLst>
                    <a:gd name="T0" fmla="*/ 136 w 447"/>
                    <a:gd name="T1" fmla="*/ 250 h 309"/>
                    <a:gd name="T2" fmla="*/ 0 w 447"/>
                    <a:gd name="T3" fmla="*/ 146 h 309"/>
                    <a:gd name="T4" fmla="*/ 72 w 447"/>
                    <a:gd name="T5" fmla="*/ 114 h 309"/>
                    <a:gd name="T6" fmla="*/ 128 w 447"/>
                    <a:gd name="T7" fmla="*/ 106 h 309"/>
                    <a:gd name="T8" fmla="*/ 120 w 447"/>
                    <a:gd name="T9" fmla="*/ 74 h 309"/>
                    <a:gd name="T10" fmla="*/ 136 w 447"/>
                    <a:gd name="T11" fmla="*/ 50 h 309"/>
                    <a:gd name="T12" fmla="*/ 264 w 447"/>
                    <a:gd name="T13" fmla="*/ 34 h 309"/>
                    <a:gd name="T14" fmla="*/ 400 w 447"/>
                    <a:gd name="T15" fmla="*/ 10 h 309"/>
                    <a:gd name="T16" fmla="*/ 368 w 447"/>
                    <a:gd name="T17" fmla="*/ 34 h 309"/>
                    <a:gd name="T18" fmla="*/ 344 w 447"/>
                    <a:gd name="T19" fmla="*/ 82 h 309"/>
                    <a:gd name="T20" fmla="*/ 392 w 447"/>
                    <a:gd name="T21" fmla="*/ 146 h 309"/>
                    <a:gd name="T22" fmla="*/ 424 w 447"/>
                    <a:gd name="T23" fmla="*/ 154 h 309"/>
                    <a:gd name="T24" fmla="*/ 408 w 447"/>
                    <a:gd name="T25" fmla="*/ 194 h 309"/>
                    <a:gd name="T26" fmla="*/ 320 w 447"/>
                    <a:gd name="T27" fmla="*/ 202 h 309"/>
                    <a:gd name="T28" fmla="*/ 248 w 447"/>
                    <a:gd name="T29" fmla="*/ 282 h 309"/>
                    <a:gd name="T30" fmla="*/ 224 w 447"/>
                    <a:gd name="T31" fmla="*/ 298 h 309"/>
                    <a:gd name="T32" fmla="*/ 136 w 447"/>
                    <a:gd name="T33" fmla="*/ 250 h 30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447"/>
                    <a:gd name="T52" fmla="*/ 0 h 309"/>
                    <a:gd name="T53" fmla="*/ 447 w 447"/>
                    <a:gd name="T54" fmla="*/ 309 h 30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447" h="309">
                      <a:moveTo>
                        <a:pt x="136" y="250"/>
                      </a:moveTo>
                      <a:cubicBezTo>
                        <a:pt x="88" y="234"/>
                        <a:pt x="37" y="183"/>
                        <a:pt x="0" y="146"/>
                      </a:cubicBezTo>
                      <a:cubicBezTo>
                        <a:pt x="24" y="135"/>
                        <a:pt x="47" y="122"/>
                        <a:pt x="72" y="114"/>
                      </a:cubicBezTo>
                      <a:cubicBezTo>
                        <a:pt x="90" y="108"/>
                        <a:pt x="114" y="118"/>
                        <a:pt x="128" y="106"/>
                      </a:cubicBezTo>
                      <a:cubicBezTo>
                        <a:pt x="136" y="99"/>
                        <a:pt x="123" y="85"/>
                        <a:pt x="120" y="74"/>
                      </a:cubicBezTo>
                      <a:cubicBezTo>
                        <a:pt x="125" y="66"/>
                        <a:pt x="127" y="53"/>
                        <a:pt x="136" y="50"/>
                      </a:cubicBezTo>
                      <a:cubicBezTo>
                        <a:pt x="177" y="38"/>
                        <a:pt x="264" y="34"/>
                        <a:pt x="264" y="34"/>
                      </a:cubicBezTo>
                      <a:cubicBezTo>
                        <a:pt x="295" y="25"/>
                        <a:pt x="370" y="0"/>
                        <a:pt x="400" y="10"/>
                      </a:cubicBezTo>
                      <a:cubicBezTo>
                        <a:pt x="413" y="14"/>
                        <a:pt x="377" y="25"/>
                        <a:pt x="368" y="34"/>
                      </a:cubicBezTo>
                      <a:cubicBezTo>
                        <a:pt x="352" y="50"/>
                        <a:pt x="351" y="62"/>
                        <a:pt x="344" y="82"/>
                      </a:cubicBezTo>
                      <a:cubicBezTo>
                        <a:pt x="392" y="94"/>
                        <a:pt x="405" y="94"/>
                        <a:pt x="392" y="146"/>
                      </a:cubicBezTo>
                      <a:cubicBezTo>
                        <a:pt x="403" y="149"/>
                        <a:pt x="415" y="147"/>
                        <a:pt x="424" y="154"/>
                      </a:cubicBezTo>
                      <a:cubicBezTo>
                        <a:pt x="447" y="172"/>
                        <a:pt x="426" y="190"/>
                        <a:pt x="408" y="194"/>
                      </a:cubicBezTo>
                      <a:cubicBezTo>
                        <a:pt x="379" y="200"/>
                        <a:pt x="349" y="199"/>
                        <a:pt x="320" y="202"/>
                      </a:cubicBezTo>
                      <a:cubicBezTo>
                        <a:pt x="305" y="247"/>
                        <a:pt x="291" y="254"/>
                        <a:pt x="248" y="282"/>
                      </a:cubicBezTo>
                      <a:cubicBezTo>
                        <a:pt x="240" y="287"/>
                        <a:pt x="224" y="298"/>
                        <a:pt x="224" y="298"/>
                      </a:cubicBezTo>
                      <a:cubicBezTo>
                        <a:pt x="156" y="291"/>
                        <a:pt x="136" y="309"/>
                        <a:pt x="136" y="250"/>
                      </a:cubicBezTo>
                      <a:close/>
                    </a:path>
                  </a:pathLst>
                </a:custGeom>
                <a:solidFill>
                  <a:srgbClr val="009900">
                    <a:alpha val="36862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40" name="Freeform 29"/>
                <p:cNvSpPr>
                  <a:spLocks/>
                </p:cNvSpPr>
                <p:nvPr/>
              </p:nvSpPr>
              <p:spPr bwMode="auto">
                <a:xfrm rot="9994690">
                  <a:off x="2336" y="1842"/>
                  <a:ext cx="272" cy="226"/>
                </a:xfrm>
                <a:custGeom>
                  <a:avLst/>
                  <a:gdLst>
                    <a:gd name="T0" fmla="*/ 12 w 414"/>
                    <a:gd name="T1" fmla="*/ 1 h 353"/>
                    <a:gd name="T2" fmla="*/ 9 w 414"/>
                    <a:gd name="T3" fmla="*/ 1 h 353"/>
                    <a:gd name="T4" fmla="*/ 7 w 414"/>
                    <a:gd name="T5" fmla="*/ 3 h 353"/>
                    <a:gd name="T6" fmla="*/ 4 w 414"/>
                    <a:gd name="T7" fmla="*/ 3 h 353"/>
                    <a:gd name="T8" fmla="*/ 3 w 414"/>
                    <a:gd name="T9" fmla="*/ 4 h 353"/>
                    <a:gd name="T10" fmla="*/ 3 w 414"/>
                    <a:gd name="T11" fmla="*/ 5 h 353"/>
                    <a:gd name="T12" fmla="*/ 1 w 414"/>
                    <a:gd name="T13" fmla="*/ 8 h 353"/>
                    <a:gd name="T14" fmla="*/ 1 w 414"/>
                    <a:gd name="T15" fmla="*/ 13 h 353"/>
                    <a:gd name="T16" fmla="*/ 6 w 414"/>
                    <a:gd name="T17" fmla="*/ 15 h 353"/>
                    <a:gd name="T18" fmla="*/ 16 w 414"/>
                    <a:gd name="T19" fmla="*/ 15 h 353"/>
                    <a:gd name="T20" fmla="*/ 20 w 414"/>
                    <a:gd name="T21" fmla="*/ 14 h 353"/>
                    <a:gd name="T22" fmla="*/ 21 w 414"/>
                    <a:gd name="T23" fmla="*/ 12 h 353"/>
                    <a:gd name="T24" fmla="*/ 22 w 414"/>
                    <a:gd name="T25" fmla="*/ 10 h 353"/>
                    <a:gd name="T26" fmla="*/ 22 w 414"/>
                    <a:gd name="T27" fmla="*/ 5 h 353"/>
                    <a:gd name="T28" fmla="*/ 13 w 414"/>
                    <a:gd name="T29" fmla="*/ 1 h 353"/>
                    <a:gd name="T30" fmla="*/ 12 w 414"/>
                    <a:gd name="T31" fmla="*/ 1 h 35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414"/>
                    <a:gd name="T49" fmla="*/ 0 h 353"/>
                    <a:gd name="T50" fmla="*/ 414 w 414"/>
                    <a:gd name="T51" fmla="*/ 353 h 353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414" h="353">
                      <a:moveTo>
                        <a:pt x="230" y="1"/>
                      </a:moveTo>
                      <a:cubicBezTo>
                        <a:pt x="206" y="4"/>
                        <a:pt x="180" y="0"/>
                        <a:pt x="158" y="9"/>
                      </a:cubicBezTo>
                      <a:cubicBezTo>
                        <a:pt x="140" y="16"/>
                        <a:pt x="159" y="56"/>
                        <a:pt x="142" y="65"/>
                      </a:cubicBezTo>
                      <a:cubicBezTo>
                        <a:pt x="120" y="76"/>
                        <a:pt x="94" y="70"/>
                        <a:pt x="70" y="73"/>
                      </a:cubicBezTo>
                      <a:cubicBezTo>
                        <a:pt x="65" y="81"/>
                        <a:pt x="58" y="88"/>
                        <a:pt x="54" y="97"/>
                      </a:cubicBezTo>
                      <a:cubicBezTo>
                        <a:pt x="50" y="105"/>
                        <a:pt x="50" y="114"/>
                        <a:pt x="46" y="121"/>
                      </a:cubicBezTo>
                      <a:cubicBezTo>
                        <a:pt x="0" y="204"/>
                        <a:pt x="24" y="139"/>
                        <a:pt x="6" y="193"/>
                      </a:cubicBezTo>
                      <a:cubicBezTo>
                        <a:pt x="9" y="225"/>
                        <a:pt x="6" y="258"/>
                        <a:pt x="14" y="289"/>
                      </a:cubicBezTo>
                      <a:cubicBezTo>
                        <a:pt x="21" y="315"/>
                        <a:pt x="88" y="338"/>
                        <a:pt x="110" y="345"/>
                      </a:cubicBezTo>
                      <a:cubicBezTo>
                        <a:pt x="182" y="339"/>
                        <a:pt x="233" y="336"/>
                        <a:pt x="302" y="353"/>
                      </a:cubicBezTo>
                      <a:cubicBezTo>
                        <a:pt x="326" y="348"/>
                        <a:pt x="349" y="349"/>
                        <a:pt x="366" y="329"/>
                      </a:cubicBezTo>
                      <a:cubicBezTo>
                        <a:pt x="379" y="315"/>
                        <a:pt x="398" y="281"/>
                        <a:pt x="398" y="281"/>
                      </a:cubicBezTo>
                      <a:cubicBezTo>
                        <a:pt x="402" y="259"/>
                        <a:pt x="414" y="239"/>
                        <a:pt x="414" y="217"/>
                      </a:cubicBezTo>
                      <a:cubicBezTo>
                        <a:pt x="414" y="182"/>
                        <a:pt x="412" y="147"/>
                        <a:pt x="406" y="113"/>
                      </a:cubicBezTo>
                      <a:cubicBezTo>
                        <a:pt x="392" y="32"/>
                        <a:pt x="308" y="31"/>
                        <a:pt x="246" y="25"/>
                      </a:cubicBezTo>
                      <a:cubicBezTo>
                        <a:pt x="216" y="15"/>
                        <a:pt x="218" y="25"/>
                        <a:pt x="230" y="1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41" name="Freeform 30"/>
                <p:cNvSpPr>
                  <a:spLocks/>
                </p:cNvSpPr>
                <p:nvPr/>
              </p:nvSpPr>
              <p:spPr bwMode="auto">
                <a:xfrm rot="9964299">
                  <a:off x="2245" y="1888"/>
                  <a:ext cx="616" cy="259"/>
                </a:xfrm>
                <a:custGeom>
                  <a:avLst/>
                  <a:gdLst>
                    <a:gd name="T0" fmla="*/ 282 w 616"/>
                    <a:gd name="T1" fmla="*/ 45 h 259"/>
                    <a:gd name="T2" fmla="*/ 122 w 616"/>
                    <a:gd name="T3" fmla="*/ 53 h 259"/>
                    <a:gd name="T4" fmla="*/ 42 w 616"/>
                    <a:gd name="T5" fmla="*/ 85 h 259"/>
                    <a:gd name="T6" fmla="*/ 10 w 616"/>
                    <a:gd name="T7" fmla="*/ 181 h 259"/>
                    <a:gd name="T8" fmla="*/ 18 w 616"/>
                    <a:gd name="T9" fmla="*/ 237 h 259"/>
                    <a:gd name="T10" fmla="*/ 314 w 616"/>
                    <a:gd name="T11" fmla="*/ 205 h 259"/>
                    <a:gd name="T12" fmla="*/ 578 w 616"/>
                    <a:gd name="T13" fmla="*/ 149 h 259"/>
                    <a:gd name="T14" fmla="*/ 506 w 616"/>
                    <a:gd name="T15" fmla="*/ 69 h 259"/>
                    <a:gd name="T16" fmla="*/ 282 w 616"/>
                    <a:gd name="T17" fmla="*/ 45 h 25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616"/>
                    <a:gd name="T28" fmla="*/ 0 h 259"/>
                    <a:gd name="T29" fmla="*/ 616 w 616"/>
                    <a:gd name="T30" fmla="*/ 259 h 259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616" h="259">
                      <a:moveTo>
                        <a:pt x="282" y="45"/>
                      </a:moveTo>
                      <a:cubicBezTo>
                        <a:pt x="229" y="48"/>
                        <a:pt x="175" y="46"/>
                        <a:pt x="122" y="53"/>
                      </a:cubicBezTo>
                      <a:cubicBezTo>
                        <a:pt x="114" y="54"/>
                        <a:pt x="57" y="81"/>
                        <a:pt x="42" y="85"/>
                      </a:cubicBezTo>
                      <a:cubicBezTo>
                        <a:pt x="22" y="116"/>
                        <a:pt x="21" y="147"/>
                        <a:pt x="10" y="181"/>
                      </a:cubicBezTo>
                      <a:cubicBezTo>
                        <a:pt x="13" y="200"/>
                        <a:pt x="0" y="233"/>
                        <a:pt x="18" y="237"/>
                      </a:cubicBezTo>
                      <a:cubicBezTo>
                        <a:pt x="126" y="259"/>
                        <a:pt x="220" y="243"/>
                        <a:pt x="314" y="205"/>
                      </a:cubicBezTo>
                      <a:cubicBezTo>
                        <a:pt x="339" y="129"/>
                        <a:pt x="483" y="196"/>
                        <a:pt x="578" y="149"/>
                      </a:cubicBezTo>
                      <a:cubicBezTo>
                        <a:pt x="616" y="92"/>
                        <a:pt x="552" y="84"/>
                        <a:pt x="506" y="69"/>
                      </a:cubicBezTo>
                      <a:cubicBezTo>
                        <a:pt x="299" y="0"/>
                        <a:pt x="237" y="135"/>
                        <a:pt x="282" y="45"/>
                      </a:cubicBezTo>
                      <a:close/>
                    </a:path>
                  </a:pathLst>
                </a:custGeom>
                <a:solidFill>
                  <a:srgbClr val="666633">
                    <a:alpha val="5098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513" name="Rectangle 31"/>
              <p:cNvSpPr>
                <a:spLocks noChangeArrowheads="1"/>
              </p:cNvSpPr>
              <p:nvPr/>
            </p:nvSpPr>
            <p:spPr bwMode="auto">
              <a:xfrm>
                <a:off x="1972" y="527"/>
                <a:ext cx="953" cy="364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rgbClr val="EAEAEA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14" name="Rectangle 32"/>
              <p:cNvSpPr>
                <a:spLocks noChangeArrowheads="1"/>
              </p:cNvSpPr>
              <p:nvPr/>
            </p:nvSpPr>
            <p:spPr bwMode="auto">
              <a:xfrm>
                <a:off x="566" y="890"/>
                <a:ext cx="2540" cy="182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rgbClr val="EAEAEA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12" name="Group 33"/>
              <p:cNvGrpSpPr>
                <a:grpSpLocks/>
              </p:cNvGrpSpPr>
              <p:nvPr/>
            </p:nvGrpSpPr>
            <p:grpSpPr bwMode="auto">
              <a:xfrm>
                <a:off x="521" y="482"/>
                <a:ext cx="901" cy="531"/>
                <a:chOff x="1927" y="3158"/>
                <a:chExt cx="901" cy="531"/>
              </a:xfrm>
            </p:grpSpPr>
            <p:sp>
              <p:nvSpPr>
                <p:cNvPr id="534" name="Freeform 34"/>
                <p:cNvSpPr>
                  <a:spLocks/>
                </p:cNvSpPr>
                <p:nvPr/>
              </p:nvSpPr>
              <p:spPr bwMode="auto">
                <a:xfrm>
                  <a:off x="1927" y="3430"/>
                  <a:ext cx="616" cy="259"/>
                </a:xfrm>
                <a:custGeom>
                  <a:avLst/>
                  <a:gdLst>
                    <a:gd name="T0" fmla="*/ 282 w 616"/>
                    <a:gd name="T1" fmla="*/ 45 h 259"/>
                    <a:gd name="T2" fmla="*/ 122 w 616"/>
                    <a:gd name="T3" fmla="*/ 53 h 259"/>
                    <a:gd name="T4" fmla="*/ 42 w 616"/>
                    <a:gd name="T5" fmla="*/ 85 h 259"/>
                    <a:gd name="T6" fmla="*/ 10 w 616"/>
                    <a:gd name="T7" fmla="*/ 181 h 259"/>
                    <a:gd name="T8" fmla="*/ 18 w 616"/>
                    <a:gd name="T9" fmla="*/ 237 h 259"/>
                    <a:gd name="T10" fmla="*/ 314 w 616"/>
                    <a:gd name="T11" fmla="*/ 205 h 259"/>
                    <a:gd name="T12" fmla="*/ 578 w 616"/>
                    <a:gd name="T13" fmla="*/ 149 h 259"/>
                    <a:gd name="T14" fmla="*/ 506 w 616"/>
                    <a:gd name="T15" fmla="*/ 69 h 259"/>
                    <a:gd name="T16" fmla="*/ 282 w 616"/>
                    <a:gd name="T17" fmla="*/ 45 h 25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616"/>
                    <a:gd name="T28" fmla="*/ 0 h 259"/>
                    <a:gd name="T29" fmla="*/ 616 w 616"/>
                    <a:gd name="T30" fmla="*/ 259 h 259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616" h="259">
                      <a:moveTo>
                        <a:pt x="282" y="45"/>
                      </a:moveTo>
                      <a:cubicBezTo>
                        <a:pt x="229" y="48"/>
                        <a:pt x="175" y="46"/>
                        <a:pt x="122" y="53"/>
                      </a:cubicBezTo>
                      <a:cubicBezTo>
                        <a:pt x="114" y="54"/>
                        <a:pt x="57" y="81"/>
                        <a:pt x="42" y="85"/>
                      </a:cubicBezTo>
                      <a:cubicBezTo>
                        <a:pt x="22" y="116"/>
                        <a:pt x="21" y="147"/>
                        <a:pt x="10" y="181"/>
                      </a:cubicBezTo>
                      <a:cubicBezTo>
                        <a:pt x="13" y="200"/>
                        <a:pt x="0" y="233"/>
                        <a:pt x="18" y="237"/>
                      </a:cubicBezTo>
                      <a:cubicBezTo>
                        <a:pt x="126" y="259"/>
                        <a:pt x="220" y="243"/>
                        <a:pt x="314" y="205"/>
                      </a:cubicBezTo>
                      <a:cubicBezTo>
                        <a:pt x="339" y="129"/>
                        <a:pt x="483" y="196"/>
                        <a:pt x="578" y="149"/>
                      </a:cubicBezTo>
                      <a:cubicBezTo>
                        <a:pt x="616" y="92"/>
                        <a:pt x="552" y="84"/>
                        <a:pt x="506" y="69"/>
                      </a:cubicBezTo>
                      <a:cubicBezTo>
                        <a:pt x="299" y="0"/>
                        <a:pt x="237" y="135"/>
                        <a:pt x="282" y="45"/>
                      </a:cubicBezTo>
                      <a:close/>
                    </a:path>
                  </a:pathLst>
                </a:custGeom>
                <a:solidFill>
                  <a:srgbClr val="666633">
                    <a:alpha val="5098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35" name="Freeform 35"/>
                <p:cNvSpPr>
                  <a:spLocks/>
                </p:cNvSpPr>
                <p:nvPr/>
              </p:nvSpPr>
              <p:spPr bwMode="auto">
                <a:xfrm rot="5400000">
                  <a:off x="2172" y="3231"/>
                  <a:ext cx="363" cy="217"/>
                </a:xfrm>
                <a:custGeom>
                  <a:avLst/>
                  <a:gdLst>
                    <a:gd name="T0" fmla="*/ 91 w 414"/>
                    <a:gd name="T1" fmla="*/ 1 h 353"/>
                    <a:gd name="T2" fmla="*/ 63 w 414"/>
                    <a:gd name="T3" fmla="*/ 1 h 353"/>
                    <a:gd name="T4" fmla="*/ 57 w 414"/>
                    <a:gd name="T5" fmla="*/ 2 h 353"/>
                    <a:gd name="T6" fmla="*/ 27 w 414"/>
                    <a:gd name="T7" fmla="*/ 2 h 353"/>
                    <a:gd name="T8" fmla="*/ 22 w 414"/>
                    <a:gd name="T9" fmla="*/ 4 h 353"/>
                    <a:gd name="T10" fmla="*/ 18 w 414"/>
                    <a:gd name="T11" fmla="*/ 4 h 353"/>
                    <a:gd name="T12" fmla="*/ 4 w 414"/>
                    <a:gd name="T13" fmla="*/ 6 h 353"/>
                    <a:gd name="T14" fmla="*/ 6 w 414"/>
                    <a:gd name="T15" fmla="*/ 9 h 353"/>
                    <a:gd name="T16" fmla="*/ 44 w 414"/>
                    <a:gd name="T17" fmla="*/ 11 h 353"/>
                    <a:gd name="T18" fmla="*/ 120 w 414"/>
                    <a:gd name="T19" fmla="*/ 12 h 353"/>
                    <a:gd name="T20" fmla="*/ 146 w 414"/>
                    <a:gd name="T21" fmla="*/ 11 h 353"/>
                    <a:gd name="T22" fmla="*/ 159 w 414"/>
                    <a:gd name="T23" fmla="*/ 9 h 353"/>
                    <a:gd name="T24" fmla="*/ 166 w 414"/>
                    <a:gd name="T25" fmla="*/ 7 h 353"/>
                    <a:gd name="T26" fmla="*/ 161 w 414"/>
                    <a:gd name="T27" fmla="*/ 4 h 353"/>
                    <a:gd name="T28" fmla="*/ 98 w 414"/>
                    <a:gd name="T29" fmla="*/ 1 h 353"/>
                    <a:gd name="T30" fmla="*/ 91 w 414"/>
                    <a:gd name="T31" fmla="*/ 1 h 35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414"/>
                    <a:gd name="T49" fmla="*/ 0 h 353"/>
                    <a:gd name="T50" fmla="*/ 414 w 414"/>
                    <a:gd name="T51" fmla="*/ 353 h 353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414" h="353">
                      <a:moveTo>
                        <a:pt x="230" y="1"/>
                      </a:moveTo>
                      <a:cubicBezTo>
                        <a:pt x="206" y="4"/>
                        <a:pt x="180" y="0"/>
                        <a:pt x="158" y="9"/>
                      </a:cubicBezTo>
                      <a:cubicBezTo>
                        <a:pt x="140" y="16"/>
                        <a:pt x="159" y="56"/>
                        <a:pt x="142" y="65"/>
                      </a:cubicBezTo>
                      <a:cubicBezTo>
                        <a:pt x="120" y="76"/>
                        <a:pt x="94" y="70"/>
                        <a:pt x="70" y="73"/>
                      </a:cubicBezTo>
                      <a:cubicBezTo>
                        <a:pt x="65" y="81"/>
                        <a:pt x="58" y="88"/>
                        <a:pt x="54" y="97"/>
                      </a:cubicBezTo>
                      <a:cubicBezTo>
                        <a:pt x="50" y="105"/>
                        <a:pt x="50" y="114"/>
                        <a:pt x="46" y="121"/>
                      </a:cubicBezTo>
                      <a:cubicBezTo>
                        <a:pt x="0" y="204"/>
                        <a:pt x="24" y="139"/>
                        <a:pt x="6" y="193"/>
                      </a:cubicBezTo>
                      <a:cubicBezTo>
                        <a:pt x="9" y="225"/>
                        <a:pt x="6" y="258"/>
                        <a:pt x="14" y="289"/>
                      </a:cubicBezTo>
                      <a:cubicBezTo>
                        <a:pt x="21" y="315"/>
                        <a:pt x="88" y="338"/>
                        <a:pt x="110" y="345"/>
                      </a:cubicBezTo>
                      <a:cubicBezTo>
                        <a:pt x="182" y="339"/>
                        <a:pt x="233" y="336"/>
                        <a:pt x="302" y="353"/>
                      </a:cubicBezTo>
                      <a:cubicBezTo>
                        <a:pt x="326" y="348"/>
                        <a:pt x="349" y="349"/>
                        <a:pt x="366" y="329"/>
                      </a:cubicBezTo>
                      <a:cubicBezTo>
                        <a:pt x="379" y="315"/>
                        <a:pt x="398" y="281"/>
                        <a:pt x="398" y="281"/>
                      </a:cubicBezTo>
                      <a:cubicBezTo>
                        <a:pt x="402" y="259"/>
                        <a:pt x="414" y="239"/>
                        <a:pt x="414" y="217"/>
                      </a:cubicBezTo>
                      <a:cubicBezTo>
                        <a:pt x="414" y="182"/>
                        <a:pt x="412" y="147"/>
                        <a:pt x="406" y="113"/>
                      </a:cubicBezTo>
                      <a:cubicBezTo>
                        <a:pt x="392" y="32"/>
                        <a:pt x="308" y="31"/>
                        <a:pt x="246" y="25"/>
                      </a:cubicBezTo>
                      <a:cubicBezTo>
                        <a:pt x="216" y="15"/>
                        <a:pt x="218" y="25"/>
                        <a:pt x="230" y="1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36" name="Freeform 36"/>
                <p:cNvSpPr>
                  <a:spLocks/>
                </p:cNvSpPr>
                <p:nvPr/>
              </p:nvSpPr>
              <p:spPr bwMode="auto">
                <a:xfrm rot="7656780">
                  <a:off x="2103" y="3345"/>
                  <a:ext cx="227" cy="216"/>
                </a:xfrm>
                <a:custGeom>
                  <a:avLst/>
                  <a:gdLst>
                    <a:gd name="T0" fmla="*/ 4 w 414"/>
                    <a:gd name="T1" fmla="*/ 1 h 353"/>
                    <a:gd name="T2" fmla="*/ 2 w 414"/>
                    <a:gd name="T3" fmla="*/ 1 h 353"/>
                    <a:gd name="T4" fmla="*/ 2 w 414"/>
                    <a:gd name="T5" fmla="*/ 2 h 353"/>
                    <a:gd name="T6" fmla="*/ 1 w 414"/>
                    <a:gd name="T7" fmla="*/ 2 h 353"/>
                    <a:gd name="T8" fmla="*/ 1 w 414"/>
                    <a:gd name="T9" fmla="*/ 3 h 353"/>
                    <a:gd name="T10" fmla="*/ 1 w 414"/>
                    <a:gd name="T11" fmla="*/ 4 h 353"/>
                    <a:gd name="T12" fmla="*/ 1 w 414"/>
                    <a:gd name="T13" fmla="*/ 6 h 353"/>
                    <a:gd name="T14" fmla="*/ 1 w 414"/>
                    <a:gd name="T15" fmla="*/ 9 h 353"/>
                    <a:gd name="T16" fmla="*/ 2 w 414"/>
                    <a:gd name="T17" fmla="*/ 11 h 353"/>
                    <a:gd name="T18" fmla="*/ 4 w 414"/>
                    <a:gd name="T19" fmla="*/ 12 h 353"/>
                    <a:gd name="T20" fmla="*/ 5 w 414"/>
                    <a:gd name="T21" fmla="*/ 10 h 353"/>
                    <a:gd name="T22" fmla="*/ 6 w 414"/>
                    <a:gd name="T23" fmla="*/ 9 h 353"/>
                    <a:gd name="T24" fmla="*/ 6 w 414"/>
                    <a:gd name="T25" fmla="*/ 7 h 353"/>
                    <a:gd name="T26" fmla="*/ 6 w 414"/>
                    <a:gd name="T27" fmla="*/ 4 h 353"/>
                    <a:gd name="T28" fmla="*/ 4 w 414"/>
                    <a:gd name="T29" fmla="*/ 1 h 353"/>
                    <a:gd name="T30" fmla="*/ 4 w 414"/>
                    <a:gd name="T31" fmla="*/ 1 h 35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414"/>
                    <a:gd name="T49" fmla="*/ 0 h 353"/>
                    <a:gd name="T50" fmla="*/ 414 w 414"/>
                    <a:gd name="T51" fmla="*/ 353 h 353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414" h="353">
                      <a:moveTo>
                        <a:pt x="230" y="1"/>
                      </a:moveTo>
                      <a:cubicBezTo>
                        <a:pt x="206" y="4"/>
                        <a:pt x="180" y="0"/>
                        <a:pt x="158" y="9"/>
                      </a:cubicBezTo>
                      <a:cubicBezTo>
                        <a:pt x="140" y="16"/>
                        <a:pt x="159" y="56"/>
                        <a:pt x="142" y="65"/>
                      </a:cubicBezTo>
                      <a:cubicBezTo>
                        <a:pt x="120" y="76"/>
                        <a:pt x="94" y="70"/>
                        <a:pt x="70" y="73"/>
                      </a:cubicBezTo>
                      <a:cubicBezTo>
                        <a:pt x="65" y="81"/>
                        <a:pt x="58" y="88"/>
                        <a:pt x="54" y="97"/>
                      </a:cubicBezTo>
                      <a:cubicBezTo>
                        <a:pt x="50" y="105"/>
                        <a:pt x="50" y="114"/>
                        <a:pt x="46" y="121"/>
                      </a:cubicBezTo>
                      <a:cubicBezTo>
                        <a:pt x="0" y="204"/>
                        <a:pt x="24" y="139"/>
                        <a:pt x="6" y="193"/>
                      </a:cubicBezTo>
                      <a:cubicBezTo>
                        <a:pt x="9" y="225"/>
                        <a:pt x="6" y="258"/>
                        <a:pt x="14" y="289"/>
                      </a:cubicBezTo>
                      <a:cubicBezTo>
                        <a:pt x="21" y="315"/>
                        <a:pt x="88" y="338"/>
                        <a:pt x="110" y="345"/>
                      </a:cubicBezTo>
                      <a:cubicBezTo>
                        <a:pt x="182" y="339"/>
                        <a:pt x="233" y="336"/>
                        <a:pt x="302" y="353"/>
                      </a:cubicBezTo>
                      <a:cubicBezTo>
                        <a:pt x="326" y="348"/>
                        <a:pt x="349" y="349"/>
                        <a:pt x="366" y="329"/>
                      </a:cubicBezTo>
                      <a:cubicBezTo>
                        <a:pt x="379" y="315"/>
                        <a:pt x="398" y="281"/>
                        <a:pt x="398" y="281"/>
                      </a:cubicBezTo>
                      <a:cubicBezTo>
                        <a:pt x="402" y="259"/>
                        <a:pt x="414" y="239"/>
                        <a:pt x="414" y="217"/>
                      </a:cubicBezTo>
                      <a:cubicBezTo>
                        <a:pt x="414" y="182"/>
                        <a:pt x="412" y="147"/>
                        <a:pt x="406" y="113"/>
                      </a:cubicBezTo>
                      <a:cubicBezTo>
                        <a:pt x="392" y="32"/>
                        <a:pt x="308" y="31"/>
                        <a:pt x="246" y="25"/>
                      </a:cubicBezTo>
                      <a:cubicBezTo>
                        <a:pt x="216" y="15"/>
                        <a:pt x="218" y="25"/>
                        <a:pt x="230" y="1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37" name="Freeform 37"/>
                <p:cNvSpPr>
                  <a:spLocks/>
                </p:cNvSpPr>
                <p:nvPr/>
              </p:nvSpPr>
              <p:spPr bwMode="auto">
                <a:xfrm rot="-9601576">
                  <a:off x="2381" y="3339"/>
                  <a:ext cx="447" cy="309"/>
                </a:xfrm>
                <a:custGeom>
                  <a:avLst/>
                  <a:gdLst>
                    <a:gd name="T0" fmla="*/ 136 w 447"/>
                    <a:gd name="T1" fmla="*/ 250 h 309"/>
                    <a:gd name="T2" fmla="*/ 0 w 447"/>
                    <a:gd name="T3" fmla="*/ 146 h 309"/>
                    <a:gd name="T4" fmla="*/ 72 w 447"/>
                    <a:gd name="T5" fmla="*/ 114 h 309"/>
                    <a:gd name="T6" fmla="*/ 128 w 447"/>
                    <a:gd name="T7" fmla="*/ 106 h 309"/>
                    <a:gd name="T8" fmla="*/ 120 w 447"/>
                    <a:gd name="T9" fmla="*/ 74 h 309"/>
                    <a:gd name="T10" fmla="*/ 136 w 447"/>
                    <a:gd name="T11" fmla="*/ 50 h 309"/>
                    <a:gd name="T12" fmla="*/ 264 w 447"/>
                    <a:gd name="T13" fmla="*/ 34 h 309"/>
                    <a:gd name="T14" fmla="*/ 400 w 447"/>
                    <a:gd name="T15" fmla="*/ 10 h 309"/>
                    <a:gd name="T16" fmla="*/ 368 w 447"/>
                    <a:gd name="T17" fmla="*/ 34 h 309"/>
                    <a:gd name="T18" fmla="*/ 344 w 447"/>
                    <a:gd name="T19" fmla="*/ 82 h 309"/>
                    <a:gd name="T20" fmla="*/ 392 w 447"/>
                    <a:gd name="T21" fmla="*/ 146 h 309"/>
                    <a:gd name="T22" fmla="*/ 424 w 447"/>
                    <a:gd name="T23" fmla="*/ 154 h 309"/>
                    <a:gd name="T24" fmla="*/ 408 w 447"/>
                    <a:gd name="T25" fmla="*/ 194 h 309"/>
                    <a:gd name="T26" fmla="*/ 320 w 447"/>
                    <a:gd name="T27" fmla="*/ 202 h 309"/>
                    <a:gd name="T28" fmla="*/ 248 w 447"/>
                    <a:gd name="T29" fmla="*/ 282 h 309"/>
                    <a:gd name="T30" fmla="*/ 224 w 447"/>
                    <a:gd name="T31" fmla="*/ 298 h 309"/>
                    <a:gd name="T32" fmla="*/ 136 w 447"/>
                    <a:gd name="T33" fmla="*/ 250 h 30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447"/>
                    <a:gd name="T52" fmla="*/ 0 h 309"/>
                    <a:gd name="T53" fmla="*/ 447 w 447"/>
                    <a:gd name="T54" fmla="*/ 309 h 30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447" h="309">
                      <a:moveTo>
                        <a:pt x="136" y="250"/>
                      </a:moveTo>
                      <a:cubicBezTo>
                        <a:pt x="88" y="234"/>
                        <a:pt x="37" y="183"/>
                        <a:pt x="0" y="146"/>
                      </a:cubicBezTo>
                      <a:cubicBezTo>
                        <a:pt x="24" y="135"/>
                        <a:pt x="47" y="122"/>
                        <a:pt x="72" y="114"/>
                      </a:cubicBezTo>
                      <a:cubicBezTo>
                        <a:pt x="90" y="108"/>
                        <a:pt x="114" y="118"/>
                        <a:pt x="128" y="106"/>
                      </a:cubicBezTo>
                      <a:cubicBezTo>
                        <a:pt x="136" y="99"/>
                        <a:pt x="123" y="85"/>
                        <a:pt x="120" y="74"/>
                      </a:cubicBezTo>
                      <a:cubicBezTo>
                        <a:pt x="125" y="66"/>
                        <a:pt x="127" y="53"/>
                        <a:pt x="136" y="50"/>
                      </a:cubicBezTo>
                      <a:cubicBezTo>
                        <a:pt x="177" y="38"/>
                        <a:pt x="264" y="34"/>
                        <a:pt x="264" y="34"/>
                      </a:cubicBezTo>
                      <a:cubicBezTo>
                        <a:pt x="295" y="25"/>
                        <a:pt x="370" y="0"/>
                        <a:pt x="400" y="10"/>
                      </a:cubicBezTo>
                      <a:cubicBezTo>
                        <a:pt x="413" y="14"/>
                        <a:pt x="377" y="25"/>
                        <a:pt x="368" y="34"/>
                      </a:cubicBezTo>
                      <a:cubicBezTo>
                        <a:pt x="352" y="50"/>
                        <a:pt x="351" y="62"/>
                        <a:pt x="344" y="82"/>
                      </a:cubicBezTo>
                      <a:cubicBezTo>
                        <a:pt x="392" y="94"/>
                        <a:pt x="405" y="94"/>
                        <a:pt x="392" y="146"/>
                      </a:cubicBezTo>
                      <a:cubicBezTo>
                        <a:pt x="403" y="149"/>
                        <a:pt x="415" y="147"/>
                        <a:pt x="424" y="154"/>
                      </a:cubicBezTo>
                      <a:cubicBezTo>
                        <a:pt x="447" y="172"/>
                        <a:pt x="426" y="190"/>
                        <a:pt x="408" y="194"/>
                      </a:cubicBezTo>
                      <a:cubicBezTo>
                        <a:pt x="379" y="200"/>
                        <a:pt x="349" y="199"/>
                        <a:pt x="320" y="202"/>
                      </a:cubicBezTo>
                      <a:cubicBezTo>
                        <a:pt x="305" y="247"/>
                        <a:pt x="291" y="254"/>
                        <a:pt x="248" y="282"/>
                      </a:cubicBezTo>
                      <a:cubicBezTo>
                        <a:pt x="240" y="287"/>
                        <a:pt x="224" y="298"/>
                        <a:pt x="224" y="298"/>
                      </a:cubicBezTo>
                      <a:cubicBezTo>
                        <a:pt x="156" y="291"/>
                        <a:pt x="136" y="309"/>
                        <a:pt x="136" y="250"/>
                      </a:cubicBezTo>
                      <a:close/>
                    </a:path>
                  </a:pathLst>
                </a:custGeom>
                <a:solidFill>
                  <a:srgbClr val="009900">
                    <a:alpha val="36862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13" name="Group 38"/>
              <p:cNvGrpSpPr>
                <a:grpSpLocks/>
              </p:cNvGrpSpPr>
              <p:nvPr/>
            </p:nvGrpSpPr>
            <p:grpSpPr bwMode="auto">
              <a:xfrm>
                <a:off x="2063" y="579"/>
                <a:ext cx="901" cy="396"/>
                <a:chOff x="1927" y="3158"/>
                <a:chExt cx="901" cy="531"/>
              </a:xfrm>
            </p:grpSpPr>
            <p:sp>
              <p:nvSpPr>
                <p:cNvPr id="530" name="Freeform 39"/>
                <p:cNvSpPr>
                  <a:spLocks/>
                </p:cNvSpPr>
                <p:nvPr/>
              </p:nvSpPr>
              <p:spPr bwMode="auto">
                <a:xfrm>
                  <a:off x="1927" y="3430"/>
                  <a:ext cx="616" cy="259"/>
                </a:xfrm>
                <a:custGeom>
                  <a:avLst/>
                  <a:gdLst>
                    <a:gd name="T0" fmla="*/ 282 w 616"/>
                    <a:gd name="T1" fmla="*/ 45 h 259"/>
                    <a:gd name="T2" fmla="*/ 122 w 616"/>
                    <a:gd name="T3" fmla="*/ 53 h 259"/>
                    <a:gd name="T4" fmla="*/ 42 w 616"/>
                    <a:gd name="T5" fmla="*/ 85 h 259"/>
                    <a:gd name="T6" fmla="*/ 10 w 616"/>
                    <a:gd name="T7" fmla="*/ 181 h 259"/>
                    <a:gd name="T8" fmla="*/ 18 w 616"/>
                    <a:gd name="T9" fmla="*/ 237 h 259"/>
                    <a:gd name="T10" fmla="*/ 314 w 616"/>
                    <a:gd name="T11" fmla="*/ 205 h 259"/>
                    <a:gd name="T12" fmla="*/ 578 w 616"/>
                    <a:gd name="T13" fmla="*/ 149 h 259"/>
                    <a:gd name="T14" fmla="*/ 506 w 616"/>
                    <a:gd name="T15" fmla="*/ 69 h 259"/>
                    <a:gd name="T16" fmla="*/ 282 w 616"/>
                    <a:gd name="T17" fmla="*/ 45 h 25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616"/>
                    <a:gd name="T28" fmla="*/ 0 h 259"/>
                    <a:gd name="T29" fmla="*/ 616 w 616"/>
                    <a:gd name="T30" fmla="*/ 259 h 259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616" h="259">
                      <a:moveTo>
                        <a:pt x="282" y="45"/>
                      </a:moveTo>
                      <a:cubicBezTo>
                        <a:pt x="229" y="48"/>
                        <a:pt x="175" y="46"/>
                        <a:pt x="122" y="53"/>
                      </a:cubicBezTo>
                      <a:cubicBezTo>
                        <a:pt x="114" y="54"/>
                        <a:pt x="57" y="81"/>
                        <a:pt x="42" y="85"/>
                      </a:cubicBezTo>
                      <a:cubicBezTo>
                        <a:pt x="22" y="116"/>
                        <a:pt x="21" y="147"/>
                        <a:pt x="10" y="181"/>
                      </a:cubicBezTo>
                      <a:cubicBezTo>
                        <a:pt x="13" y="200"/>
                        <a:pt x="0" y="233"/>
                        <a:pt x="18" y="237"/>
                      </a:cubicBezTo>
                      <a:cubicBezTo>
                        <a:pt x="126" y="259"/>
                        <a:pt x="220" y="243"/>
                        <a:pt x="314" y="205"/>
                      </a:cubicBezTo>
                      <a:cubicBezTo>
                        <a:pt x="339" y="129"/>
                        <a:pt x="483" y="196"/>
                        <a:pt x="578" y="149"/>
                      </a:cubicBezTo>
                      <a:cubicBezTo>
                        <a:pt x="616" y="92"/>
                        <a:pt x="552" y="84"/>
                        <a:pt x="506" y="69"/>
                      </a:cubicBezTo>
                      <a:cubicBezTo>
                        <a:pt x="299" y="0"/>
                        <a:pt x="237" y="135"/>
                        <a:pt x="282" y="45"/>
                      </a:cubicBezTo>
                      <a:close/>
                    </a:path>
                  </a:pathLst>
                </a:custGeom>
                <a:solidFill>
                  <a:srgbClr val="666633">
                    <a:alpha val="5098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31" name="Freeform 40"/>
                <p:cNvSpPr>
                  <a:spLocks/>
                </p:cNvSpPr>
                <p:nvPr/>
              </p:nvSpPr>
              <p:spPr bwMode="auto">
                <a:xfrm rot="5400000">
                  <a:off x="2172" y="3231"/>
                  <a:ext cx="363" cy="217"/>
                </a:xfrm>
                <a:custGeom>
                  <a:avLst/>
                  <a:gdLst>
                    <a:gd name="T0" fmla="*/ 91 w 414"/>
                    <a:gd name="T1" fmla="*/ 1 h 353"/>
                    <a:gd name="T2" fmla="*/ 63 w 414"/>
                    <a:gd name="T3" fmla="*/ 1 h 353"/>
                    <a:gd name="T4" fmla="*/ 57 w 414"/>
                    <a:gd name="T5" fmla="*/ 2 h 353"/>
                    <a:gd name="T6" fmla="*/ 27 w 414"/>
                    <a:gd name="T7" fmla="*/ 2 h 353"/>
                    <a:gd name="T8" fmla="*/ 22 w 414"/>
                    <a:gd name="T9" fmla="*/ 4 h 353"/>
                    <a:gd name="T10" fmla="*/ 18 w 414"/>
                    <a:gd name="T11" fmla="*/ 4 h 353"/>
                    <a:gd name="T12" fmla="*/ 4 w 414"/>
                    <a:gd name="T13" fmla="*/ 6 h 353"/>
                    <a:gd name="T14" fmla="*/ 6 w 414"/>
                    <a:gd name="T15" fmla="*/ 9 h 353"/>
                    <a:gd name="T16" fmla="*/ 44 w 414"/>
                    <a:gd name="T17" fmla="*/ 11 h 353"/>
                    <a:gd name="T18" fmla="*/ 120 w 414"/>
                    <a:gd name="T19" fmla="*/ 12 h 353"/>
                    <a:gd name="T20" fmla="*/ 146 w 414"/>
                    <a:gd name="T21" fmla="*/ 11 h 353"/>
                    <a:gd name="T22" fmla="*/ 159 w 414"/>
                    <a:gd name="T23" fmla="*/ 9 h 353"/>
                    <a:gd name="T24" fmla="*/ 166 w 414"/>
                    <a:gd name="T25" fmla="*/ 7 h 353"/>
                    <a:gd name="T26" fmla="*/ 161 w 414"/>
                    <a:gd name="T27" fmla="*/ 4 h 353"/>
                    <a:gd name="T28" fmla="*/ 98 w 414"/>
                    <a:gd name="T29" fmla="*/ 1 h 353"/>
                    <a:gd name="T30" fmla="*/ 91 w 414"/>
                    <a:gd name="T31" fmla="*/ 1 h 35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414"/>
                    <a:gd name="T49" fmla="*/ 0 h 353"/>
                    <a:gd name="T50" fmla="*/ 414 w 414"/>
                    <a:gd name="T51" fmla="*/ 353 h 353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414" h="353">
                      <a:moveTo>
                        <a:pt x="230" y="1"/>
                      </a:moveTo>
                      <a:cubicBezTo>
                        <a:pt x="206" y="4"/>
                        <a:pt x="180" y="0"/>
                        <a:pt x="158" y="9"/>
                      </a:cubicBezTo>
                      <a:cubicBezTo>
                        <a:pt x="140" y="16"/>
                        <a:pt x="159" y="56"/>
                        <a:pt x="142" y="65"/>
                      </a:cubicBezTo>
                      <a:cubicBezTo>
                        <a:pt x="120" y="76"/>
                        <a:pt x="94" y="70"/>
                        <a:pt x="70" y="73"/>
                      </a:cubicBezTo>
                      <a:cubicBezTo>
                        <a:pt x="65" y="81"/>
                        <a:pt x="58" y="88"/>
                        <a:pt x="54" y="97"/>
                      </a:cubicBezTo>
                      <a:cubicBezTo>
                        <a:pt x="50" y="105"/>
                        <a:pt x="50" y="114"/>
                        <a:pt x="46" y="121"/>
                      </a:cubicBezTo>
                      <a:cubicBezTo>
                        <a:pt x="0" y="204"/>
                        <a:pt x="24" y="139"/>
                        <a:pt x="6" y="193"/>
                      </a:cubicBezTo>
                      <a:cubicBezTo>
                        <a:pt x="9" y="225"/>
                        <a:pt x="6" y="258"/>
                        <a:pt x="14" y="289"/>
                      </a:cubicBezTo>
                      <a:cubicBezTo>
                        <a:pt x="21" y="315"/>
                        <a:pt x="88" y="338"/>
                        <a:pt x="110" y="345"/>
                      </a:cubicBezTo>
                      <a:cubicBezTo>
                        <a:pt x="182" y="339"/>
                        <a:pt x="233" y="336"/>
                        <a:pt x="302" y="353"/>
                      </a:cubicBezTo>
                      <a:cubicBezTo>
                        <a:pt x="326" y="348"/>
                        <a:pt x="349" y="349"/>
                        <a:pt x="366" y="329"/>
                      </a:cubicBezTo>
                      <a:cubicBezTo>
                        <a:pt x="379" y="315"/>
                        <a:pt x="398" y="281"/>
                        <a:pt x="398" y="281"/>
                      </a:cubicBezTo>
                      <a:cubicBezTo>
                        <a:pt x="402" y="259"/>
                        <a:pt x="414" y="239"/>
                        <a:pt x="414" y="217"/>
                      </a:cubicBezTo>
                      <a:cubicBezTo>
                        <a:pt x="414" y="182"/>
                        <a:pt x="412" y="147"/>
                        <a:pt x="406" y="113"/>
                      </a:cubicBezTo>
                      <a:cubicBezTo>
                        <a:pt x="392" y="32"/>
                        <a:pt x="308" y="31"/>
                        <a:pt x="246" y="25"/>
                      </a:cubicBezTo>
                      <a:cubicBezTo>
                        <a:pt x="216" y="15"/>
                        <a:pt x="218" y="25"/>
                        <a:pt x="230" y="1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32" name="Freeform 41"/>
                <p:cNvSpPr>
                  <a:spLocks/>
                </p:cNvSpPr>
                <p:nvPr/>
              </p:nvSpPr>
              <p:spPr bwMode="auto">
                <a:xfrm rot="7656780">
                  <a:off x="2103" y="3345"/>
                  <a:ext cx="227" cy="216"/>
                </a:xfrm>
                <a:custGeom>
                  <a:avLst/>
                  <a:gdLst>
                    <a:gd name="T0" fmla="*/ 4 w 414"/>
                    <a:gd name="T1" fmla="*/ 1 h 353"/>
                    <a:gd name="T2" fmla="*/ 2 w 414"/>
                    <a:gd name="T3" fmla="*/ 1 h 353"/>
                    <a:gd name="T4" fmla="*/ 2 w 414"/>
                    <a:gd name="T5" fmla="*/ 2 h 353"/>
                    <a:gd name="T6" fmla="*/ 1 w 414"/>
                    <a:gd name="T7" fmla="*/ 2 h 353"/>
                    <a:gd name="T8" fmla="*/ 1 w 414"/>
                    <a:gd name="T9" fmla="*/ 3 h 353"/>
                    <a:gd name="T10" fmla="*/ 1 w 414"/>
                    <a:gd name="T11" fmla="*/ 4 h 353"/>
                    <a:gd name="T12" fmla="*/ 1 w 414"/>
                    <a:gd name="T13" fmla="*/ 6 h 353"/>
                    <a:gd name="T14" fmla="*/ 1 w 414"/>
                    <a:gd name="T15" fmla="*/ 9 h 353"/>
                    <a:gd name="T16" fmla="*/ 2 w 414"/>
                    <a:gd name="T17" fmla="*/ 11 h 353"/>
                    <a:gd name="T18" fmla="*/ 4 w 414"/>
                    <a:gd name="T19" fmla="*/ 12 h 353"/>
                    <a:gd name="T20" fmla="*/ 5 w 414"/>
                    <a:gd name="T21" fmla="*/ 10 h 353"/>
                    <a:gd name="T22" fmla="*/ 6 w 414"/>
                    <a:gd name="T23" fmla="*/ 9 h 353"/>
                    <a:gd name="T24" fmla="*/ 6 w 414"/>
                    <a:gd name="T25" fmla="*/ 7 h 353"/>
                    <a:gd name="T26" fmla="*/ 6 w 414"/>
                    <a:gd name="T27" fmla="*/ 4 h 353"/>
                    <a:gd name="T28" fmla="*/ 4 w 414"/>
                    <a:gd name="T29" fmla="*/ 1 h 353"/>
                    <a:gd name="T30" fmla="*/ 4 w 414"/>
                    <a:gd name="T31" fmla="*/ 1 h 35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414"/>
                    <a:gd name="T49" fmla="*/ 0 h 353"/>
                    <a:gd name="T50" fmla="*/ 414 w 414"/>
                    <a:gd name="T51" fmla="*/ 353 h 353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414" h="353">
                      <a:moveTo>
                        <a:pt x="230" y="1"/>
                      </a:moveTo>
                      <a:cubicBezTo>
                        <a:pt x="206" y="4"/>
                        <a:pt x="180" y="0"/>
                        <a:pt x="158" y="9"/>
                      </a:cubicBezTo>
                      <a:cubicBezTo>
                        <a:pt x="140" y="16"/>
                        <a:pt x="159" y="56"/>
                        <a:pt x="142" y="65"/>
                      </a:cubicBezTo>
                      <a:cubicBezTo>
                        <a:pt x="120" y="76"/>
                        <a:pt x="94" y="70"/>
                        <a:pt x="70" y="73"/>
                      </a:cubicBezTo>
                      <a:cubicBezTo>
                        <a:pt x="65" y="81"/>
                        <a:pt x="58" y="88"/>
                        <a:pt x="54" y="97"/>
                      </a:cubicBezTo>
                      <a:cubicBezTo>
                        <a:pt x="50" y="105"/>
                        <a:pt x="50" y="114"/>
                        <a:pt x="46" y="121"/>
                      </a:cubicBezTo>
                      <a:cubicBezTo>
                        <a:pt x="0" y="204"/>
                        <a:pt x="24" y="139"/>
                        <a:pt x="6" y="193"/>
                      </a:cubicBezTo>
                      <a:cubicBezTo>
                        <a:pt x="9" y="225"/>
                        <a:pt x="6" y="258"/>
                        <a:pt x="14" y="289"/>
                      </a:cubicBezTo>
                      <a:cubicBezTo>
                        <a:pt x="21" y="315"/>
                        <a:pt x="88" y="338"/>
                        <a:pt x="110" y="345"/>
                      </a:cubicBezTo>
                      <a:cubicBezTo>
                        <a:pt x="182" y="339"/>
                        <a:pt x="233" y="336"/>
                        <a:pt x="302" y="353"/>
                      </a:cubicBezTo>
                      <a:cubicBezTo>
                        <a:pt x="326" y="348"/>
                        <a:pt x="349" y="349"/>
                        <a:pt x="366" y="329"/>
                      </a:cubicBezTo>
                      <a:cubicBezTo>
                        <a:pt x="379" y="315"/>
                        <a:pt x="398" y="281"/>
                        <a:pt x="398" y="281"/>
                      </a:cubicBezTo>
                      <a:cubicBezTo>
                        <a:pt x="402" y="259"/>
                        <a:pt x="414" y="239"/>
                        <a:pt x="414" y="217"/>
                      </a:cubicBezTo>
                      <a:cubicBezTo>
                        <a:pt x="414" y="182"/>
                        <a:pt x="412" y="147"/>
                        <a:pt x="406" y="113"/>
                      </a:cubicBezTo>
                      <a:cubicBezTo>
                        <a:pt x="392" y="32"/>
                        <a:pt x="308" y="31"/>
                        <a:pt x="246" y="25"/>
                      </a:cubicBezTo>
                      <a:cubicBezTo>
                        <a:pt x="216" y="15"/>
                        <a:pt x="218" y="25"/>
                        <a:pt x="230" y="1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33" name="Freeform 42"/>
                <p:cNvSpPr>
                  <a:spLocks/>
                </p:cNvSpPr>
                <p:nvPr/>
              </p:nvSpPr>
              <p:spPr bwMode="auto">
                <a:xfrm rot="-9601576">
                  <a:off x="2381" y="3339"/>
                  <a:ext cx="447" cy="309"/>
                </a:xfrm>
                <a:custGeom>
                  <a:avLst/>
                  <a:gdLst>
                    <a:gd name="T0" fmla="*/ 136 w 447"/>
                    <a:gd name="T1" fmla="*/ 250 h 309"/>
                    <a:gd name="T2" fmla="*/ 0 w 447"/>
                    <a:gd name="T3" fmla="*/ 146 h 309"/>
                    <a:gd name="T4" fmla="*/ 72 w 447"/>
                    <a:gd name="T5" fmla="*/ 114 h 309"/>
                    <a:gd name="T6" fmla="*/ 128 w 447"/>
                    <a:gd name="T7" fmla="*/ 106 h 309"/>
                    <a:gd name="T8" fmla="*/ 120 w 447"/>
                    <a:gd name="T9" fmla="*/ 74 h 309"/>
                    <a:gd name="T10" fmla="*/ 136 w 447"/>
                    <a:gd name="T11" fmla="*/ 50 h 309"/>
                    <a:gd name="T12" fmla="*/ 264 w 447"/>
                    <a:gd name="T13" fmla="*/ 34 h 309"/>
                    <a:gd name="T14" fmla="*/ 400 w 447"/>
                    <a:gd name="T15" fmla="*/ 10 h 309"/>
                    <a:gd name="T16" fmla="*/ 368 w 447"/>
                    <a:gd name="T17" fmla="*/ 34 h 309"/>
                    <a:gd name="T18" fmla="*/ 344 w 447"/>
                    <a:gd name="T19" fmla="*/ 82 h 309"/>
                    <a:gd name="T20" fmla="*/ 392 w 447"/>
                    <a:gd name="T21" fmla="*/ 146 h 309"/>
                    <a:gd name="T22" fmla="*/ 424 w 447"/>
                    <a:gd name="T23" fmla="*/ 154 h 309"/>
                    <a:gd name="T24" fmla="*/ 408 w 447"/>
                    <a:gd name="T25" fmla="*/ 194 h 309"/>
                    <a:gd name="T26" fmla="*/ 320 w 447"/>
                    <a:gd name="T27" fmla="*/ 202 h 309"/>
                    <a:gd name="T28" fmla="*/ 248 w 447"/>
                    <a:gd name="T29" fmla="*/ 282 h 309"/>
                    <a:gd name="T30" fmla="*/ 224 w 447"/>
                    <a:gd name="T31" fmla="*/ 298 h 309"/>
                    <a:gd name="T32" fmla="*/ 136 w 447"/>
                    <a:gd name="T33" fmla="*/ 250 h 30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447"/>
                    <a:gd name="T52" fmla="*/ 0 h 309"/>
                    <a:gd name="T53" fmla="*/ 447 w 447"/>
                    <a:gd name="T54" fmla="*/ 309 h 30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447" h="309">
                      <a:moveTo>
                        <a:pt x="136" y="250"/>
                      </a:moveTo>
                      <a:cubicBezTo>
                        <a:pt x="88" y="234"/>
                        <a:pt x="37" y="183"/>
                        <a:pt x="0" y="146"/>
                      </a:cubicBezTo>
                      <a:cubicBezTo>
                        <a:pt x="24" y="135"/>
                        <a:pt x="47" y="122"/>
                        <a:pt x="72" y="114"/>
                      </a:cubicBezTo>
                      <a:cubicBezTo>
                        <a:pt x="90" y="108"/>
                        <a:pt x="114" y="118"/>
                        <a:pt x="128" y="106"/>
                      </a:cubicBezTo>
                      <a:cubicBezTo>
                        <a:pt x="136" y="99"/>
                        <a:pt x="123" y="85"/>
                        <a:pt x="120" y="74"/>
                      </a:cubicBezTo>
                      <a:cubicBezTo>
                        <a:pt x="125" y="66"/>
                        <a:pt x="127" y="53"/>
                        <a:pt x="136" y="50"/>
                      </a:cubicBezTo>
                      <a:cubicBezTo>
                        <a:pt x="177" y="38"/>
                        <a:pt x="264" y="34"/>
                        <a:pt x="264" y="34"/>
                      </a:cubicBezTo>
                      <a:cubicBezTo>
                        <a:pt x="295" y="25"/>
                        <a:pt x="370" y="0"/>
                        <a:pt x="400" y="10"/>
                      </a:cubicBezTo>
                      <a:cubicBezTo>
                        <a:pt x="413" y="14"/>
                        <a:pt x="377" y="25"/>
                        <a:pt x="368" y="34"/>
                      </a:cubicBezTo>
                      <a:cubicBezTo>
                        <a:pt x="352" y="50"/>
                        <a:pt x="351" y="62"/>
                        <a:pt x="344" y="82"/>
                      </a:cubicBezTo>
                      <a:cubicBezTo>
                        <a:pt x="392" y="94"/>
                        <a:pt x="405" y="94"/>
                        <a:pt x="392" y="146"/>
                      </a:cubicBezTo>
                      <a:cubicBezTo>
                        <a:pt x="403" y="149"/>
                        <a:pt x="415" y="147"/>
                        <a:pt x="424" y="154"/>
                      </a:cubicBezTo>
                      <a:cubicBezTo>
                        <a:pt x="447" y="172"/>
                        <a:pt x="426" y="190"/>
                        <a:pt x="408" y="194"/>
                      </a:cubicBezTo>
                      <a:cubicBezTo>
                        <a:pt x="379" y="200"/>
                        <a:pt x="349" y="199"/>
                        <a:pt x="320" y="202"/>
                      </a:cubicBezTo>
                      <a:cubicBezTo>
                        <a:pt x="305" y="247"/>
                        <a:pt x="291" y="254"/>
                        <a:pt x="248" y="282"/>
                      </a:cubicBezTo>
                      <a:cubicBezTo>
                        <a:pt x="240" y="287"/>
                        <a:pt x="224" y="298"/>
                        <a:pt x="224" y="298"/>
                      </a:cubicBezTo>
                      <a:cubicBezTo>
                        <a:pt x="156" y="291"/>
                        <a:pt x="136" y="309"/>
                        <a:pt x="136" y="250"/>
                      </a:cubicBezTo>
                      <a:close/>
                    </a:path>
                  </a:pathLst>
                </a:custGeom>
                <a:solidFill>
                  <a:srgbClr val="009900">
                    <a:alpha val="36862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14" name="Group 43"/>
              <p:cNvGrpSpPr>
                <a:grpSpLocks/>
              </p:cNvGrpSpPr>
              <p:nvPr/>
            </p:nvGrpSpPr>
            <p:grpSpPr bwMode="auto">
              <a:xfrm>
                <a:off x="1700" y="301"/>
                <a:ext cx="628" cy="531"/>
                <a:chOff x="2245" y="1616"/>
                <a:chExt cx="628" cy="531"/>
              </a:xfrm>
            </p:grpSpPr>
            <p:sp>
              <p:nvSpPr>
                <p:cNvPr id="526" name="Freeform 44"/>
                <p:cNvSpPr>
                  <a:spLocks/>
                </p:cNvSpPr>
                <p:nvPr/>
              </p:nvSpPr>
              <p:spPr bwMode="auto">
                <a:xfrm rot="5400000">
                  <a:off x="2353" y="1689"/>
                  <a:ext cx="363" cy="217"/>
                </a:xfrm>
                <a:custGeom>
                  <a:avLst/>
                  <a:gdLst>
                    <a:gd name="T0" fmla="*/ 91 w 414"/>
                    <a:gd name="T1" fmla="*/ 1 h 353"/>
                    <a:gd name="T2" fmla="*/ 63 w 414"/>
                    <a:gd name="T3" fmla="*/ 1 h 353"/>
                    <a:gd name="T4" fmla="*/ 57 w 414"/>
                    <a:gd name="T5" fmla="*/ 2 h 353"/>
                    <a:gd name="T6" fmla="*/ 27 w 414"/>
                    <a:gd name="T7" fmla="*/ 2 h 353"/>
                    <a:gd name="T8" fmla="*/ 22 w 414"/>
                    <a:gd name="T9" fmla="*/ 4 h 353"/>
                    <a:gd name="T10" fmla="*/ 18 w 414"/>
                    <a:gd name="T11" fmla="*/ 4 h 353"/>
                    <a:gd name="T12" fmla="*/ 4 w 414"/>
                    <a:gd name="T13" fmla="*/ 6 h 353"/>
                    <a:gd name="T14" fmla="*/ 6 w 414"/>
                    <a:gd name="T15" fmla="*/ 9 h 353"/>
                    <a:gd name="T16" fmla="*/ 44 w 414"/>
                    <a:gd name="T17" fmla="*/ 11 h 353"/>
                    <a:gd name="T18" fmla="*/ 120 w 414"/>
                    <a:gd name="T19" fmla="*/ 12 h 353"/>
                    <a:gd name="T20" fmla="*/ 146 w 414"/>
                    <a:gd name="T21" fmla="*/ 11 h 353"/>
                    <a:gd name="T22" fmla="*/ 159 w 414"/>
                    <a:gd name="T23" fmla="*/ 9 h 353"/>
                    <a:gd name="T24" fmla="*/ 166 w 414"/>
                    <a:gd name="T25" fmla="*/ 7 h 353"/>
                    <a:gd name="T26" fmla="*/ 161 w 414"/>
                    <a:gd name="T27" fmla="*/ 4 h 353"/>
                    <a:gd name="T28" fmla="*/ 98 w 414"/>
                    <a:gd name="T29" fmla="*/ 1 h 353"/>
                    <a:gd name="T30" fmla="*/ 91 w 414"/>
                    <a:gd name="T31" fmla="*/ 1 h 35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414"/>
                    <a:gd name="T49" fmla="*/ 0 h 353"/>
                    <a:gd name="T50" fmla="*/ 414 w 414"/>
                    <a:gd name="T51" fmla="*/ 353 h 353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414" h="353">
                      <a:moveTo>
                        <a:pt x="230" y="1"/>
                      </a:moveTo>
                      <a:cubicBezTo>
                        <a:pt x="206" y="4"/>
                        <a:pt x="180" y="0"/>
                        <a:pt x="158" y="9"/>
                      </a:cubicBezTo>
                      <a:cubicBezTo>
                        <a:pt x="140" y="16"/>
                        <a:pt x="159" y="56"/>
                        <a:pt x="142" y="65"/>
                      </a:cubicBezTo>
                      <a:cubicBezTo>
                        <a:pt x="120" y="76"/>
                        <a:pt x="94" y="70"/>
                        <a:pt x="70" y="73"/>
                      </a:cubicBezTo>
                      <a:cubicBezTo>
                        <a:pt x="65" y="81"/>
                        <a:pt x="58" y="88"/>
                        <a:pt x="54" y="97"/>
                      </a:cubicBezTo>
                      <a:cubicBezTo>
                        <a:pt x="50" y="105"/>
                        <a:pt x="50" y="114"/>
                        <a:pt x="46" y="121"/>
                      </a:cubicBezTo>
                      <a:cubicBezTo>
                        <a:pt x="0" y="204"/>
                        <a:pt x="24" y="139"/>
                        <a:pt x="6" y="193"/>
                      </a:cubicBezTo>
                      <a:cubicBezTo>
                        <a:pt x="9" y="225"/>
                        <a:pt x="6" y="258"/>
                        <a:pt x="14" y="289"/>
                      </a:cubicBezTo>
                      <a:cubicBezTo>
                        <a:pt x="21" y="315"/>
                        <a:pt x="88" y="338"/>
                        <a:pt x="110" y="345"/>
                      </a:cubicBezTo>
                      <a:cubicBezTo>
                        <a:pt x="182" y="339"/>
                        <a:pt x="233" y="336"/>
                        <a:pt x="302" y="353"/>
                      </a:cubicBezTo>
                      <a:cubicBezTo>
                        <a:pt x="326" y="348"/>
                        <a:pt x="349" y="349"/>
                        <a:pt x="366" y="329"/>
                      </a:cubicBezTo>
                      <a:cubicBezTo>
                        <a:pt x="379" y="315"/>
                        <a:pt x="398" y="281"/>
                        <a:pt x="398" y="281"/>
                      </a:cubicBezTo>
                      <a:cubicBezTo>
                        <a:pt x="402" y="259"/>
                        <a:pt x="414" y="239"/>
                        <a:pt x="414" y="217"/>
                      </a:cubicBezTo>
                      <a:cubicBezTo>
                        <a:pt x="414" y="182"/>
                        <a:pt x="412" y="147"/>
                        <a:pt x="406" y="113"/>
                      </a:cubicBezTo>
                      <a:cubicBezTo>
                        <a:pt x="392" y="32"/>
                        <a:pt x="308" y="31"/>
                        <a:pt x="246" y="25"/>
                      </a:cubicBezTo>
                      <a:cubicBezTo>
                        <a:pt x="216" y="15"/>
                        <a:pt x="218" y="25"/>
                        <a:pt x="230" y="1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27" name="Freeform 45"/>
                <p:cNvSpPr>
                  <a:spLocks/>
                </p:cNvSpPr>
                <p:nvPr/>
              </p:nvSpPr>
              <p:spPr bwMode="auto">
                <a:xfrm>
                  <a:off x="2426" y="1706"/>
                  <a:ext cx="447" cy="309"/>
                </a:xfrm>
                <a:custGeom>
                  <a:avLst/>
                  <a:gdLst>
                    <a:gd name="T0" fmla="*/ 136 w 447"/>
                    <a:gd name="T1" fmla="*/ 250 h 309"/>
                    <a:gd name="T2" fmla="*/ 0 w 447"/>
                    <a:gd name="T3" fmla="*/ 146 h 309"/>
                    <a:gd name="T4" fmla="*/ 72 w 447"/>
                    <a:gd name="T5" fmla="*/ 114 h 309"/>
                    <a:gd name="T6" fmla="*/ 128 w 447"/>
                    <a:gd name="T7" fmla="*/ 106 h 309"/>
                    <a:gd name="T8" fmla="*/ 120 w 447"/>
                    <a:gd name="T9" fmla="*/ 74 h 309"/>
                    <a:gd name="T10" fmla="*/ 136 w 447"/>
                    <a:gd name="T11" fmla="*/ 50 h 309"/>
                    <a:gd name="T12" fmla="*/ 264 w 447"/>
                    <a:gd name="T13" fmla="*/ 34 h 309"/>
                    <a:gd name="T14" fmla="*/ 400 w 447"/>
                    <a:gd name="T15" fmla="*/ 10 h 309"/>
                    <a:gd name="T16" fmla="*/ 368 w 447"/>
                    <a:gd name="T17" fmla="*/ 34 h 309"/>
                    <a:gd name="T18" fmla="*/ 344 w 447"/>
                    <a:gd name="T19" fmla="*/ 82 h 309"/>
                    <a:gd name="T20" fmla="*/ 392 w 447"/>
                    <a:gd name="T21" fmla="*/ 146 h 309"/>
                    <a:gd name="T22" fmla="*/ 424 w 447"/>
                    <a:gd name="T23" fmla="*/ 154 h 309"/>
                    <a:gd name="T24" fmla="*/ 408 w 447"/>
                    <a:gd name="T25" fmla="*/ 194 h 309"/>
                    <a:gd name="T26" fmla="*/ 320 w 447"/>
                    <a:gd name="T27" fmla="*/ 202 h 309"/>
                    <a:gd name="T28" fmla="*/ 248 w 447"/>
                    <a:gd name="T29" fmla="*/ 282 h 309"/>
                    <a:gd name="T30" fmla="*/ 224 w 447"/>
                    <a:gd name="T31" fmla="*/ 298 h 309"/>
                    <a:gd name="T32" fmla="*/ 136 w 447"/>
                    <a:gd name="T33" fmla="*/ 250 h 30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447"/>
                    <a:gd name="T52" fmla="*/ 0 h 309"/>
                    <a:gd name="T53" fmla="*/ 447 w 447"/>
                    <a:gd name="T54" fmla="*/ 309 h 30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447" h="309">
                      <a:moveTo>
                        <a:pt x="136" y="250"/>
                      </a:moveTo>
                      <a:cubicBezTo>
                        <a:pt x="88" y="234"/>
                        <a:pt x="37" y="183"/>
                        <a:pt x="0" y="146"/>
                      </a:cubicBezTo>
                      <a:cubicBezTo>
                        <a:pt x="24" y="135"/>
                        <a:pt x="47" y="122"/>
                        <a:pt x="72" y="114"/>
                      </a:cubicBezTo>
                      <a:cubicBezTo>
                        <a:pt x="90" y="108"/>
                        <a:pt x="114" y="118"/>
                        <a:pt x="128" y="106"/>
                      </a:cubicBezTo>
                      <a:cubicBezTo>
                        <a:pt x="136" y="99"/>
                        <a:pt x="123" y="85"/>
                        <a:pt x="120" y="74"/>
                      </a:cubicBezTo>
                      <a:cubicBezTo>
                        <a:pt x="125" y="66"/>
                        <a:pt x="127" y="53"/>
                        <a:pt x="136" y="50"/>
                      </a:cubicBezTo>
                      <a:cubicBezTo>
                        <a:pt x="177" y="38"/>
                        <a:pt x="264" y="34"/>
                        <a:pt x="264" y="34"/>
                      </a:cubicBezTo>
                      <a:cubicBezTo>
                        <a:pt x="295" y="25"/>
                        <a:pt x="370" y="0"/>
                        <a:pt x="400" y="10"/>
                      </a:cubicBezTo>
                      <a:cubicBezTo>
                        <a:pt x="413" y="14"/>
                        <a:pt x="377" y="25"/>
                        <a:pt x="368" y="34"/>
                      </a:cubicBezTo>
                      <a:cubicBezTo>
                        <a:pt x="352" y="50"/>
                        <a:pt x="351" y="62"/>
                        <a:pt x="344" y="82"/>
                      </a:cubicBezTo>
                      <a:cubicBezTo>
                        <a:pt x="392" y="94"/>
                        <a:pt x="405" y="94"/>
                        <a:pt x="392" y="146"/>
                      </a:cubicBezTo>
                      <a:cubicBezTo>
                        <a:pt x="403" y="149"/>
                        <a:pt x="415" y="147"/>
                        <a:pt x="424" y="154"/>
                      </a:cubicBezTo>
                      <a:cubicBezTo>
                        <a:pt x="447" y="172"/>
                        <a:pt x="426" y="190"/>
                        <a:pt x="408" y="194"/>
                      </a:cubicBezTo>
                      <a:cubicBezTo>
                        <a:pt x="379" y="200"/>
                        <a:pt x="349" y="199"/>
                        <a:pt x="320" y="202"/>
                      </a:cubicBezTo>
                      <a:cubicBezTo>
                        <a:pt x="305" y="247"/>
                        <a:pt x="291" y="254"/>
                        <a:pt x="248" y="282"/>
                      </a:cubicBezTo>
                      <a:cubicBezTo>
                        <a:pt x="240" y="287"/>
                        <a:pt x="224" y="298"/>
                        <a:pt x="224" y="298"/>
                      </a:cubicBezTo>
                      <a:cubicBezTo>
                        <a:pt x="156" y="291"/>
                        <a:pt x="136" y="309"/>
                        <a:pt x="136" y="250"/>
                      </a:cubicBezTo>
                      <a:close/>
                    </a:path>
                  </a:pathLst>
                </a:custGeom>
                <a:solidFill>
                  <a:srgbClr val="009900">
                    <a:alpha val="36862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28" name="Freeform 46"/>
                <p:cNvSpPr>
                  <a:spLocks/>
                </p:cNvSpPr>
                <p:nvPr/>
              </p:nvSpPr>
              <p:spPr bwMode="auto">
                <a:xfrm rot="9994690">
                  <a:off x="2336" y="1842"/>
                  <a:ext cx="272" cy="226"/>
                </a:xfrm>
                <a:custGeom>
                  <a:avLst/>
                  <a:gdLst>
                    <a:gd name="T0" fmla="*/ 12 w 414"/>
                    <a:gd name="T1" fmla="*/ 1 h 353"/>
                    <a:gd name="T2" fmla="*/ 9 w 414"/>
                    <a:gd name="T3" fmla="*/ 1 h 353"/>
                    <a:gd name="T4" fmla="*/ 7 w 414"/>
                    <a:gd name="T5" fmla="*/ 3 h 353"/>
                    <a:gd name="T6" fmla="*/ 4 w 414"/>
                    <a:gd name="T7" fmla="*/ 3 h 353"/>
                    <a:gd name="T8" fmla="*/ 3 w 414"/>
                    <a:gd name="T9" fmla="*/ 4 h 353"/>
                    <a:gd name="T10" fmla="*/ 3 w 414"/>
                    <a:gd name="T11" fmla="*/ 5 h 353"/>
                    <a:gd name="T12" fmla="*/ 1 w 414"/>
                    <a:gd name="T13" fmla="*/ 8 h 353"/>
                    <a:gd name="T14" fmla="*/ 1 w 414"/>
                    <a:gd name="T15" fmla="*/ 13 h 353"/>
                    <a:gd name="T16" fmla="*/ 6 w 414"/>
                    <a:gd name="T17" fmla="*/ 15 h 353"/>
                    <a:gd name="T18" fmla="*/ 16 w 414"/>
                    <a:gd name="T19" fmla="*/ 15 h 353"/>
                    <a:gd name="T20" fmla="*/ 20 w 414"/>
                    <a:gd name="T21" fmla="*/ 14 h 353"/>
                    <a:gd name="T22" fmla="*/ 21 w 414"/>
                    <a:gd name="T23" fmla="*/ 12 h 353"/>
                    <a:gd name="T24" fmla="*/ 22 w 414"/>
                    <a:gd name="T25" fmla="*/ 10 h 353"/>
                    <a:gd name="T26" fmla="*/ 22 w 414"/>
                    <a:gd name="T27" fmla="*/ 5 h 353"/>
                    <a:gd name="T28" fmla="*/ 13 w 414"/>
                    <a:gd name="T29" fmla="*/ 1 h 353"/>
                    <a:gd name="T30" fmla="*/ 12 w 414"/>
                    <a:gd name="T31" fmla="*/ 1 h 35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414"/>
                    <a:gd name="T49" fmla="*/ 0 h 353"/>
                    <a:gd name="T50" fmla="*/ 414 w 414"/>
                    <a:gd name="T51" fmla="*/ 353 h 353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414" h="353">
                      <a:moveTo>
                        <a:pt x="230" y="1"/>
                      </a:moveTo>
                      <a:cubicBezTo>
                        <a:pt x="206" y="4"/>
                        <a:pt x="180" y="0"/>
                        <a:pt x="158" y="9"/>
                      </a:cubicBezTo>
                      <a:cubicBezTo>
                        <a:pt x="140" y="16"/>
                        <a:pt x="159" y="56"/>
                        <a:pt x="142" y="65"/>
                      </a:cubicBezTo>
                      <a:cubicBezTo>
                        <a:pt x="120" y="76"/>
                        <a:pt x="94" y="70"/>
                        <a:pt x="70" y="73"/>
                      </a:cubicBezTo>
                      <a:cubicBezTo>
                        <a:pt x="65" y="81"/>
                        <a:pt x="58" y="88"/>
                        <a:pt x="54" y="97"/>
                      </a:cubicBezTo>
                      <a:cubicBezTo>
                        <a:pt x="50" y="105"/>
                        <a:pt x="50" y="114"/>
                        <a:pt x="46" y="121"/>
                      </a:cubicBezTo>
                      <a:cubicBezTo>
                        <a:pt x="0" y="204"/>
                        <a:pt x="24" y="139"/>
                        <a:pt x="6" y="193"/>
                      </a:cubicBezTo>
                      <a:cubicBezTo>
                        <a:pt x="9" y="225"/>
                        <a:pt x="6" y="258"/>
                        <a:pt x="14" y="289"/>
                      </a:cubicBezTo>
                      <a:cubicBezTo>
                        <a:pt x="21" y="315"/>
                        <a:pt x="88" y="338"/>
                        <a:pt x="110" y="345"/>
                      </a:cubicBezTo>
                      <a:cubicBezTo>
                        <a:pt x="182" y="339"/>
                        <a:pt x="233" y="336"/>
                        <a:pt x="302" y="353"/>
                      </a:cubicBezTo>
                      <a:cubicBezTo>
                        <a:pt x="326" y="348"/>
                        <a:pt x="349" y="349"/>
                        <a:pt x="366" y="329"/>
                      </a:cubicBezTo>
                      <a:cubicBezTo>
                        <a:pt x="379" y="315"/>
                        <a:pt x="398" y="281"/>
                        <a:pt x="398" y="281"/>
                      </a:cubicBezTo>
                      <a:cubicBezTo>
                        <a:pt x="402" y="259"/>
                        <a:pt x="414" y="239"/>
                        <a:pt x="414" y="217"/>
                      </a:cubicBezTo>
                      <a:cubicBezTo>
                        <a:pt x="414" y="182"/>
                        <a:pt x="412" y="147"/>
                        <a:pt x="406" y="113"/>
                      </a:cubicBezTo>
                      <a:cubicBezTo>
                        <a:pt x="392" y="32"/>
                        <a:pt x="308" y="31"/>
                        <a:pt x="246" y="25"/>
                      </a:cubicBezTo>
                      <a:cubicBezTo>
                        <a:pt x="216" y="15"/>
                        <a:pt x="218" y="25"/>
                        <a:pt x="230" y="1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29" name="Freeform 47"/>
                <p:cNvSpPr>
                  <a:spLocks/>
                </p:cNvSpPr>
                <p:nvPr/>
              </p:nvSpPr>
              <p:spPr bwMode="auto">
                <a:xfrm rot="9964299">
                  <a:off x="2245" y="1888"/>
                  <a:ext cx="616" cy="259"/>
                </a:xfrm>
                <a:custGeom>
                  <a:avLst/>
                  <a:gdLst>
                    <a:gd name="T0" fmla="*/ 282 w 616"/>
                    <a:gd name="T1" fmla="*/ 45 h 259"/>
                    <a:gd name="T2" fmla="*/ 122 w 616"/>
                    <a:gd name="T3" fmla="*/ 53 h 259"/>
                    <a:gd name="T4" fmla="*/ 42 w 616"/>
                    <a:gd name="T5" fmla="*/ 85 h 259"/>
                    <a:gd name="T6" fmla="*/ 10 w 616"/>
                    <a:gd name="T7" fmla="*/ 181 h 259"/>
                    <a:gd name="T8" fmla="*/ 18 w 616"/>
                    <a:gd name="T9" fmla="*/ 237 h 259"/>
                    <a:gd name="T10" fmla="*/ 314 w 616"/>
                    <a:gd name="T11" fmla="*/ 205 h 259"/>
                    <a:gd name="T12" fmla="*/ 578 w 616"/>
                    <a:gd name="T13" fmla="*/ 149 h 259"/>
                    <a:gd name="T14" fmla="*/ 506 w 616"/>
                    <a:gd name="T15" fmla="*/ 69 h 259"/>
                    <a:gd name="T16" fmla="*/ 282 w 616"/>
                    <a:gd name="T17" fmla="*/ 45 h 25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616"/>
                    <a:gd name="T28" fmla="*/ 0 h 259"/>
                    <a:gd name="T29" fmla="*/ 616 w 616"/>
                    <a:gd name="T30" fmla="*/ 259 h 259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616" h="259">
                      <a:moveTo>
                        <a:pt x="282" y="45"/>
                      </a:moveTo>
                      <a:cubicBezTo>
                        <a:pt x="229" y="48"/>
                        <a:pt x="175" y="46"/>
                        <a:pt x="122" y="53"/>
                      </a:cubicBezTo>
                      <a:cubicBezTo>
                        <a:pt x="114" y="54"/>
                        <a:pt x="57" y="81"/>
                        <a:pt x="42" y="85"/>
                      </a:cubicBezTo>
                      <a:cubicBezTo>
                        <a:pt x="22" y="116"/>
                        <a:pt x="21" y="147"/>
                        <a:pt x="10" y="181"/>
                      </a:cubicBezTo>
                      <a:cubicBezTo>
                        <a:pt x="13" y="200"/>
                        <a:pt x="0" y="233"/>
                        <a:pt x="18" y="237"/>
                      </a:cubicBezTo>
                      <a:cubicBezTo>
                        <a:pt x="126" y="259"/>
                        <a:pt x="220" y="243"/>
                        <a:pt x="314" y="205"/>
                      </a:cubicBezTo>
                      <a:cubicBezTo>
                        <a:pt x="339" y="129"/>
                        <a:pt x="483" y="196"/>
                        <a:pt x="578" y="149"/>
                      </a:cubicBezTo>
                      <a:cubicBezTo>
                        <a:pt x="616" y="92"/>
                        <a:pt x="552" y="84"/>
                        <a:pt x="506" y="69"/>
                      </a:cubicBezTo>
                      <a:cubicBezTo>
                        <a:pt x="299" y="0"/>
                        <a:pt x="237" y="135"/>
                        <a:pt x="282" y="45"/>
                      </a:cubicBezTo>
                      <a:close/>
                    </a:path>
                  </a:pathLst>
                </a:custGeom>
                <a:solidFill>
                  <a:srgbClr val="666633">
                    <a:alpha val="5098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15" name="Group 48"/>
              <p:cNvGrpSpPr>
                <a:grpSpLocks/>
              </p:cNvGrpSpPr>
              <p:nvPr/>
            </p:nvGrpSpPr>
            <p:grpSpPr bwMode="auto">
              <a:xfrm>
                <a:off x="1110" y="663"/>
                <a:ext cx="1270" cy="499"/>
                <a:chOff x="1110" y="663"/>
                <a:chExt cx="1270" cy="499"/>
              </a:xfrm>
            </p:grpSpPr>
            <p:sp>
              <p:nvSpPr>
                <p:cNvPr id="524" name="Rectangle 49"/>
                <p:cNvSpPr>
                  <a:spLocks noChangeArrowheads="1"/>
                </p:cNvSpPr>
                <p:nvPr/>
              </p:nvSpPr>
              <p:spPr bwMode="auto">
                <a:xfrm>
                  <a:off x="1174" y="812"/>
                  <a:ext cx="1143" cy="350"/>
                </a:xfrm>
                <a:prstGeom prst="rect">
                  <a:avLst/>
                </a:prstGeom>
                <a:solidFill>
                  <a:srgbClr val="FFFFC5"/>
                </a:solidFill>
                <a:ln w="9525">
                  <a:solidFill>
                    <a:srgbClr val="FF9933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525" name="AutoShape 50"/>
                <p:cNvSpPr>
                  <a:spLocks noChangeArrowheads="1"/>
                </p:cNvSpPr>
                <p:nvPr/>
              </p:nvSpPr>
              <p:spPr bwMode="auto">
                <a:xfrm rot="10800000">
                  <a:off x="1110" y="663"/>
                  <a:ext cx="1270" cy="149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3436 w 21600"/>
                    <a:gd name="T13" fmla="*/ 3479 h 21600"/>
                    <a:gd name="T14" fmla="*/ 18164 w 21600"/>
                    <a:gd name="T15" fmla="*/ 18121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3282" y="21600"/>
                      </a:lnTo>
                      <a:lnTo>
                        <a:pt x="18318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F7C8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grpSp>
            <p:nvGrpSpPr>
              <p:cNvPr id="16" name="Group 51"/>
              <p:cNvGrpSpPr>
                <a:grpSpLocks/>
              </p:cNvGrpSpPr>
              <p:nvPr/>
            </p:nvGrpSpPr>
            <p:grpSpPr bwMode="auto">
              <a:xfrm flipH="1">
                <a:off x="2693" y="663"/>
                <a:ext cx="454" cy="318"/>
                <a:chOff x="2245" y="1616"/>
                <a:chExt cx="628" cy="531"/>
              </a:xfrm>
            </p:grpSpPr>
            <p:sp>
              <p:nvSpPr>
                <p:cNvPr id="520" name="Freeform 52"/>
                <p:cNvSpPr>
                  <a:spLocks/>
                </p:cNvSpPr>
                <p:nvPr/>
              </p:nvSpPr>
              <p:spPr bwMode="auto">
                <a:xfrm rot="5400000">
                  <a:off x="2353" y="1689"/>
                  <a:ext cx="363" cy="217"/>
                </a:xfrm>
                <a:custGeom>
                  <a:avLst/>
                  <a:gdLst>
                    <a:gd name="T0" fmla="*/ 91 w 414"/>
                    <a:gd name="T1" fmla="*/ 1 h 353"/>
                    <a:gd name="T2" fmla="*/ 63 w 414"/>
                    <a:gd name="T3" fmla="*/ 1 h 353"/>
                    <a:gd name="T4" fmla="*/ 57 w 414"/>
                    <a:gd name="T5" fmla="*/ 2 h 353"/>
                    <a:gd name="T6" fmla="*/ 27 w 414"/>
                    <a:gd name="T7" fmla="*/ 2 h 353"/>
                    <a:gd name="T8" fmla="*/ 22 w 414"/>
                    <a:gd name="T9" fmla="*/ 4 h 353"/>
                    <a:gd name="T10" fmla="*/ 18 w 414"/>
                    <a:gd name="T11" fmla="*/ 4 h 353"/>
                    <a:gd name="T12" fmla="*/ 4 w 414"/>
                    <a:gd name="T13" fmla="*/ 6 h 353"/>
                    <a:gd name="T14" fmla="*/ 6 w 414"/>
                    <a:gd name="T15" fmla="*/ 9 h 353"/>
                    <a:gd name="T16" fmla="*/ 44 w 414"/>
                    <a:gd name="T17" fmla="*/ 11 h 353"/>
                    <a:gd name="T18" fmla="*/ 120 w 414"/>
                    <a:gd name="T19" fmla="*/ 12 h 353"/>
                    <a:gd name="T20" fmla="*/ 146 w 414"/>
                    <a:gd name="T21" fmla="*/ 11 h 353"/>
                    <a:gd name="T22" fmla="*/ 159 w 414"/>
                    <a:gd name="T23" fmla="*/ 9 h 353"/>
                    <a:gd name="T24" fmla="*/ 166 w 414"/>
                    <a:gd name="T25" fmla="*/ 7 h 353"/>
                    <a:gd name="T26" fmla="*/ 161 w 414"/>
                    <a:gd name="T27" fmla="*/ 4 h 353"/>
                    <a:gd name="T28" fmla="*/ 98 w 414"/>
                    <a:gd name="T29" fmla="*/ 1 h 353"/>
                    <a:gd name="T30" fmla="*/ 91 w 414"/>
                    <a:gd name="T31" fmla="*/ 1 h 35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414"/>
                    <a:gd name="T49" fmla="*/ 0 h 353"/>
                    <a:gd name="T50" fmla="*/ 414 w 414"/>
                    <a:gd name="T51" fmla="*/ 353 h 353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414" h="353">
                      <a:moveTo>
                        <a:pt x="230" y="1"/>
                      </a:moveTo>
                      <a:cubicBezTo>
                        <a:pt x="206" y="4"/>
                        <a:pt x="180" y="0"/>
                        <a:pt x="158" y="9"/>
                      </a:cubicBezTo>
                      <a:cubicBezTo>
                        <a:pt x="140" y="16"/>
                        <a:pt x="159" y="56"/>
                        <a:pt x="142" y="65"/>
                      </a:cubicBezTo>
                      <a:cubicBezTo>
                        <a:pt x="120" y="76"/>
                        <a:pt x="94" y="70"/>
                        <a:pt x="70" y="73"/>
                      </a:cubicBezTo>
                      <a:cubicBezTo>
                        <a:pt x="65" y="81"/>
                        <a:pt x="58" y="88"/>
                        <a:pt x="54" y="97"/>
                      </a:cubicBezTo>
                      <a:cubicBezTo>
                        <a:pt x="50" y="105"/>
                        <a:pt x="50" y="114"/>
                        <a:pt x="46" y="121"/>
                      </a:cubicBezTo>
                      <a:cubicBezTo>
                        <a:pt x="0" y="204"/>
                        <a:pt x="24" y="139"/>
                        <a:pt x="6" y="193"/>
                      </a:cubicBezTo>
                      <a:cubicBezTo>
                        <a:pt x="9" y="225"/>
                        <a:pt x="6" y="258"/>
                        <a:pt x="14" y="289"/>
                      </a:cubicBezTo>
                      <a:cubicBezTo>
                        <a:pt x="21" y="315"/>
                        <a:pt x="88" y="338"/>
                        <a:pt x="110" y="345"/>
                      </a:cubicBezTo>
                      <a:cubicBezTo>
                        <a:pt x="182" y="339"/>
                        <a:pt x="233" y="336"/>
                        <a:pt x="302" y="353"/>
                      </a:cubicBezTo>
                      <a:cubicBezTo>
                        <a:pt x="326" y="348"/>
                        <a:pt x="349" y="349"/>
                        <a:pt x="366" y="329"/>
                      </a:cubicBezTo>
                      <a:cubicBezTo>
                        <a:pt x="379" y="315"/>
                        <a:pt x="398" y="281"/>
                        <a:pt x="398" y="281"/>
                      </a:cubicBezTo>
                      <a:cubicBezTo>
                        <a:pt x="402" y="259"/>
                        <a:pt x="414" y="239"/>
                        <a:pt x="414" y="217"/>
                      </a:cubicBezTo>
                      <a:cubicBezTo>
                        <a:pt x="414" y="182"/>
                        <a:pt x="412" y="147"/>
                        <a:pt x="406" y="113"/>
                      </a:cubicBezTo>
                      <a:cubicBezTo>
                        <a:pt x="392" y="32"/>
                        <a:pt x="308" y="31"/>
                        <a:pt x="246" y="25"/>
                      </a:cubicBezTo>
                      <a:cubicBezTo>
                        <a:pt x="216" y="15"/>
                        <a:pt x="218" y="25"/>
                        <a:pt x="230" y="1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21" name="Freeform 53"/>
                <p:cNvSpPr>
                  <a:spLocks/>
                </p:cNvSpPr>
                <p:nvPr/>
              </p:nvSpPr>
              <p:spPr bwMode="auto">
                <a:xfrm>
                  <a:off x="2426" y="1706"/>
                  <a:ext cx="447" cy="309"/>
                </a:xfrm>
                <a:custGeom>
                  <a:avLst/>
                  <a:gdLst>
                    <a:gd name="T0" fmla="*/ 136 w 447"/>
                    <a:gd name="T1" fmla="*/ 250 h 309"/>
                    <a:gd name="T2" fmla="*/ 0 w 447"/>
                    <a:gd name="T3" fmla="*/ 146 h 309"/>
                    <a:gd name="T4" fmla="*/ 72 w 447"/>
                    <a:gd name="T5" fmla="*/ 114 h 309"/>
                    <a:gd name="T6" fmla="*/ 128 w 447"/>
                    <a:gd name="T7" fmla="*/ 106 h 309"/>
                    <a:gd name="T8" fmla="*/ 120 w 447"/>
                    <a:gd name="T9" fmla="*/ 74 h 309"/>
                    <a:gd name="T10" fmla="*/ 136 w 447"/>
                    <a:gd name="T11" fmla="*/ 50 h 309"/>
                    <a:gd name="T12" fmla="*/ 264 w 447"/>
                    <a:gd name="T13" fmla="*/ 34 h 309"/>
                    <a:gd name="T14" fmla="*/ 400 w 447"/>
                    <a:gd name="T15" fmla="*/ 10 h 309"/>
                    <a:gd name="T16" fmla="*/ 368 w 447"/>
                    <a:gd name="T17" fmla="*/ 34 h 309"/>
                    <a:gd name="T18" fmla="*/ 344 w 447"/>
                    <a:gd name="T19" fmla="*/ 82 h 309"/>
                    <a:gd name="T20" fmla="*/ 392 w 447"/>
                    <a:gd name="T21" fmla="*/ 146 h 309"/>
                    <a:gd name="T22" fmla="*/ 424 w 447"/>
                    <a:gd name="T23" fmla="*/ 154 h 309"/>
                    <a:gd name="T24" fmla="*/ 408 w 447"/>
                    <a:gd name="T25" fmla="*/ 194 h 309"/>
                    <a:gd name="T26" fmla="*/ 320 w 447"/>
                    <a:gd name="T27" fmla="*/ 202 h 309"/>
                    <a:gd name="T28" fmla="*/ 248 w 447"/>
                    <a:gd name="T29" fmla="*/ 282 h 309"/>
                    <a:gd name="T30" fmla="*/ 224 w 447"/>
                    <a:gd name="T31" fmla="*/ 298 h 309"/>
                    <a:gd name="T32" fmla="*/ 136 w 447"/>
                    <a:gd name="T33" fmla="*/ 250 h 30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447"/>
                    <a:gd name="T52" fmla="*/ 0 h 309"/>
                    <a:gd name="T53" fmla="*/ 447 w 447"/>
                    <a:gd name="T54" fmla="*/ 309 h 30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447" h="309">
                      <a:moveTo>
                        <a:pt x="136" y="250"/>
                      </a:moveTo>
                      <a:cubicBezTo>
                        <a:pt x="88" y="234"/>
                        <a:pt x="37" y="183"/>
                        <a:pt x="0" y="146"/>
                      </a:cubicBezTo>
                      <a:cubicBezTo>
                        <a:pt x="24" y="135"/>
                        <a:pt x="47" y="122"/>
                        <a:pt x="72" y="114"/>
                      </a:cubicBezTo>
                      <a:cubicBezTo>
                        <a:pt x="90" y="108"/>
                        <a:pt x="114" y="118"/>
                        <a:pt x="128" y="106"/>
                      </a:cubicBezTo>
                      <a:cubicBezTo>
                        <a:pt x="136" y="99"/>
                        <a:pt x="123" y="85"/>
                        <a:pt x="120" y="74"/>
                      </a:cubicBezTo>
                      <a:cubicBezTo>
                        <a:pt x="125" y="66"/>
                        <a:pt x="127" y="53"/>
                        <a:pt x="136" y="50"/>
                      </a:cubicBezTo>
                      <a:cubicBezTo>
                        <a:pt x="177" y="38"/>
                        <a:pt x="264" y="34"/>
                        <a:pt x="264" y="34"/>
                      </a:cubicBezTo>
                      <a:cubicBezTo>
                        <a:pt x="295" y="25"/>
                        <a:pt x="370" y="0"/>
                        <a:pt x="400" y="10"/>
                      </a:cubicBezTo>
                      <a:cubicBezTo>
                        <a:pt x="413" y="14"/>
                        <a:pt x="377" y="25"/>
                        <a:pt x="368" y="34"/>
                      </a:cubicBezTo>
                      <a:cubicBezTo>
                        <a:pt x="352" y="50"/>
                        <a:pt x="351" y="62"/>
                        <a:pt x="344" y="82"/>
                      </a:cubicBezTo>
                      <a:cubicBezTo>
                        <a:pt x="392" y="94"/>
                        <a:pt x="405" y="94"/>
                        <a:pt x="392" y="146"/>
                      </a:cubicBezTo>
                      <a:cubicBezTo>
                        <a:pt x="403" y="149"/>
                        <a:pt x="415" y="147"/>
                        <a:pt x="424" y="154"/>
                      </a:cubicBezTo>
                      <a:cubicBezTo>
                        <a:pt x="447" y="172"/>
                        <a:pt x="426" y="190"/>
                        <a:pt x="408" y="194"/>
                      </a:cubicBezTo>
                      <a:cubicBezTo>
                        <a:pt x="379" y="200"/>
                        <a:pt x="349" y="199"/>
                        <a:pt x="320" y="202"/>
                      </a:cubicBezTo>
                      <a:cubicBezTo>
                        <a:pt x="305" y="247"/>
                        <a:pt x="291" y="254"/>
                        <a:pt x="248" y="282"/>
                      </a:cubicBezTo>
                      <a:cubicBezTo>
                        <a:pt x="240" y="287"/>
                        <a:pt x="224" y="298"/>
                        <a:pt x="224" y="298"/>
                      </a:cubicBezTo>
                      <a:cubicBezTo>
                        <a:pt x="156" y="291"/>
                        <a:pt x="136" y="309"/>
                        <a:pt x="136" y="250"/>
                      </a:cubicBezTo>
                      <a:close/>
                    </a:path>
                  </a:pathLst>
                </a:custGeom>
                <a:solidFill>
                  <a:srgbClr val="009900">
                    <a:alpha val="36862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22" name="Freeform 54"/>
                <p:cNvSpPr>
                  <a:spLocks/>
                </p:cNvSpPr>
                <p:nvPr/>
              </p:nvSpPr>
              <p:spPr bwMode="auto">
                <a:xfrm rot="9994690">
                  <a:off x="2336" y="1842"/>
                  <a:ext cx="272" cy="226"/>
                </a:xfrm>
                <a:custGeom>
                  <a:avLst/>
                  <a:gdLst>
                    <a:gd name="T0" fmla="*/ 12 w 414"/>
                    <a:gd name="T1" fmla="*/ 1 h 353"/>
                    <a:gd name="T2" fmla="*/ 9 w 414"/>
                    <a:gd name="T3" fmla="*/ 1 h 353"/>
                    <a:gd name="T4" fmla="*/ 7 w 414"/>
                    <a:gd name="T5" fmla="*/ 3 h 353"/>
                    <a:gd name="T6" fmla="*/ 4 w 414"/>
                    <a:gd name="T7" fmla="*/ 3 h 353"/>
                    <a:gd name="T8" fmla="*/ 3 w 414"/>
                    <a:gd name="T9" fmla="*/ 4 h 353"/>
                    <a:gd name="T10" fmla="*/ 3 w 414"/>
                    <a:gd name="T11" fmla="*/ 5 h 353"/>
                    <a:gd name="T12" fmla="*/ 1 w 414"/>
                    <a:gd name="T13" fmla="*/ 8 h 353"/>
                    <a:gd name="T14" fmla="*/ 1 w 414"/>
                    <a:gd name="T15" fmla="*/ 13 h 353"/>
                    <a:gd name="T16" fmla="*/ 6 w 414"/>
                    <a:gd name="T17" fmla="*/ 15 h 353"/>
                    <a:gd name="T18" fmla="*/ 16 w 414"/>
                    <a:gd name="T19" fmla="*/ 15 h 353"/>
                    <a:gd name="T20" fmla="*/ 20 w 414"/>
                    <a:gd name="T21" fmla="*/ 14 h 353"/>
                    <a:gd name="T22" fmla="*/ 21 w 414"/>
                    <a:gd name="T23" fmla="*/ 12 h 353"/>
                    <a:gd name="T24" fmla="*/ 22 w 414"/>
                    <a:gd name="T25" fmla="*/ 10 h 353"/>
                    <a:gd name="T26" fmla="*/ 22 w 414"/>
                    <a:gd name="T27" fmla="*/ 5 h 353"/>
                    <a:gd name="T28" fmla="*/ 13 w 414"/>
                    <a:gd name="T29" fmla="*/ 1 h 353"/>
                    <a:gd name="T30" fmla="*/ 12 w 414"/>
                    <a:gd name="T31" fmla="*/ 1 h 35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414"/>
                    <a:gd name="T49" fmla="*/ 0 h 353"/>
                    <a:gd name="T50" fmla="*/ 414 w 414"/>
                    <a:gd name="T51" fmla="*/ 353 h 353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414" h="353">
                      <a:moveTo>
                        <a:pt x="230" y="1"/>
                      </a:moveTo>
                      <a:cubicBezTo>
                        <a:pt x="206" y="4"/>
                        <a:pt x="180" y="0"/>
                        <a:pt x="158" y="9"/>
                      </a:cubicBezTo>
                      <a:cubicBezTo>
                        <a:pt x="140" y="16"/>
                        <a:pt x="159" y="56"/>
                        <a:pt x="142" y="65"/>
                      </a:cubicBezTo>
                      <a:cubicBezTo>
                        <a:pt x="120" y="76"/>
                        <a:pt x="94" y="70"/>
                        <a:pt x="70" y="73"/>
                      </a:cubicBezTo>
                      <a:cubicBezTo>
                        <a:pt x="65" y="81"/>
                        <a:pt x="58" y="88"/>
                        <a:pt x="54" y="97"/>
                      </a:cubicBezTo>
                      <a:cubicBezTo>
                        <a:pt x="50" y="105"/>
                        <a:pt x="50" y="114"/>
                        <a:pt x="46" y="121"/>
                      </a:cubicBezTo>
                      <a:cubicBezTo>
                        <a:pt x="0" y="204"/>
                        <a:pt x="24" y="139"/>
                        <a:pt x="6" y="193"/>
                      </a:cubicBezTo>
                      <a:cubicBezTo>
                        <a:pt x="9" y="225"/>
                        <a:pt x="6" y="258"/>
                        <a:pt x="14" y="289"/>
                      </a:cubicBezTo>
                      <a:cubicBezTo>
                        <a:pt x="21" y="315"/>
                        <a:pt x="88" y="338"/>
                        <a:pt x="110" y="345"/>
                      </a:cubicBezTo>
                      <a:cubicBezTo>
                        <a:pt x="182" y="339"/>
                        <a:pt x="233" y="336"/>
                        <a:pt x="302" y="353"/>
                      </a:cubicBezTo>
                      <a:cubicBezTo>
                        <a:pt x="326" y="348"/>
                        <a:pt x="349" y="349"/>
                        <a:pt x="366" y="329"/>
                      </a:cubicBezTo>
                      <a:cubicBezTo>
                        <a:pt x="379" y="315"/>
                        <a:pt x="398" y="281"/>
                        <a:pt x="398" y="281"/>
                      </a:cubicBezTo>
                      <a:cubicBezTo>
                        <a:pt x="402" y="259"/>
                        <a:pt x="414" y="239"/>
                        <a:pt x="414" y="217"/>
                      </a:cubicBezTo>
                      <a:cubicBezTo>
                        <a:pt x="414" y="182"/>
                        <a:pt x="412" y="147"/>
                        <a:pt x="406" y="113"/>
                      </a:cubicBezTo>
                      <a:cubicBezTo>
                        <a:pt x="392" y="32"/>
                        <a:pt x="308" y="31"/>
                        <a:pt x="246" y="25"/>
                      </a:cubicBezTo>
                      <a:cubicBezTo>
                        <a:pt x="216" y="15"/>
                        <a:pt x="218" y="25"/>
                        <a:pt x="230" y="1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523" name="Freeform 55"/>
                <p:cNvSpPr>
                  <a:spLocks/>
                </p:cNvSpPr>
                <p:nvPr/>
              </p:nvSpPr>
              <p:spPr bwMode="auto">
                <a:xfrm rot="9964299">
                  <a:off x="2245" y="1888"/>
                  <a:ext cx="616" cy="259"/>
                </a:xfrm>
                <a:custGeom>
                  <a:avLst/>
                  <a:gdLst>
                    <a:gd name="T0" fmla="*/ 282 w 616"/>
                    <a:gd name="T1" fmla="*/ 45 h 259"/>
                    <a:gd name="T2" fmla="*/ 122 w 616"/>
                    <a:gd name="T3" fmla="*/ 53 h 259"/>
                    <a:gd name="T4" fmla="*/ 42 w 616"/>
                    <a:gd name="T5" fmla="*/ 85 h 259"/>
                    <a:gd name="T6" fmla="*/ 10 w 616"/>
                    <a:gd name="T7" fmla="*/ 181 h 259"/>
                    <a:gd name="T8" fmla="*/ 18 w 616"/>
                    <a:gd name="T9" fmla="*/ 237 h 259"/>
                    <a:gd name="T10" fmla="*/ 314 w 616"/>
                    <a:gd name="T11" fmla="*/ 205 h 259"/>
                    <a:gd name="T12" fmla="*/ 578 w 616"/>
                    <a:gd name="T13" fmla="*/ 149 h 259"/>
                    <a:gd name="T14" fmla="*/ 506 w 616"/>
                    <a:gd name="T15" fmla="*/ 69 h 259"/>
                    <a:gd name="T16" fmla="*/ 282 w 616"/>
                    <a:gd name="T17" fmla="*/ 45 h 25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616"/>
                    <a:gd name="T28" fmla="*/ 0 h 259"/>
                    <a:gd name="T29" fmla="*/ 616 w 616"/>
                    <a:gd name="T30" fmla="*/ 259 h 259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616" h="259">
                      <a:moveTo>
                        <a:pt x="282" y="45"/>
                      </a:moveTo>
                      <a:cubicBezTo>
                        <a:pt x="229" y="48"/>
                        <a:pt x="175" y="46"/>
                        <a:pt x="122" y="53"/>
                      </a:cubicBezTo>
                      <a:cubicBezTo>
                        <a:pt x="114" y="54"/>
                        <a:pt x="57" y="81"/>
                        <a:pt x="42" y="85"/>
                      </a:cubicBezTo>
                      <a:cubicBezTo>
                        <a:pt x="22" y="116"/>
                        <a:pt x="21" y="147"/>
                        <a:pt x="10" y="181"/>
                      </a:cubicBezTo>
                      <a:cubicBezTo>
                        <a:pt x="13" y="200"/>
                        <a:pt x="0" y="233"/>
                        <a:pt x="18" y="237"/>
                      </a:cubicBezTo>
                      <a:cubicBezTo>
                        <a:pt x="126" y="259"/>
                        <a:pt x="220" y="243"/>
                        <a:pt x="314" y="205"/>
                      </a:cubicBezTo>
                      <a:cubicBezTo>
                        <a:pt x="339" y="129"/>
                        <a:pt x="483" y="196"/>
                        <a:pt x="578" y="149"/>
                      </a:cubicBezTo>
                      <a:cubicBezTo>
                        <a:pt x="616" y="92"/>
                        <a:pt x="552" y="84"/>
                        <a:pt x="506" y="69"/>
                      </a:cubicBezTo>
                      <a:cubicBezTo>
                        <a:pt x="299" y="0"/>
                        <a:pt x="237" y="135"/>
                        <a:pt x="282" y="45"/>
                      </a:cubicBezTo>
                      <a:close/>
                    </a:path>
                  </a:pathLst>
                </a:custGeom>
                <a:solidFill>
                  <a:srgbClr val="666633">
                    <a:alpha val="50980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</p:grp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3071810"/>
            <a:ext cx="1157223" cy="1346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2571736" y="4000504"/>
            <a:ext cx="1071570" cy="935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9" name="Rechteck 592"/>
          <p:cNvSpPr>
            <a:spLocks noChangeArrowheads="1"/>
          </p:cNvSpPr>
          <p:nvPr/>
        </p:nvSpPr>
        <p:spPr bwMode="auto">
          <a:xfrm>
            <a:off x="5643570" y="2714620"/>
            <a:ext cx="29333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 dirty="0" smtClean="0">
                <a:solidFill>
                  <a:srgbClr val="0000CC"/>
                </a:solidFill>
                <a:latin typeface="Arial Black" pitchFamily="34" charset="0"/>
              </a:rPr>
              <a:t>BAT-KF</a:t>
            </a:r>
            <a:r>
              <a:rPr lang="de-DE" sz="2800" b="1" dirty="0" smtClean="0">
                <a:solidFill>
                  <a:srgbClr val="0000CC"/>
                </a:solidFill>
                <a:latin typeface="Arial Black" pitchFamily="34" charset="0"/>
              </a:rPr>
              <a:t> </a:t>
            </a:r>
            <a:r>
              <a:rPr lang="de-DE" sz="2000" b="1" dirty="0" smtClean="0">
                <a:solidFill>
                  <a:srgbClr val="0000CC"/>
                </a:solidFill>
                <a:latin typeface="Arial Black" pitchFamily="34" charset="0"/>
              </a:rPr>
              <a:t>Anwender</a:t>
            </a:r>
            <a:endParaRPr lang="de-DE" sz="20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80" name="Rechteck 592"/>
          <p:cNvSpPr>
            <a:spLocks noChangeArrowheads="1"/>
          </p:cNvSpPr>
          <p:nvPr/>
        </p:nvSpPr>
        <p:spPr bwMode="auto">
          <a:xfrm>
            <a:off x="4714876" y="3857628"/>
            <a:ext cx="20782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 smtClean="0">
                <a:solidFill>
                  <a:srgbClr val="0000CC"/>
                </a:solidFill>
                <a:latin typeface="Arial Black" pitchFamily="34" charset="0"/>
              </a:rPr>
              <a:t>Entgeltstufen</a:t>
            </a:r>
            <a:endParaRPr lang="de-DE" sz="20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4500570"/>
            <a:ext cx="1214446" cy="184552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88" name="Rechteck 592"/>
          <p:cNvSpPr>
            <a:spLocks noChangeArrowheads="1"/>
          </p:cNvSpPr>
          <p:nvPr/>
        </p:nvSpPr>
        <p:spPr bwMode="auto">
          <a:xfrm>
            <a:off x="1214414" y="4929198"/>
            <a:ext cx="414696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800" b="1" dirty="0" smtClean="0">
                <a:solidFill>
                  <a:srgbClr val="0000CC"/>
                </a:solidFill>
                <a:latin typeface="Arial Black" pitchFamily="34" charset="0"/>
              </a:rPr>
              <a:t>Tätigkeitsmerkmale</a:t>
            </a:r>
            <a:endParaRPr lang="de-DE" sz="28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89" name="Rechteck 88"/>
          <p:cNvSpPr/>
          <p:nvPr/>
        </p:nvSpPr>
        <p:spPr>
          <a:xfrm>
            <a:off x="1428728" y="2285992"/>
            <a:ext cx="2492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Entgeltgruppenpläne</a:t>
            </a:r>
            <a:endParaRPr lang="de-DE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Rechteck 89"/>
          <p:cNvSpPr/>
          <p:nvPr/>
        </p:nvSpPr>
        <p:spPr>
          <a:xfrm>
            <a:off x="1285852" y="1571612"/>
            <a:ext cx="16073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800" b="1" dirty="0" smtClean="0">
                <a:solidFill>
                  <a:srgbClr val="000000"/>
                </a:solidFill>
                <a:latin typeface="Arial Black" pitchFamily="34" charset="0"/>
              </a:rPr>
              <a:t>BAT-KF</a:t>
            </a:r>
            <a:endParaRPr lang="de-DE" sz="2800" dirty="0">
              <a:latin typeface="Arial Black" pitchFamily="34" charset="0"/>
            </a:endParaRPr>
          </a:p>
        </p:txBody>
      </p:sp>
      <p:sp>
        <p:nvSpPr>
          <p:cNvPr id="83" name="Rechteck 82"/>
          <p:cNvSpPr/>
          <p:nvPr/>
        </p:nvSpPr>
        <p:spPr>
          <a:xfrm>
            <a:off x="2643174" y="1785926"/>
            <a:ext cx="6479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de-DE" sz="2000" dirty="0" smtClean="0">
                <a:solidFill>
                  <a:srgbClr val="C00000"/>
                </a:solidFill>
                <a:latin typeface="Arial Black" pitchFamily="34" charset="0"/>
              </a:rPr>
              <a:t>SD</a:t>
            </a:r>
            <a:r>
              <a:rPr lang="de-DE" dirty="0" smtClean="0">
                <a:solidFill>
                  <a:srgbClr val="000000"/>
                </a:solidFill>
                <a:latin typeface="Arial Black" pitchFamily="34" charset="0"/>
              </a:rPr>
              <a:t> </a:t>
            </a:r>
            <a:endParaRPr lang="de-DE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85" name="Rechteck 84"/>
          <p:cNvSpPr/>
          <p:nvPr/>
        </p:nvSpPr>
        <p:spPr>
          <a:xfrm>
            <a:off x="1000100" y="2571744"/>
            <a:ext cx="19050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de-DE" sz="1600" dirty="0" smtClean="0">
                <a:latin typeface="Arial Black" pitchFamily="34" charset="0"/>
              </a:rPr>
              <a:t>Entgelttabellen</a:t>
            </a:r>
            <a:endParaRPr lang="de-DE" sz="1600" dirty="0">
              <a:latin typeface="Arial Black" pitchFamily="34" charset="0"/>
            </a:endParaRPr>
          </a:p>
        </p:txBody>
      </p:sp>
      <p:sp>
        <p:nvSpPr>
          <p:cNvPr id="86" name="Rechteck 85"/>
          <p:cNvSpPr/>
          <p:nvPr/>
        </p:nvSpPr>
        <p:spPr>
          <a:xfrm>
            <a:off x="714348" y="1928802"/>
            <a:ext cx="2757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Eingruppierung</a:t>
            </a:r>
            <a:endParaRPr lang="de-DE" sz="2400" dirty="0">
              <a:solidFill>
                <a:srgbClr val="C0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92" name="Rechteck 592"/>
          <p:cNvSpPr>
            <a:spLocks noChangeArrowheads="1"/>
          </p:cNvSpPr>
          <p:nvPr/>
        </p:nvSpPr>
        <p:spPr bwMode="auto">
          <a:xfrm>
            <a:off x="5072066" y="3429000"/>
            <a:ext cx="2518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800" b="1" dirty="0" smtClean="0">
                <a:solidFill>
                  <a:srgbClr val="0000CC"/>
                </a:solidFill>
                <a:latin typeface="Arial Black" pitchFamily="34" charset="0"/>
              </a:rPr>
              <a:t>Fallgruppen</a:t>
            </a:r>
            <a:endParaRPr lang="de-DE" sz="28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88" grpId="0"/>
      <p:bldP spid="9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eck 27"/>
          <p:cNvSpPr/>
          <p:nvPr/>
        </p:nvSpPr>
        <p:spPr>
          <a:xfrm>
            <a:off x="571472" y="928670"/>
            <a:ext cx="8215370" cy="55721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785786" y="1857364"/>
            <a:ext cx="9668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dirty="0"/>
              <a:t>Fallgruppe</a:t>
            </a:r>
          </a:p>
        </p:txBody>
      </p:sp>
      <p:sp>
        <p:nvSpPr>
          <p:cNvPr id="17" name="Rechteck 16"/>
          <p:cNvSpPr/>
          <p:nvPr/>
        </p:nvSpPr>
        <p:spPr>
          <a:xfrm>
            <a:off x="1928794" y="1857364"/>
            <a:ext cx="15542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dirty="0"/>
              <a:t>Tätigkeitsmerkmal</a:t>
            </a:r>
          </a:p>
        </p:txBody>
      </p:sp>
      <p:sp>
        <p:nvSpPr>
          <p:cNvPr id="4" name="Rechteck 3"/>
          <p:cNvSpPr/>
          <p:nvPr/>
        </p:nvSpPr>
        <p:spPr>
          <a:xfrm>
            <a:off x="1000100" y="2143116"/>
            <a:ext cx="7286676" cy="4216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de-DE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.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	Mitarbeiterinnen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in der Erziehungshilfe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de-DE" sz="1200" b="1" dirty="0" smtClean="0">
                <a:latin typeface="Arial" pitchFamily="34" charset="0"/>
                <a:cs typeface="Arial" pitchFamily="34" charset="0"/>
              </a:rPr>
              <a:t>SD 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2</a:t>
            </a:r>
          </a:p>
          <a:p>
            <a:endParaRPr lang="de-DE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2.	Mitarbeiterinnen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mit Tätigkeiten, für die eine eingehende fachliche</a:t>
            </a: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	Einarbeitung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nötig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ist					</a:t>
            </a:r>
            <a:r>
              <a:rPr lang="de-DE" sz="1200" b="1" dirty="0" smtClean="0">
                <a:latin typeface="Arial" pitchFamily="34" charset="0"/>
                <a:cs typeface="Arial" pitchFamily="34" charset="0"/>
              </a:rPr>
              <a:t>SD 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3</a:t>
            </a:r>
          </a:p>
          <a:p>
            <a:endParaRPr lang="de-DE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.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	Kinderpflegerinnen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, Sozialhelferinnen, Heilerziehungspflegehelferinnen</a:t>
            </a: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	mit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staatlicher Anerkennung und entsprechender Tätigkeit oder</a:t>
            </a: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	Mitarbeiterinnen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mit einer für diese Tätigkeit förderlichen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Ausbildung  1	</a:t>
            </a:r>
            <a:r>
              <a:rPr lang="de-DE" sz="1200" b="1" dirty="0" smtClean="0">
                <a:latin typeface="Arial" pitchFamily="34" charset="0"/>
                <a:cs typeface="Arial" pitchFamily="34" charset="0"/>
              </a:rPr>
              <a:t>SD 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4</a:t>
            </a:r>
          </a:p>
          <a:p>
            <a:endParaRPr lang="de-DE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.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	Fachkräfte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mit entsprechender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Tätigkeit  2 			</a:t>
            </a:r>
            <a:r>
              <a:rPr lang="de-DE" sz="1200" b="1" dirty="0" smtClean="0">
                <a:latin typeface="Arial" pitchFamily="34" charset="0"/>
                <a:cs typeface="Arial" pitchFamily="34" charset="0"/>
              </a:rPr>
              <a:t>SD 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8</a:t>
            </a:r>
          </a:p>
          <a:p>
            <a:endParaRPr lang="de-DE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5. 	Fachkräfte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mit fachlich koordinierenden Aufgaben für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mindestens </a:t>
            </a: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	drei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weitere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Fachkräfte					</a:t>
            </a:r>
            <a:r>
              <a:rPr lang="de-DE" sz="1200" b="1" dirty="0" smtClean="0">
                <a:latin typeface="Arial" pitchFamily="34" charset="0"/>
                <a:cs typeface="Arial" pitchFamily="34" charset="0"/>
              </a:rPr>
              <a:t>SD 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9</a:t>
            </a:r>
          </a:p>
          <a:p>
            <a:endParaRPr lang="de-DE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6. 	Fachkräfte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mit abgeschlossener Zusatzausbildung </a:t>
            </a:r>
            <a:endParaRPr lang="de-DE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	in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einer der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Zusatzausbildung entsprechenden Tätigkeit  3		</a:t>
            </a:r>
            <a:r>
              <a:rPr lang="de-DE" sz="1200" b="1" dirty="0" smtClean="0">
                <a:latin typeface="Arial" pitchFamily="34" charset="0"/>
                <a:cs typeface="Arial" pitchFamily="34" charset="0"/>
              </a:rPr>
              <a:t>SD 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9</a:t>
            </a:r>
          </a:p>
          <a:p>
            <a:endParaRPr lang="de-DE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.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	Durch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ausdrückliche Anordnung bestellte ständige Vertreterinnen der</a:t>
            </a: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	Mitarbeiterinnen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der Fallgruppe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8				</a:t>
            </a:r>
            <a:r>
              <a:rPr lang="de-DE" sz="1200" b="1" dirty="0" smtClean="0">
                <a:latin typeface="Arial" pitchFamily="34" charset="0"/>
                <a:cs typeface="Arial" pitchFamily="34" charset="0"/>
              </a:rPr>
              <a:t>SD 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9</a:t>
            </a:r>
          </a:p>
          <a:p>
            <a:endParaRPr lang="de-DE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.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	Fachkräfte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, denen die verantwortliche Leitung einer oder mehrerer</a:t>
            </a: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Mitarbeitendengruppen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übertragen worden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ist			</a:t>
            </a:r>
            <a:r>
              <a:rPr lang="de-DE" sz="1200" b="1" dirty="0" smtClean="0">
                <a:latin typeface="Arial" pitchFamily="34" charset="0"/>
                <a:cs typeface="Arial" pitchFamily="34" charset="0"/>
              </a:rPr>
              <a:t>SD 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10</a:t>
            </a:r>
          </a:p>
          <a:p>
            <a:endParaRPr lang="de-DE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.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	Sozialpädagoginnen/Sozialarbeiterinnen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mit entsprechender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Tätigkeit	</a:t>
            </a:r>
            <a:r>
              <a:rPr lang="de-DE" sz="1200" b="1" dirty="0" smtClean="0">
                <a:latin typeface="Arial" pitchFamily="34" charset="0"/>
                <a:cs typeface="Arial" pitchFamily="34" charset="0"/>
              </a:rPr>
              <a:t>SD 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12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7358082" y="1928802"/>
            <a:ext cx="52052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de-DE" sz="1400" dirty="0" smtClean="0"/>
              <a:t> </a:t>
            </a:r>
            <a:r>
              <a:rPr lang="de-DE" sz="1400" dirty="0" err="1" smtClean="0"/>
              <a:t>EGr</a:t>
            </a:r>
            <a:r>
              <a:rPr lang="de-DE" sz="1400" dirty="0"/>
              <a:t>.</a:t>
            </a:r>
          </a:p>
        </p:txBody>
      </p:sp>
      <p:sp>
        <p:nvSpPr>
          <p:cNvPr id="21" name="Rechteck 20"/>
          <p:cNvSpPr/>
          <p:nvPr/>
        </p:nvSpPr>
        <p:spPr>
          <a:xfrm>
            <a:off x="2857488" y="1428736"/>
            <a:ext cx="37336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b="1" dirty="0"/>
              <a:t>1. Mitarbeiterinnen in der Erziehungshilfe</a:t>
            </a:r>
            <a:endParaRPr lang="de-DE" sz="1600" dirty="0"/>
          </a:p>
        </p:txBody>
      </p:sp>
      <p:sp>
        <p:nvSpPr>
          <p:cNvPr id="22" name="Rechteck 21"/>
          <p:cNvSpPr/>
          <p:nvPr/>
        </p:nvSpPr>
        <p:spPr>
          <a:xfrm>
            <a:off x="3786182" y="1214422"/>
            <a:ext cx="14490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b="1" dirty="0"/>
              <a:t>Berufsgruppen</a:t>
            </a:r>
            <a:endParaRPr lang="de-DE" sz="1600" dirty="0"/>
          </a:p>
        </p:txBody>
      </p:sp>
      <p:sp>
        <p:nvSpPr>
          <p:cNvPr id="23" name="Rechteck 22"/>
          <p:cNvSpPr/>
          <p:nvPr/>
        </p:nvSpPr>
        <p:spPr>
          <a:xfrm>
            <a:off x="500034" y="571480"/>
            <a:ext cx="239424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/>
              <a:t>SD-Entgeltgruppenplan zum BAT-KF</a:t>
            </a:r>
          </a:p>
        </p:txBody>
      </p:sp>
      <p:sp>
        <p:nvSpPr>
          <p:cNvPr id="24" name="Rechteck 23"/>
          <p:cNvSpPr/>
          <p:nvPr/>
        </p:nvSpPr>
        <p:spPr>
          <a:xfrm>
            <a:off x="500034" y="357166"/>
            <a:ext cx="10986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/>
              <a:t>SDEGP-BAT-KF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Gerade Verbindung 32"/>
          <p:cNvCxnSpPr/>
          <p:nvPr/>
        </p:nvCxnSpPr>
        <p:spPr>
          <a:xfrm rot="10800000">
            <a:off x="857192" y="2214554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hteck 25"/>
          <p:cNvSpPr/>
          <p:nvPr/>
        </p:nvSpPr>
        <p:spPr>
          <a:xfrm>
            <a:off x="1928794" y="928670"/>
            <a:ext cx="5357850" cy="5572164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928630" y="1928802"/>
            <a:ext cx="9668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b="1" dirty="0"/>
              <a:t>Fallgruppe</a:t>
            </a:r>
          </a:p>
        </p:txBody>
      </p:sp>
      <p:sp>
        <p:nvSpPr>
          <p:cNvPr id="17" name="Rechteck 16"/>
          <p:cNvSpPr/>
          <p:nvPr/>
        </p:nvSpPr>
        <p:spPr>
          <a:xfrm>
            <a:off x="2071638" y="1928802"/>
            <a:ext cx="15542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b="1" dirty="0">
                <a:solidFill>
                  <a:srgbClr val="C00000"/>
                </a:solidFill>
              </a:rPr>
              <a:t>Tätigkeitsmerkmal</a:t>
            </a:r>
          </a:p>
        </p:txBody>
      </p:sp>
      <p:sp>
        <p:nvSpPr>
          <p:cNvPr id="4" name="Rechteck 3"/>
          <p:cNvSpPr/>
          <p:nvPr/>
        </p:nvSpPr>
        <p:spPr>
          <a:xfrm>
            <a:off x="1142944" y="2357430"/>
            <a:ext cx="707239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1.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	Mitarbeiterinnen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in der Erziehungshilfe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de-DE" sz="1200" b="1" dirty="0" smtClean="0">
                <a:latin typeface="Arial" pitchFamily="34" charset="0"/>
                <a:cs typeface="Arial" pitchFamily="34" charset="0"/>
              </a:rPr>
              <a:t>SD 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2</a:t>
            </a:r>
          </a:p>
          <a:p>
            <a:endParaRPr lang="de-DE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2.	Mitarbeiterinnen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mit Tätigkeiten, für die eine </a:t>
            </a:r>
            <a:r>
              <a:rPr lang="de-DE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eingehende fachliche</a:t>
            </a:r>
          </a:p>
          <a:p>
            <a:r>
              <a:rPr lang="de-DE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Einarbeitung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nötig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ist					</a:t>
            </a:r>
            <a:r>
              <a:rPr lang="de-DE" sz="1200" b="1" dirty="0" smtClean="0">
                <a:latin typeface="Arial" pitchFamily="34" charset="0"/>
                <a:cs typeface="Arial" pitchFamily="34" charset="0"/>
              </a:rPr>
              <a:t>SD 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3</a:t>
            </a:r>
          </a:p>
          <a:p>
            <a:endParaRPr lang="de-DE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.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	Kinderpflegerinnen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, Sozialhelferinnen, Heilerziehungspflegehelferinnen</a:t>
            </a: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	mit </a:t>
            </a:r>
            <a:r>
              <a:rPr lang="de-DE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staatlicher Anerkennung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und entsprechender Tätigkeit oder</a:t>
            </a: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	Mitarbeiterinnen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mit einer für diese Tätigkeit 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förderlichen </a:t>
            </a:r>
            <a:r>
              <a:rPr lang="de-DE" sz="1200" b="1" dirty="0" smtClean="0">
                <a:latin typeface="Arial" pitchFamily="34" charset="0"/>
                <a:cs typeface="Arial" pitchFamily="34" charset="0"/>
              </a:rPr>
              <a:t>Ausbildung  1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de-DE" sz="1200" b="1" dirty="0" smtClean="0">
                <a:latin typeface="Arial" pitchFamily="34" charset="0"/>
                <a:cs typeface="Arial" pitchFamily="34" charset="0"/>
              </a:rPr>
              <a:t>SD 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4</a:t>
            </a:r>
          </a:p>
          <a:p>
            <a:endParaRPr lang="de-DE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4. 	Fachkräfte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mit entsprechender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Tätigkeit  </a:t>
            </a:r>
            <a:r>
              <a:rPr lang="de-DE" sz="12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			</a:t>
            </a:r>
            <a:r>
              <a:rPr lang="de-DE" sz="1200" b="1" dirty="0" smtClean="0">
                <a:latin typeface="Arial" pitchFamily="34" charset="0"/>
                <a:cs typeface="Arial" pitchFamily="34" charset="0"/>
              </a:rPr>
              <a:t>SD 8</a:t>
            </a:r>
          </a:p>
          <a:p>
            <a:endParaRPr lang="de-DE" sz="800" dirty="0" smtClean="0">
              <a:latin typeface="Arial" pitchFamily="34" charset="0"/>
              <a:cs typeface="Arial" pitchFamily="34" charset="0"/>
            </a:endParaRPr>
          </a:p>
          <a:p>
            <a:pPr marL="228600" indent="-228600">
              <a:buAutoNum type="arabicPeriod" startAt="5"/>
            </a:pPr>
            <a:r>
              <a:rPr lang="de-DE" sz="1200" dirty="0" smtClean="0">
                <a:latin typeface="Arial" pitchFamily="34" charset="0"/>
                <a:cs typeface="Arial" pitchFamily="34" charset="0"/>
              </a:rPr>
              <a:t>                Fachkräfte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mit </a:t>
            </a:r>
            <a:r>
              <a:rPr lang="de-DE" sz="1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fachlich koordinierenden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Aufgaben für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mindestens </a:t>
            </a:r>
          </a:p>
          <a:p>
            <a:pPr marL="1143000" lvl="2" indent="-228600"/>
            <a:r>
              <a:rPr lang="de-DE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drei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weitere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Fachkräfte					</a:t>
            </a:r>
            <a:r>
              <a:rPr lang="de-DE" sz="1200" b="1" dirty="0" smtClean="0">
                <a:latin typeface="Arial" pitchFamily="34" charset="0"/>
                <a:cs typeface="Arial" pitchFamily="34" charset="0"/>
              </a:rPr>
              <a:t>SD 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9</a:t>
            </a:r>
          </a:p>
          <a:p>
            <a:endParaRPr lang="de-DE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6. 	Fachkräfte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mit abgeschlossener </a:t>
            </a:r>
            <a:r>
              <a:rPr lang="de-DE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Zusatzausbildung </a:t>
            </a:r>
            <a:endParaRPr lang="de-DE" sz="1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	in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einer der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Zusatzausbildung entsprechenden Tätigkeit  </a:t>
            </a:r>
            <a:r>
              <a:rPr lang="de-DE" sz="12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de-DE" sz="1200" b="1" dirty="0" smtClean="0">
                <a:latin typeface="Arial" pitchFamily="34" charset="0"/>
                <a:cs typeface="Arial" pitchFamily="34" charset="0"/>
              </a:rPr>
              <a:t>SD 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9</a:t>
            </a:r>
          </a:p>
          <a:p>
            <a:endParaRPr lang="de-DE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7. 	Durch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ausdrückliche 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Anordnung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bestellte </a:t>
            </a:r>
            <a:r>
              <a:rPr lang="de-DE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ständige Vertreterinnen </a:t>
            </a:r>
            <a:endParaRPr lang="de-DE" sz="1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	der Mitarbeiterinnen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der </a:t>
            </a:r>
            <a:r>
              <a:rPr lang="de-DE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Fallgruppe </a:t>
            </a:r>
            <a:r>
              <a:rPr lang="de-DE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de-DE" sz="1200" b="1" dirty="0" smtClean="0">
                <a:latin typeface="Arial" pitchFamily="34" charset="0"/>
                <a:cs typeface="Arial" pitchFamily="34" charset="0"/>
              </a:rPr>
              <a:t>SD 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9</a:t>
            </a:r>
          </a:p>
          <a:p>
            <a:endParaRPr lang="de-DE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.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	Fachkräfte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, denen die </a:t>
            </a:r>
            <a:r>
              <a:rPr lang="de-DE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verantwortliche Leitung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einer oder mehrerer</a:t>
            </a: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Mitarbeitendengruppen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übertragen worden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ist			</a:t>
            </a:r>
            <a:r>
              <a:rPr lang="de-DE" sz="1200" b="1" dirty="0" smtClean="0">
                <a:latin typeface="Arial" pitchFamily="34" charset="0"/>
                <a:cs typeface="Arial" pitchFamily="34" charset="0"/>
              </a:rPr>
              <a:t>SD 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10</a:t>
            </a:r>
          </a:p>
          <a:p>
            <a:endParaRPr lang="de-DE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.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	Sozialpädagoginnen/Sozialarbeiterinnen 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mit entsprechender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Tätigkeit	</a:t>
            </a:r>
            <a:r>
              <a:rPr lang="de-DE" sz="1200" b="1" dirty="0" smtClean="0">
                <a:latin typeface="Arial" pitchFamily="34" charset="0"/>
                <a:cs typeface="Arial" pitchFamily="34" charset="0"/>
              </a:rPr>
              <a:t>SD </a:t>
            </a:r>
            <a:r>
              <a:rPr lang="de-DE" sz="1200" b="1" dirty="0">
                <a:latin typeface="Arial" pitchFamily="34" charset="0"/>
                <a:cs typeface="Arial" pitchFamily="34" charset="0"/>
              </a:rPr>
              <a:t>12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3000332" y="1428736"/>
            <a:ext cx="37336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b="1" dirty="0"/>
              <a:t>1. Mitarbeiterinnen in der Erziehungshilfe</a:t>
            </a:r>
            <a:endParaRPr lang="de-DE" sz="1600" dirty="0"/>
          </a:p>
        </p:txBody>
      </p:sp>
      <p:sp>
        <p:nvSpPr>
          <p:cNvPr id="22" name="Rechteck 21"/>
          <p:cNvSpPr/>
          <p:nvPr/>
        </p:nvSpPr>
        <p:spPr>
          <a:xfrm>
            <a:off x="3929026" y="1214422"/>
            <a:ext cx="14490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b="1" dirty="0"/>
              <a:t>Berufsgruppen</a:t>
            </a:r>
            <a:endParaRPr lang="de-DE" sz="1600" dirty="0"/>
          </a:p>
        </p:txBody>
      </p:sp>
      <p:sp>
        <p:nvSpPr>
          <p:cNvPr id="23" name="Rechteck 22"/>
          <p:cNvSpPr/>
          <p:nvPr/>
        </p:nvSpPr>
        <p:spPr>
          <a:xfrm>
            <a:off x="6215074" y="428604"/>
            <a:ext cx="239424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/>
              <a:t>SD-Entgeltgruppenplan zum BAT-KF</a:t>
            </a:r>
          </a:p>
        </p:txBody>
      </p:sp>
      <p:sp>
        <p:nvSpPr>
          <p:cNvPr id="24" name="Rechteck 23"/>
          <p:cNvSpPr/>
          <p:nvPr/>
        </p:nvSpPr>
        <p:spPr>
          <a:xfrm>
            <a:off x="7358082" y="642918"/>
            <a:ext cx="12498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b="1" dirty="0"/>
              <a:t>SDEGP-BAT-KF</a:t>
            </a:r>
            <a:endParaRPr lang="de-DE" sz="1400" dirty="0"/>
          </a:p>
        </p:txBody>
      </p:sp>
      <p:sp>
        <p:nvSpPr>
          <p:cNvPr id="25" name="Rechteck 24"/>
          <p:cNvSpPr/>
          <p:nvPr/>
        </p:nvSpPr>
        <p:spPr>
          <a:xfrm>
            <a:off x="714348" y="1285860"/>
            <a:ext cx="1143008" cy="52149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8" name="Gerade Verbindung 27"/>
          <p:cNvCxnSpPr/>
          <p:nvPr/>
        </p:nvCxnSpPr>
        <p:spPr>
          <a:xfrm>
            <a:off x="2143076" y="2214554"/>
            <a:ext cx="50006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hteck 26"/>
          <p:cNvSpPr/>
          <p:nvPr/>
        </p:nvSpPr>
        <p:spPr>
          <a:xfrm>
            <a:off x="7429520" y="1500174"/>
            <a:ext cx="714380" cy="49292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642918"/>
            <a:ext cx="911699" cy="1061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4786322"/>
            <a:ext cx="1120426" cy="170265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4786322"/>
            <a:ext cx="1120426" cy="170265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39" name="Eingekerbter Richtungspfeil 38"/>
          <p:cNvSpPr/>
          <p:nvPr/>
        </p:nvSpPr>
        <p:spPr>
          <a:xfrm rot="10800000">
            <a:off x="7143768" y="3571876"/>
            <a:ext cx="357190" cy="142876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0" name="Eingekerbter Richtungspfeil 39"/>
          <p:cNvSpPr/>
          <p:nvPr/>
        </p:nvSpPr>
        <p:spPr>
          <a:xfrm rot="10800000">
            <a:off x="5214942" y="3857628"/>
            <a:ext cx="357190" cy="142876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1" name="Eingekerbter Richtungspfeil 40"/>
          <p:cNvSpPr/>
          <p:nvPr/>
        </p:nvSpPr>
        <p:spPr>
          <a:xfrm rot="10800000">
            <a:off x="6143636" y="4857760"/>
            <a:ext cx="357190" cy="142876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9" grpId="0" animBg="1"/>
      <p:bldP spid="40" grpId="0" animBg="1"/>
      <p:bldP spid="4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214414" y="785794"/>
            <a:ext cx="15963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/>
              <a:t>Anmerkungen:</a:t>
            </a:r>
            <a:endParaRPr lang="de-DE" dirty="0"/>
          </a:p>
        </p:txBody>
      </p:sp>
      <p:grpSp>
        <p:nvGrpSpPr>
          <p:cNvPr id="14" name="Gruppieren 13"/>
          <p:cNvGrpSpPr/>
          <p:nvPr/>
        </p:nvGrpSpPr>
        <p:grpSpPr>
          <a:xfrm>
            <a:off x="928662" y="1142984"/>
            <a:ext cx="7786742" cy="1071570"/>
            <a:chOff x="928662" y="1142984"/>
            <a:chExt cx="7786742" cy="1071570"/>
          </a:xfrm>
        </p:grpSpPr>
        <p:sp>
          <p:nvSpPr>
            <p:cNvPr id="8" name="Rechteck 7"/>
            <p:cNvSpPr/>
            <p:nvPr/>
          </p:nvSpPr>
          <p:spPr>
            <a:xfrm>
              <a:off x="928662" y="1142984"/>
              <a:ext cx="7643866" cy="1071570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Rechteck 4"/>
            <p:cNvSpPr/>
            <p:nvPr/>
          </p:nvSpPr>
          <p:spPr>
            <a:xfrm>
              <a:off x="1000100" y="1214422"/>
              <a:ext cx="7715304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b="1" dirty="0" smtClean="0">
                  <a:solidFill>
                    <a:srgbClr val="C00000"/>
                  </a:solidFill>
                </a:rPr>
                <a:t>1</a:t>
              </a:r>
              <a:r>
                <a:rPr lang="de-DE" dirty="0" smtClean="0"/>
                <a:t>   Als </a:t>
              </a:r>
              <a:r>
                <a:rPr lang="de-DE" dirty="0"/>
                <a:t>förderliche Ausbildung im Sinne dieses Tätigkeitsmerkmals gilt die </a:t>
              </a:r>
              <a:endParaRPr lang="de-DE" dirty="0" smtClean="0"/>
            </a:p>
            <a:p>
              <a:r>
                <a:rPr lang="de-DE" dirty="0" smtClean="0"/>
                <a:t>   Ausbildung als </a:t>
              </a:r>
              <a:r>
                <a:rPr lang="de-DE" b="1" dirty="0">
                  <a:solidFill>
                    <a:srgbClr val="C00000"/>
                  </a:solidFill>
                </a:rPr>
                <a:t>Altenpflegehelferin, Gesundheits- </a:t>
              </a:r>
              <a:r>
                <a:rPr lang="de-DE" b="1" dirty="0" smtClean="0">
                  <a:solidFill>
                    <a:srgbClr val="C00000"/>
                  </a:solidFill>
                </a:rPr>
                <a:t>und Krankenpflegehelferin</a:t>
              </a:r>
            </a:p>
            <a:p>
              <a:r>
                <a:rPr lang="de-DE" b="1" dirty="0">
                  <a:solidFill>
                    <a:srgbClr val="C00000"/>
                  </a:solidFill>
                </a:rPr>
                <a:t> </a:t>
              </a:r>
              <a:r>
                <a:rPr lang="de-DE" b="1" dirty="0" smtClean="0">
                  <a:solidFill>
                    <a:srgbClr val="C00000"/>
                  </a:solidFill>
                </a:rPr>
                <a:t>    </a:t>
              </a:r>
              <a:r>
                <a:rPr lang="de-DE" dirty="0" smtClean="0"/>
                <a:t>sowie </a:t>
              </a:r>
              <a:r>
                <a:rPr lang="de-DE" dirty="0"/>
                <a:t>eine </a:t>
              </a:r>
              <a:r>
                <a:rPr lang="de-DE" b="1" dirty="0" smtClean="0"/>
                <a:t>andere fachbezogene </a:t>
              </a:r>
              <a:r>
                <a:rPr lang="de-DE" b="1" dirty="0">
                  <a:solidFill>
                    <a:srgbClr val="C00000"/>
                  </a:solidFill>
                </a:rPr>
                <a:t>mindestens </a:t>
              </a:r>
              <a:r>
                <a:rPr lang="de-DE" b="1" dirty="0"/>
                <a:t>einjährige Ausbildung</a:t>
              </a:r>
              <a:r>
                <a:rPr lang="de-DE" dirty="0"/>
                <a:t>.</a:t>
              </a:r>
            </a:p>
          </p:txBody>
        </p:sp>
      </p:grpSp>
      <p:grpSp>
        <p:nvGrpSpPr>
          <p:cNvPr id="15" name="Gruppieren 14"/>
          <p:cNvGrpSpPr/>
          <p:nvPr/>
        </p:nvGrpSpPr>
        <p:grpSpPr>
          <a:xfrm>
            <a:off x="928662" y="2428868"/>
            <a:ext cx="7643866" cy="1785950"/>
            <a:chOff x="928662" y="2428868"/>
            <a:chExt cx="7643866" cy="1785950"/>
          </a:xfrm>
        </p:grpSpPr>
        <p:sp>
          <p:nvSpPr>
            <p:cNvPr id="9" name="Rechteck 8"/>
            <p:cNvSpPr/>
            <p:nvPr/>
          </p:nvSpPr>
          <p:spPr>
            <a:xfrm>
              <a:off x="928662" y="2428868"/>
              <a:ext cx="7643866" cy="1785950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Rechteck 5"/>
            <p:cNvSpPr/>
            <p:nvPr/>
          </p:nvSpPr>
          <p:spPr>
            <a:xfrm>
              <a:off x="1000100" y="2428868"/>
              <a:ext cx="7500958" cy="1754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b="1" dirty="0">
                  <a:solidFill>
                    <a:srgbClr val="C00000"/>
                  </a:solidFill>
                </a:rPr>
                <a:t>2</a:t>
              </a:r>
              <a:r>
                <a:rPr lang="de-DE" dirty="0"/>
                <a:t> </a:t>
              </a:r>
              <a:r>
                <a:rPr lang="de-DE" dirty="0" smtClean="0"/>
                <a:t>  Fachkräfte </a:t>
              </a:r>
              <a:r>
                <a:rPr lang="de-DE" dirty="0"/>
                <a:t>im Sinne dieses Tätigkeitsmerkmals sind:</a:t>
              </a:r>
            </a:p>
            <a:p>
              <a:r>
                <a:rPr lang="de-DE" dirty="0" smtClean="0"/>
                <a:t>     a</a:t>
              </a:r>
              <a:r>
                <a:rPr lang="de-DE" dirty="0"/>
                <a:t>) Erzieherinnen mit staatlicher Anerkennung,</a:t>
              </a:r>
            </a:p>
            <a:p>
              <a:r>
                <a:rPr lang="de-DE" dirty="0" smtClean="0"/>
                <a:t>     b</a:t>
              </a:r>
              <a:r>
                <a:rPr lang="de-DE" dirty="0"/>
                <a:t>) Heilpädagoginnen mit staatlicher Anerkennung,</a:t>
              </a:r>
            </a:p>
            <a:p>
              <a:r>
                <a:rPr lang="de-DE" dirty="0" smtClean="0"/>
                <a:t>     c</a:t>
              </a:r>
              <a:r>
                <a:rPr lang="de-DE" dirty="0"/>
                <a:t>) Heilerziehungspflegerinnen mit staatlicher Anerkennung,</a:t>
              </a:r>
            </a:p>
            <a:p>
              <a:r>
                <a:rPr lang="de-DE" dirty="0" smtClean="0"/>
                <a:t>     d</a:t>
              </a:r>
              <a:r>
                <a:rPr lang="de-DE" dirty="0"/>
                <a:t>) Gesundheits- und Krankenpflegerinnen</a:t>
              </a:r>
            </a:p>
            <a:p>
              <a:r>
                <a:rPr lang="de-DE" dirty="0" smtClean="0"/>
                <a:t>     oder </a:t>
              </a:r>
              <a:r>
                <a:rPr lang="de-DE" dirty="0"/>
                <a:t>Mitarbeiterinnen mit </a:t>
              </a:r>
              <a:r>
                <a:rPr lang="de-DE" b="1" dirty="0"/>
                <a:t>entsprechender gleichwertiger </a:t>
              </a:r>
              <a:r>
                <a:rPr lang="de-DE" dirty="0"/>
                <a:t>Ausbildung.</a:t>
              </a:r>
            </a:p>
          </p:txBody>
        </p:sp>
      </p:grpSp>
      <p:grpSp>
        <p:nvGrpSpPr>
          <p:cNvPr id="16" name="Gruppieren 15"/>
          <p:cNvGrpSpPr/>
          <p:nvPr/>
        </p:nvGrpSpPr>
        <p:grpSpPr>
          <a:xfrm>
            <a:off x="928662" y="4429132"/>
            <a:ext cx="7643866" cy="1428760"/>
            <a:chOff x="928662" y="4357694"/>
            <a:chExt cx="7643866" cy="1428760"/>
          </a:xfrm>
        </p:grpSpPr>
        <p:sp>
          <p:nvSpPr>
            <p:cNvPr id="10" name="Rechteck 9"/>
            <p:cNvSpPr/>
            <p:nvPr/>
          </p:nvSpPr>
          <p:spPr>
            <a:xfrm>
              <a:off x="928662" y="4357694"/>
              <a:ext cx="7643866" cy="1428760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Rechteck 6"/>
            <p:cNvSpPr/>
            <p:nvPr/>
          </p:nvSpPr>
          <p:spPr>
            <a:xfrm>
              <a:off x="1000100" y="4500570"/>
              <a:ext cx="7286676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b="1" dirty="0" smtClean="0">
                  <a:solidFill>
                    <a:srgbClr val="C00000"/>
                  </a:solidFill>
                </a:rPr>
                <a:t>3 </a:t>
              </a:r>
              <a:r>
                <a:rPr lang="de-DE" dirty="0" smtClean="0"/>
                <a:t>  Als </a:t>
              </a:r>
              <a:r>
                <a:rPr lang="de-DE" dirty="0"/>
                <a:t>abgeschlossene Zusatzausbildung gelten die von den </a:t>
              </a:r>
              <a:r>
                <a:rPr lang="de-DE" dirty="0" smtClean="0"/>
                <a:t>Diakonischen</a:t>
              </a:r>
            </a:p>
            <a:p>
              <a:r>
                <a:rPr lang="de-DE" dirty="0" smtClean="0"/>
                <a:t>    Werken Rheinland</a:t>
              </a:r>
              <a:r>
                <a:rPr lang="de-DE" dirty="0"/>
                <a:t>, Westfalen und Lippe anerkannten ergänzenden, </a:t>
              </a:r>
              <a:endParaRPr lang="de-DE" dirty="0" smtClean="0"/>
            </a:p>
            <a:p>
              <a:r>
                <a:rPr lang="de-DE" dirty="0"/>
                <a:t> </a:t>
              </a:r>
              <a:r>
                <a:rPr lang="de-DE" dirty="0" smtClean="0"/>
                <a:t>   erfolgreich absolvierten Ausbildungen </a:t>
              </a:r>
              <a:r>
                <a:rPr lang="de-DE" dirty="0"/>
                <a:t>für besondere Aufgaben in </a:t>
              </a:r>
              <a:r>
                <a:rPr lang="de-DE" dirty="0" smtClean="0"/>
                <a:t>der</a:t>
              </a:r>
            </a:p>
            <a:p>
              <a:r>
                <a:rPr lang="de-DE" dirty="0"/>
                <a:t> </a:t>
              </a:r>
              <a:r>
                <a:rPr lang="de-DE" dirty="0" smtClean="0"/>
                <a:t>   </a:t>
              </a:r>
              <a:r>
                <a:rPr lang="de-DE" dirty="0"/>
                <a:t>Erziehungshilfe von </a:t>
              </a:r>
              <a:r>
                <a:rPr lang="de-DE" b="1" dirty="0"/>
                <a:t>mindestens </a:t>
              </a:r>
              <a:r>
                <a:rPr lang="de-DE" b="1" dirty="0" smtClean="0">
                  <a:solidFill>
                    <a:srgbClr val="C00000"/>
                  </a:solidFill>
                </a:rPr>
                <a:t>300 </a:t>
              </a:r>
              <a:r>
                <a:rPr lang="de-DE" b="1" dirty="0" smtClean="0"/>
                <a:t>Unterrichtsstunden</a:t>
              </a:r>
              <a:r>
                <a:rPr lang="de-DE" dirty="0"/>
                <a:t>.</a:t>
              </a:r>
            </a:p>
          </p:txBody>
        </p:sp>
      </p:grpSp>
      <p:sp>
        <p:nvSpPr>
          <p:cNvPr id="11" name="Eingekerbter Richtungspfeil 10"/>
          <p:cNvSpPr/>
          <p:nvPr/>
        </p:nvSpPr>
        <p:spPr>
          <a:xfrm flipV="1">
            <a:off x="500034" y="1357298"/>
            <a:ext cx="357190" cy="142876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2" name="Eingekerbter Richtungspfeil 11"/>
          <p:cNvSpPr/>
          <p:nvPr/>
        </p:nvSpPr>
        <p:spPr>
          <a:xfrm flipV="1">
            <a:off x="500034" y="2571744"/>
            <a:ext cx="357190" cy="142876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3" name="Eingekerbter Richtungspfeil 12"/>
          <p:cNvSpPr/>
          <p:nvPr/>
        </p:nvSpPr>
        <p:spPr>
          <a:xfrm flipV="1">
            <a:off x="500034" y="4714884"/>
            <a:ext cx="357190" cy="142876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hteck 29"/>
          <p:cNvSpPr/>
          <p:nvPr/>
        </p:nvSpPr>
        <p:spPr>
          <a:xfrm>
            <a:off x="7286676" y="857232"/>
            <a:ext cx="1428760" cy="55721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3" name="Gerade Verbindung 32"/>
          <p:cNvCxnSpPr/>
          <p:nvPr/>
        </p:nvCxnSpPr>
        <p:spPr>
          <a:xfrm rot="10800000">
            <a:off x="857224" y="2143116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hteck 25"/>
          <p:cNvSpPr/>
          <p:nvPr/>
        </p:nvSpPr>
        <p:spPr>
          <a:xfrm>
            <a:off x="2000232" y="857232"/>
            <a:ext cx="5286444" cy="5572164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928662" y="1857364"/>
            <a:ext cx="9668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b="1" dirty="0"/>
              <a:t>Fallgruppe</a:t>
            </a:r>
          </a:p>
        </p:txBody>
      </p:sp>
      <p:sp>
        <p:nvSpPr>
          <p:cNvPr id="17" name="Rechteck 16"/>
          <p:cNvSpPr/>
          <p:nvPr/>
        </p:nvSpPr>
        <p:spPr>
          <a:xfrm>
            <a:off x="2071670" y="1857364"/>
            <a:ext cx="15542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b="1" dirty="0"/>
              <a:t>Tätigkeitsmerkmal</a:t>
            </a:r>
          </a:p>
        </p:txBody>
      </p:sp>
      <p:sp>
        <p:nvSpPr>
          <p:cNvPr id="4" name="Rechteck 3"/>
          <p:cNvSpPr/>
          <p:nvPr/>
        </p:nvSpPr>
        <p:spPr>
          <a:xfrm>
            <a:off x="1142976" y="2285992"/>
            <a:ext cx="707239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1.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	Mitarbeiterinnen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in der Erziehungshilfe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de-DE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SD </a:t>
            </a:r>
            <a:r>
              <a:rPr lang="de-DE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endParaRPr lang="de-DE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2.	Mitarbeiterinnen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mit Tätigkeiten, für die eine eingehende fachliche</a:t>
            </a: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	Einarbeitung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nötig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ist					</a:t>
            </a:r>
            <a:r>
              <a:rPr lang="de-DE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SD </a:t>
            </a:r>
            <a:r>
              <a:rPr lang="de-DE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</a:t>
            </a:r>
          </a:p>
          <a:p>
            <a:endParaRPr lang="de-DE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.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	Kinderpflegerinnen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, Sozialhelferinnen, Heilerziehungspflegehelferinnen</a:t>
            </a: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	mit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staatlicher Anerkennung und entsprechender Tätigkeit oder</a:t>
            </a: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	Mitarbeiterinnen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mit einer für diese Tätigkeit förderlichen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Ausbildung  1	</a:t>
            </a:r>
            <a:r>
              <a:rPr lang="de-DE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SD </a:t>
            </a:r>
            <a:r>
              <a:rPr lang="de-DE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</a:t>
            </a:r>
          </a:p>
          <a:p>
            <a:endParaRPr lang="de-DE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4. 	Fachkräfte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mit entsprechender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Tätigkeit  2 			</a:t>
            </a:r>
            <a:r>
              <a:rPr lang="de-DE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SD 8</a:t>
            </a:r>
          </a:p>
          <a:p>
            <a:endParaRPr lang="de-DE" sz="800" dirty="0" smtClean="0">
              <a:latin typeface="Arial" pitchFamily="34" charset="0"/>
              <a:cs typeface="Arial" pitchFamily="34" charset="0"/>
            </a:endParaRPr>
          </a:p>
          <a:p>
            <a:pPr marL="228600" indent="-228600">
              <a:buAutoNum type="arabicPeriod" startAt="5"/>
            </a:pPr>
            <a:r>
              <a:rPr lang="de-DE" sz="1200" dirty="0" smtClean="0">
                <a:latin typeface="Arial" pitchFamily="34" charset="0"/>
                <a:cs typeface="Arial" pitchFamily="34" charset="0"/>
              </a:rPr>
              <a:t>                Fachkräfte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mit fachlich koordinierenden Aufgaben für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mindestens </a:t>
            </a:r>
          </a:p>
          <a:p>
            <a:pPr marL="1143000" lvl="2" indent="-228600"/>
            <a:r>
              <a:rPr lang="de-DE" sz="1200" dirty="0" smtClean="0">
                <a:latin typeface="Arial" pitchFamily="34" charset="0"/>
                <a:cs typeface="Arial" pitchFamily="34" charset="0"/>
              </a:rPr>
              <a:t>drei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weitere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Fachkräfte					</a:t>
            </a:r>
            <a:r>
              <a:rPr lang="de-DE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SD </a:t>
            </a:r>
            <a:r>
              <a:rPr lang="de-DE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9</a:t>
            </a:r>
          </a:p>
          <a:p>
            <a:endParaRPr lang="de-DE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6. 	Fachkräfte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mit abgeschlossener Zusatzausbildung </a:t>
            </a:r>
            <a:endParaRPr lang="de-DE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	in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einer der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Zusatzausbildung entsprechenden Tätigkeit  3		</a:t>
            </a:r>
            <a:r>
              <a:rPr lang="de-DE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SD </a:t>
            </a:r>
            <a:r>
              <a:rPr lang="de-DE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9</a:t>
            </a:r>
          </a:p>
          <a:p>
            <a:endParaRPr lang="de-DE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7. 	Durch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ausdrückliche Anordnung bestellte ständige Vertreterinnen </a:t>
            </a:r>
            <a:endParaRPr lang="de-DE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	der Mitarbeiterinnen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der Fallgruppe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8				</a:t>
            </a:r>
            <a:r>
              <a:rPr lang="de-DE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SD </a:t>
            </a:r>
            <a:r>
              <a:rPr lang="de-DE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9</a:t>
            </a:r>
          </a:p>
          <a:p>
            <a:endParaRPr lang="de-DE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.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	Fachkräfte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, denen die verantwortliche Leitung einer oder mehrerer</a:t>
            </a: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Mitarbeitendengruppen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übertragen worden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ist			</a:t>
            </a:r>
            <a:r>
              <a:rPr lang="de-DE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SD </a:t>
            </a:r>
            <a:r>
              <a:rPr lang="de-DE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10</a:t>
            </a:r>
          </a:p>
          <a:p>
            <a:endParaRPr lang="de-DE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.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	Sozialpädagoginnen/Sozialarbeiterinnen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mit entsprechender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Tätigkeit	</a:t>
            </a:r>
            <a:r>
              <a:rPr lang="de-DE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SD </a:t>
            </a:r>
            <a:r>
              <a:rPr lang="de-DE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12</a:t>
            </a:r>
          </a:p>
        </p:txBody>
      </p:sp>
      <p:sp>
        <p:nvSpPr>
          <p:cNvPr id="21" name="Rechteck 20"/>
          <p:cNvSpPr/>
          <p:nvPr/>
        </p:nvSpPr>
        <p:spPr>
          <a:xfrm>
            <a:off x="3000364" y="1357298"/>
            <a:ext cx="37336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b="1" dirty="0"/>
              <a:t>1. Mitarbeiterinnen in der Erziehungshilfe</a:t>
            </a:r>
            <a:endParaRPr lang="de-DE" sz="1600" dirty="0"/>
          </a:p>
        </p:txBody>
      </p:sp>
      <p:sp>
        <p:nvSpPr>
          <p:cNvPr id="22" name="Rechteck 21"/>
          <p:cNvSpPr/>
          <p:nvPr/>
        </p:nvSpPr>
        <p:spPr>
          <a:xfrm>
            <a:off x="3929058" y="1142984"/>
            <a:ext cx="14490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b="1" dirty="0"/>
              <a:t>Berufsgruppen</a:t>
            </a:r>
            <a:endParaRPr lang="de-DE" sz="1600" dirty="0"/>
          </a:p>
        </p:txBody>
      </p:sp>
      <p:cxnSp>
        <p:nvCxnSpPr>
          <p:cNvPr id="28" name="Gerade Verbindung 27"/>
          <p:cNvCxnSpPr/>
          <p:nvPr/>
        </p:nvCxnSpPr>
        <p:spPr>
          <a:xfrm>
            <a:off x="2143108" y="2143116"/>
            <a:ext cx="50006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hteck 18"/>
          <p:cNvSpPr/>
          <p:nvPr/>
        </p:nvSpPr>
        <p:spPr>
          <a:xfrm>
            <a:off x="7358114" y="1785926"/>
            <a:ext cx="1237455" cy="307777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de-DE" sz="1400" b="1" dirty="0" smtClean="0">
                <a:solidFill>
                  <a:srgbClr val="C00000"/>
                </a:solidFill>
              </a:rPr>
              <a:t>Entgeltgruppe</a:t>
            </a:r>
            <a:endParaRPr lang="de-DE" sz="1400" b="1" dirty="0">
              <a:solidFill>
                <a:srgbClr val="C00000"/>
              </a:solidFill>
            </a:endParaRPr>
          </a:p>
        </p:txBody>
      </p:sp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40" y="428604"/>
            <a:ext cx="859102" cy="130553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</p:pic>
      <p:cxnSp>
        <p:nvCxnSpPr>
          <p:cNvPr id="32" name="Gerade Verbindung 31"/>
          <p:cNvCxnSpPr/>
          <p:nvPr/>
        </p:nvCxnSpPr>
        <p:spPr>
          <a:xfrm>
            <a:off x="7358114" y="2143116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 17"/>
          <p:cNvSpPr/>
          <p:nvPr/>
        </p:nvSpPr>
        <p:spPr>
          <a:xfrm>
            <a:off x="785786" y="214290"/>
            <a:ext cx="6500858" cy="63579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4786314" y="1714488"/>
            <a:ext cx="785818" cy="464347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3857620" y="1714488"/>
            <a:ext cx="857256" cy="464347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5643570" y="1714488"/>
            <a:ext cx="928726" cy="4643470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2857488" y="1714488"/>
            <a:ext cx="928694" cy="46434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2786050" y="857232"/>
            <a:ext cx="30003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dirty="0"/>
              <a:t>Tabellenentgelte</a:t>
            </a:r>
            <a:r>
              <a:rPr lang="de-DE" sz="1200" b="1" dirty="0"/>
              <a:t> für Mitarbeitende </a:t>
            </a:r>
          </a:p>
          <a:p>
            <a:r>
              <a:rPr lang="de-DE" sz="1600" b="1" dirty="0" smtClean="0">
                <a:solidFill>
                  <a:srgbClr val="C00000"/>
                </a:solidFill>
              </a:rPr>
              <a:t>im Sozial- </a:t>
            </a:r>
            <a:r>
              <a:rPr lang="de-DE" sz="1600" b="1" dirty="0">
                <a:solidFill>
                  <a:srgbClr val="C00000"/>
                </a:solidFill>
              </a:rPr>
              <a:t>und </a:t>
            </a:r>
            <a:r>
              <a:rPr lang="de-DE" sz="1600" b="1" dirty="0" smtClean="0">
                <a:solidFill>
                  <a:srgbClr val="C00000"/>
                </a:solidFill>
              </a:rPr>
              <a:t>Erziehungsdienst</a:t>
            </a:r>
            <a:endParaRPr lang="de-DE" sz="1200" b="1" dirty="0"/>
          </a:p>
          <a:p>
            <a:r>
              <a:rPr lang="de-DE" sz="1200" b="1" dirty="0"/>
              <a:t>gültig ab 1. September 2011</a:t>
            </a:r>
            <a:endParaRPr lang="de-DE" sz="1200" dirty="0"/>
          </a:p>
        </p:txBody>
      </p:sp>
      <p:sp>
        <p:nvSpPr>
          <p:cNvPr id="5" name="Rechteck 4"/>
          <p:cNvSpPr/>
          <p:nvPr/>
        </p:nvSpPr>
        <p:spPr>
          <a:xfrm>
            <a:off x="2000232" y="1571612"/>
            <a:ext cx="485778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1600" b="1" dirty="0"/>
          </a:p>
          <a:p>
            <a:r>
              <a:rPr lang="de-DE" sz="1600" b="1" dirty="0" smtClean="0"/>
              <a:t> 	</a:t>
            </a:r>
            <a:r>
              <a:rPr lang="de-DE" b="1" dirty="0" smtClean="0">
                <a:solidFill>
                  <a:srgbClr val="C00000"/>
                </a:solidFill>
              </a:rPr>
              <a:t>Stufe </a:t>
            </a:r>
            <a:r>
              <a:rPr lang="de-DE" b="1" dirty="0">
                <a:solidFill>
                  <a:srgbClr val="C00000"/>
                </a:solidFill>
              </a:rPr>
              <a:t>1</a:t>
            </a:r>
            <a:r>
              <a:rPr lang="de-DE" b="1" dirty="0"/>
              <a:t> </a:t>
            </a:r>
            <a:r>
              <a:rPr lang="de-DE" b="1" dirty="0" smtClean="0"/>
              <a:t>	</a:t>
            </a:r>
            <a:r>
              <a:rPr lang="de-DE" b="1" dirty="0" smtClean="0">
                <a:solidFill>
                  <a:srgbClr val="C00000"/>
                </a:solidFill>
              </a:rPr>
              <a:t>Stufe </a:t>
            </a:r>
            <a:r>
              <a:rPr lang="de-DE" b="1" dirty="0">
                <a:solidFill>
                  <a:srgbClr val="C00000"/>
                </a:solidFill>
              </a:rPr>
              <a:t>2 </a:t>
            </a:r>
            <a:r>
              <a:rPr lang="de-DE" b="1" dirty="0" smtClean="0"/>
              <a:t>	</a:t>
            </a:r>
            <a:r>
              <a:rPr lang="de-DE" b="1" dirty="0" smtClean="0">
                <a:solidFill>
                  <a:srgbClr val="C00000"/>
                </a:solidFill>
              </a:rPr>
              <a:t>Stufe </a:t>
            </a:r>
            <a:r>
              <a:rPr lang="de-DE" b="1" dirty="0">
                <a:solidFill>
                  <a:srgbClr val="C00000"/>
                </a:solidFill>
              </a:rPr>
              <a:t>3 </a:t>
            </a:r>
            <a:r>
              <a:rPr lang="de-DE" b="1" dirty="0" smtClean="0"/>
              <a:t>	</a:t>
            </a:r>
            <a:r>
              <a:rPr lang="de-DE" b="1" dirty="0" smtClean="0">
                <a:solidFill>
                  <a:srgbClr val="C00000"/>
                </a:solidFill>
              </a:rPr>
              <a:t>Stufe </a:t>
            </a:r>
            <a:r>
              <a:rPr lang="de-DE" b="1" dirty="0">
                <a:solidFill>
                  <a:srgbClr val="C00000"/>
                </a:solidFill>
              </a:rPr>
              <a:t>4</a:t>
            </a:r>
          </a:p>
          <a:p>
            <a:r>
              <a:rPr lang="de-DE" sz="1600" b="1" dirty="0"/>
              <a:t>SD 18 </a:t>
            </a:r>
            <a:r>
              <a:rPr lang="de-DE" sz="1600" b="1" dirty="0" smtClean="0"/>
              <a:t>	</a:t>
            </a:r>
            <a:r>
              <a:rPr lang="de-DE" sz="1600" dirty="0" smtClean="0"/>
              <a:t>3.202,50 	3.499,22 	3.918,71 	4.389,37</a:t>
            </a:r>
            <a:endParaRPr lang="de-DE" sz="1600" dirty="0"/>
          </a:p>
          <a:p>
            <a:r>
              <a:rPr lang="de-DE" sz="1600" b="1" dirty="0"/>
              <a:t>SD 17 </a:t>
            </a:r>
            <a:r>
              <a:rPr lang="de-DE" sz="1600" b="1" dirty="0" smtClean="0"/>
              <a:t>	</a:t>
            </a:r>
            <a:r>
              <a:rPr lang="de-DE" sz="1600" dirty="0" smtClean="0"/>
              <a:t>2.936,48 	3.304,81 	3.611,76 	4.061,95</a:t>
            </a:r>
            <a:endParaRPr lang="de-DE" sz="1600" dirty="0"/>
          </a:p>
          <a:p>
            <a:r>
              <a:rPr lang="de-DE" sz="1600" b="1" dirty="0"/>
              <a:t>SD 16 </a:t>
            </a:r>
            <a:r>
              <a:rPr lang="de-DE" sz="1600" b="1" dirty="0" smtClean="0"/>
              <a:t>	</a:t>
            </a:r>
            <a:r>
              <a:rPr lang="de-DE" sz="1600" dirty="0" smtClean="0"/>
              <a:t>2.864,85 	3.212,73 	3.448,06 	3.847,09</a:t>
            </a:r>
            <a:endParaRPr lang="de-DE" sz="1600" dirty="0"/>
          </a:p>
          <a:p>
            <a:r>
              <a:rPr lang="de-DE" sz="1600" b="1" dirty="0"/>
              <a:t>SD 15 </a:t>
            </a:r>
            <a:r>
              <a:rPr lang="de-DE" sz="1600" b="1" dirty="0" smtClean="0"/>
              <a:t>	</a:t>
            </a:r>
            <a:r>
              <a:rPr lang="de-DE" sz="1600" dirty="0" smtClean="0"/>
              <a:t>2.762,54 	3.069,49 	3.366,20 	3.683,38</a:t>
            </a:r>
            <a:endParaRPr lang="de-DE" sz="1600" dirty="0"/>
          </a:p>
          <a:p>
            <a:r>
              <a:rPr lang="de-DE" sz="1600" b="1" dirty="0"/>
              <a:t>SD 14 </a:t>
            </a:r>
            <a:r>
              <a:rPr lang="de-DE" sz="1600" b="1" dirty="0" smtClean="0"/>
              <a:t>	</a:t>
            </a:r>
            <a:r>
              <a:rPr lang="de-DE" sz="1600" dirty="0" smtClean="0"/>
              <a:t>2.711,38 	2.905,78 	3.212,73 	3.581,07</a:t>
            </a:r>
            <a:endParaRPr lang="de-DE" sz="1600" dirty="0"/>
          </a:p>
          <a:p>
            <a:r>
              <a:rPr lang="de-DE" sz="1600" b="1" dirty="0"/>
              <a:t>SD 13 </a:t>
            </a:r>
            <a:r>
              <a:rPr lang="de-DE" sz="1600" b="1" dirty="0" smtClean="0"/>
              <a:t>	</a:t>
            </a:r>
            <a:r>
              <a:rPr lang="de-DE" sz="1600" dirty="0" smtClean="0"/>
              <a:t>2.711,38 	2.905,78 	3.212,73 	3.560,61</a:t>
            </a:r>
            <a:endParaRPr lang="de-DE" sz="1600" dirty="0"/>
          </a:p>
          <a:p>
            <a:r>
              <a:rPr lang="de-DE" sz="1600" b="1" dirty="0"/>
              <a:t>SD 12 </a:t>
            </a:r>
            <a:r>
              <a:rPr lang="de-DE" sz="1600" b="1" dirty="0" smtClean="0"/>
              <a:t>	</a:t>
            </a:r>
            <a:r>
              <a:rPr lang="de-DE" sz="1600" dirty="0" smtClean="0"/>
              <a:t>2.619,30 	2.834,16 	3.161,57 	3.519,68</a:t>
            </a:r>
            <a:endParaRPr lang="de-DE" sz="1600" dirty="0"/>
          </a:p>
          <a:p>
            <a:r>
              <a:rPr lang="de-DE" sz="1600" b="1" dirty="0"/>
              <a:t>SD 11 </a:t>
            </a:r>
            <a:r>
              <a:rPr lang="de-DE" sz="1600" b="1" dirty="0" smtClean="0"/>
              <a:t>	</a:t>
            </a:r>
            <a:r>
              <a:rPr lang="de-DE" sz="1600" dirty="0" smtClean="0"/>
              <a:t>2.537,44 	2.793,23 	3.089,95 	3.427,59</a:t>
            </a:r>
            <a:endParaRPr lang="de-DE" sz="1600" dirty="0"/>
          </a:p>
          <a:p>
            <a:r>
              <a:rPr lang="de-DE" sz="1600" b="1" dirty="0"/>
              <a:t>SD 10 </a:t>
            </a:r>
            <a:r>
              <a:rPr lang="de-DE" sz="1600" b="1" dirty="0" smtClean="0"/>
              <a:t>	</a:t>
            </a:r>
            <a:r>
              <a:rPr lang="de-DE" sz="1600" dirty="0" smtClean="0"/>
              <a:t>2.455,59 	2.721,61 	2.946,71 	3.376,44</a:t>
            </a:r>
            <a:endParaRPr lang="de-DE" sz="1600" dirty="0"/>
          </a:p>
          <a:p>
            <a:r>
              <a:rPr lang="de-DE" sz="1600" b="1" dirty="0"/>
              <a:t>SD 9 </a:t>
            </a:r>
            <a:r>
              <a:rPr lang="de-DE" sz="1600" b="1" dirty="0" smtClean="0"/>
              <a:t>	</a:t>
            </a:r>
            <a:r>
              <a:rPr lang="de-DE" sz="1600" dirty="0" smtClean="0"/>
              <a:t>2.414,66 	2.609,06 	2.834,16 	3.212,73</a:t>
            </a:r>
            <a:endParaRPr lang="de-DE" sz="1600" dirty="0"/>
          </a:p>
          <a:p>
            <a:r>
              <a:rPr lang="de-DE" sz="1600" b="1" dirty="0"/>
              <a:t>SD 8 </a:t>
            </a:r>
            <a:r>
              <a:rPr lang="de-DE" sz="1600" b="1" dirty="0" smtClean="0"/>
              <a:t>	</a:t>
            </a:r>
            <a:r>
              <a:rPr lang="de-DE" sz="1600" dirty="0" smtClean="0"/>
              <a:t>2.312,35 	2.516,98 	2.731,84 	3.038,79</a:t>
            </a:r>
            <a:endParaRPr lang="de-DE" sz="1600" dirty="0"/>
          </a:p>
          <a:p>
            <a:r>
              <a:rPr lang="de-DE" sz="1600" b="1" dirty="0"/>
              <a:t>SD 7 </a:t>
            </a:r>
            <a:r>
              <a:rPr lang="de-DE" sz="1600" b="1" dirty="0" smtClean="0"/>
              <a:t>	</a:t>
            </a:r>
            <a:r>
              <a:rPr lang="de-DE" sz="1600" dirty="0" smtClean="0"/>
              <a:t>2.261,19 	2.465,82 	2.701,15 	2.813,70</a:t>
            </a:r>
            <a:endParaRPr lang="de-DE" sz="1600" dirty="0"/>
          </a:p>
          <a:p>
            <a:r>
              <a:rPr lang="de-DE" sz="1600" b="1" dirty="0"/>
              <a:t>SD 6 </a:t>
            </a:r>
            <a:r>
              <a:rPr lang="de-DE" sz="1600" b="1" dirty="0" smtClean="0"/>
              <a:t>	</a:t>
            </a:r>
            <a:r>
              <a:rPr lang="de-DE" sz="1600" dirty="0" smtClean="0"/>
              <a:t>2.220,26 	2.404,43 	2.619,30 	2.762,54</a:t>
            </a:r>
            <a:endParaRPr lang="de-DE" sz="1600" dirty="0"/>
          </a:p>
          <a:p>
            <a:r>
              <a:rPr lang="de-DE" sz="1600" b="1" dirty="0"/>
              <a:t>SD 5 </a:t>
            </a:r>
            <a:r>
              <a:rPr lang="de-DE" sz="1600" b="1" dirty="0" smtClean="0"/>
              <a:t>	</a:t>
            </a:r>
            <a:r>
              <a:rPr lang="de-DE" sz="1600" dirty="0" smtClean="0"/>
              <a:t>2.220,26 	2.404,43 	2.557,91 	2.721,61</a:t>
            </a:r>
            <a:endParaRPr lang="de-DE" sz="1600" dirty="0"/>
          </a:p>
          <a:p>
            <a:r>
              <a:rPr lang="de-DE" sz="1600" b="1" dirty="0"/>
              <a:t>SD 4 </a:t>
            </a:r>
            <a:r>
              <a:rPr lang="de-DE" sz="1600" b="1" dirty="0" smtClean="0"/>
              <a:t>	</a:t>
            </a:r>
            <a:r>
              <a:rPr lang="de-DE" sz="1600" dirty="0" smtClean="0"/>
              <a:t>2.036,09 	2.250,96 	2.414,66 	2.506,75</a:t>
            </a:r>
            <a:endParaRPr lang="de-DE" sz="1600" dirty="0"/>
          </a:p>
          <a:p>
            <a:r>
              <a:rPr lang="de-DE" sz="1600" b="1" dirty="0"/>
              <a:t>SD 3 </a:t>
            </a:r>
            <a:r>
              <a:rPr lang="de-DE" sz="1600" b="1" dirty="0" smtClean="0"/>
              <a:t>	</a:t>
            </a:r>
            <a:r>
              <a:rPr lang="de-DE" sz="1600" dirty="0" smtClean="0"/>
              <a:t>1.944,01 	2.097,48 	2.261,19 	2.383,97</a:t>
            </a:r>
            <a:endParaRPr lang="de-DE" sz="1600" dirty="0"/>
          </a:p>
          <a:p>
            <a:r>
              <a:rPr lang="de-DE" sz="1600" b="1" dirty="0"/>
              <a:t>SD 2 </a:t>
            </a:r>
            <a:r>
              <a:rPr lang="de-DE" sz="1600" b="1" dirty="0" smtClean="0"/>
              <a:t>	</a:t>
            </a:r>
            <a:r>
              <a:rPr lang="de-DE" sz="1600" dirty="0" smtClean="0"/>
              <a:t>1.790,53 	1.882,62 	1.984,93 	2.077,02</a:t>
            </a:r>
            <a:endParaRPr lang="de-DE" sz="1600" dirty="0"/>
          </a:p>
        </p:txBody>
      </p:sp>
      <p:sp>
        <p:nvSpPr>
          <p:cNvPr id="6" name="Rechteck 5"/>
          <p:cNvSpPr/>
          <p:nvPr/>
        </p:nvSpPr>
        <p:spPr>
          <a:xfrm>
            <a:off x="1357290" y="1857364"/>
            <a:ext cx="12374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b="1" dirty="0" smtClean="0"/>
              <a:t>Entgeltgruppe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500042"/>
            <a:ext cx="911699" cy="1061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Eingekerbter Richtungspfeil 15"/>
          <p:cNvSpPr/>
          <p:nvPr/>
        </p:nvSpPr>
        <p:spPr>
          <a:xfrm rot="10800000" flipV="1">
            <a:off x="6715140" y="1928802"/>
            <a:ext cx="357190" cy="142876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4143372" y="2786058"/>
            <a:ext cx="4357718" cy="1692771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r>
              <a:rPr lang="de-DE" sz="1600" b="1" dirty="0" smtClean="0"/>
              <a:t>        </a:t>
            </a:r>
          </a:p>
          <a:p>
            <a:r>
              <a:rPr lang="de-DE" sz="1600" b="1" dirty="0"/>
              <a:t> </a:t>
            </a:r>
            <a:r>
              <a:rPr lang="de-DE" sz="1600" b="1" dirty="0" smtClean="0"/>
              <a:t>       Stufenlaufzeit</a:t>
            </a:r>
            <a:endParaRPr lang="de-DE" sz="1600" b="1" dirty="0"/>
          </a:p>
          <a:p>
            <a:r>
              <a:rPr lang="de-DE" b="1" dirty="0" smtClean="0"/>
              <a:t>	Stufe </a:t>
            </a:r>
            <a:r>
              <a:rPr lang="de-DE" b="1" dirty="0"/>
              <a:t>2 </a:t>
            </a:r>
            <a:r>
              <a:rPr lang="de-DE" b="1" dirty="0" smtClean="0"/>
              <a:t>  nach </a:t>
            </a:r>
            <a:r>
              <a:rPr lang="de-DE" b="1" dirty="0">
                <a:solidFill>
                  <a:srgbClr val="C00000"/>
                </a:solidFill>
              </a:rPr>
              <a:t>2 Jahren in Stufe 1</a:t>
            </a:r>
          </a:p>
          <a:p>
            <a:r>
              <a:rPr lang="de-DE" b="1" dirty="0" smtClean="0"/>
              <a:t>	Stufe </a:t>
            </a:r>
            <a:r>
              <a:rPr lang="de-DE" b="1" dirty="0"/>
              <a:t>3 </a:t>
            </a:r>
            <a:r>
              <a:rPr lang="de-DE" b="1" dirty="0" smtClean="0"/>
              <a:t>  nach </a:t>
            </a:r>
            <a:r>
              <a:rPr lang="de-DE" b="1" dirty="0">
                <a:solidFill>
                  <a:srgbClr val="C00000"/>
                </a:solidFill>
              </a:rPr>
              <a:t>4 Jahren in Stufe 2</a:t>
            </a:r>
          </a:p>
          <a:p>
            <a:r>
              <a:rPr lang="de-DE" b="1" dirty="0" smtClean="0"/>
              <a:t>	Stufe </a:t>
            </a:r>
            <a:r>
              <a:rPr lang="de-DE" b="1" dirty="0"/>
              <a:t>4 </a:t>
            </a:r>
            <a:r>
              <a:rPr lang="de-DE" b="1" dirty="0" smtClean="0"/>
              <a:t>  nach </a:t>
            </a:r>
            <a:r>
              <a:rPr lang="de-DE" b="1" dirty="0">
                <a:solidFill>
                  <a:srgbClr val="C00000"/>
                </a:solidFill>
              </a:rPr>
              <a:t>6 Jahren in Stufe </a:t>
            </a:r>
            <a:r>
              <a:rPr lang="de-DE" b="1" dirty="0" smtClean="0">
                <a:solidFill>
                  <a:srgbClr val="C00000"/>
                </a:solidFill>
              </a:rPr>
              <a:t>3</a:t>
            </a:r>
          </a:p>
          <a:p>
            <a:endParaRPr lang="de-DE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erade Verbindung 20"/>
          <p:cNvCxnSpPr/>
          <p:nvPr/>
        </p:nvCxnSpPr>
        <p:spPr>
          <a:xfrm rot="10800000">
            <a:off x="3857620" y="5786454"/>
            <a:ext cx="3643338" cy="15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hteck 4"/>
          <p:cNvSpPr/>
          <p:nvPr/>
        </p:nvSpPr>
        <p:spPr>
          <a:xfrm>
            <a:off x="714348" y="642918"/>
            <a:ext cx="4857784" cy="4929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1600" b="1" dirty="0"/>
          </a:p>
          <a:p>
            <a:r>
              <a:rPr lang="de-DE" sz="1600" b="1" dirty="0" smtClean="0"/>
              <a:t> 	</a:t>
            </a:r>
            <a:r>
              <a:rPr lang="de-DE" b="1" dirty="0" smtClean="0">
                <a:solidFill>
                  <a:srgbClr val="C00000"/>
                </a:solidFill>
              </a:rPr>
              <a:t>Stufe </a:t>
            </a:r>
            <a:r>
              <a:rPr lang="de-DE" b="1" dirty="0">
                <a:solidFill>
                  <a:srgbClr val="C00000"/>
                </a:solidFill>
              </a:rPr>
              <a:t>1</a:t>
            </a:r>
            <a:r>
              <a:rPr lang="de-DE" b="1" dirty="0"/>
              <a:t> </a:t>
            </a:r>
            <a:r>
              <a:rPr lang="de-DE" b="1" dirty="0" smtClean="0"/>
              <a:t>	</a:t>
            </a:r>
            <a:r>
              <a:rPr lang="de-DE" b="1" dirty="0" smtClean="0">
                <a:solidFill>
                  <a:srgbClr val="C00000"/>
                </a:solidFill>
              </a:rPr>
              <a:t>Stufe </a:t>
            </a:r>
            <a:r>
              <a:rPr lang="de-DE" b="1" dirty="0">
                <a:solidFill>
                  <a:srgbClr val="C00000"/>
                </a:solidFill>
              </a:rPr>
              <a:t>2 </a:t>
            </a:r>
            <a:r>
              <a:rPr lang="de-DE" b="1" dirty="0" smtClean="0"/>
              <a:t>	</a:t>
            </a:r>
            <a:r>
              <a:rPr lang="de-DE" b="1" dirty="0" smtClean="0">
                <a:solidFill>
                  <a:srgbClr val="C00000"/>
                </a:solidFill>
              </a:rPr>
              <a:t>Stufe </a:t>
            </a:r>
            <a:r>
              <a:rPr lang="de-DE" b="1" dirty="0">
                <a:solidFill>
                  <a:srgbClr val="C00000"/>
                </a:solidFill>
              </a:rPr>
              <a:t>3 </a:t>
            </a:r>
            <a:r>
              <a:rPr lang="de-DE" b="1" dirty="0" smtClean="0"/>
              <a:t>	</a:t>
            </a:r>
            <a:r>
              <a:rPr lang="de-DE" b="1" dirty="0" smtClean="0">
                <a:solidFill>
                  <a:schemeClr val="bg1">
                    <a:lumMod val="50000"/>
                  </a:schemeClr>
                </a:solidFill>
              </a:rPr>
              <a:t>Stufe </a:t>
            </a:r>
            <a:r>
              <a:rPr lang="de-DE" b="1" dirty="0">
                <a:solidFill>
                  <a:schemeClr val="bg1">
                    <a:lumMod val="50000"/>
                  </a:schemeClr>
                </a:solidFill>
              </a:rPr>
              <a:t>4</a:t>
            </a:r>
          </a:p>
          <a:p>
            <a:r>
              <a:rPr lang="de-DE" sz="1600" b="1" dirty="0">
                <a:solidFill>
                  <a:schemeClr val="bg1">
                    <a:lumMod val="65000"/>
                  </a:schemeClr>
                </a:solidFill>
              </a:rPr>
              <a:t>SD 18 </a:t>
            </a:r>
            <a:r>
              <a:rPr lang="de-DE" sz="1600" b="1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</a:rPr>
              <a:t>3.202,50 	3.499,22 	3.918,71 	4.389,37</a:t>
            </a:r>
            <a:endParaRPr lang="de-DE" sz="16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de-DE" sz="1600" b="1" dirty="0">
                <a:solidFill>
                  <a:schemeClr val="bg1">
                    <a:lumMod val="65000"/>
                  </a:schemeClr>
                </a:solidFill>
              </a:rPr>
              <a:t>SD 17 </a:t>
            </a:r>
            <a:r>
              <a:rPr lang="de-DE" sz="1600" b="1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</a:rPr>
              <a:t>2.936,48 	3.304,81 	3.611,76 	4.061,95</a:t>
            </a:r>
            <a:endParaRPr lang="de-DE" sz="16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de-DE" sz="1600" b="1" dirty="0">
                <a:solidFill>
                  <a:schemeClr val="bg1">
                    <a:lumMod val="65000"/>
                  </a:schemeClr>
                </a:solidFill>
              </a:rPr>
              <a:t>SD 16 </a:t>
            </a:r>
            <a:r>
              <a:rPr lang="de-DE" sz="1600" b="1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</a:rPr>
              <a:t>2.864,85 	3.212,73 	3.448,06 	3.847,09</a:t>
            </a:r>
            <a:endParaRPr lang="de-DE" sz="16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de-DE" sz="1600" b="1" dirty="0">
                <a:solidFill>
                  <a:schemeClr val="bg1">
                    <a:lumMod val="65000"/>
                  </a:schemeClr>
                </a:solidFill>
              </a:rPr>
              <a:t>SD 15 </a:t>
            </a:r>
            <a:r>
              <a:rPr lang="de-DE" sz="1600" b="1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</a:rPr>
              <a:t>2.762,54 	3.069,49 	3.366,20 	3.683,38</a:t>
            </a:r>
            <a:endParaRPr lang="de-DE" sz="16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de-DE" sz="1600" b="1" dirty="0">
                <a:solidFill>
                  <a:schemeClr val="bg1">
                    <a:lumMod val="65000"/>
                  </a:schemeClr>
                </a:solidFill>
              </a:rPr>
              <a:t>SD 14 </a:t>
            </a:r>
            <a:r>
              <a:rPr lang="de-DE" sz="1600" b="1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</a:rPr>
              <a:t>2.711,38 	2.905,78 	3.212,73 	3.581,07</a:t>
            </a:r>
            <a:endParaRPr lang="de-DE" sz="16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de-DE" sz="1600" b="1" dirty="0">
                <a:solidFill>
                  <a:schemeClr val="bg1">
                    <a:lumMod val="65000"/>
                  </a:schemeClr>
                </a:solidFill>
              </a:rPr>
              <a:t>SD 13 </a:t>
            </a:r>
            <a:r>
              <a:rPr lang="de-DE" sz="1600" b="1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</a:rPr>
              <a:t>2.711,38 	2.905,78 	3.212,73 	3.560,61</a:t>
            </a:r>
            <a:endParaRPr lang="de-DE" sz="16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de-DE" sz="1600" b="1" dirty="0">
                <a:solidFill>
                  <a:schemeClr val="bg1">
                    <a:lumMod val="65000"/>
                  </a:schemeClr>
                </a:solidFill>
              </a:rPr>
              <a:t>SD 12 </a:t>
            </a:r>
            <a:r>
              <a:rPr lang="de-DE" sz="1600" b="1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</a:rPr>
              <a:t>2.619,30 	2.834,16 	3.161,57 	3.519,68</a:t>
            </a:r>
            <a:endParaRPr lang="de-DE" sz="16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de-DE" sz="1600" b="1" dirty="0">
                <a:solidFill>
                  <a:schemeClr val="bg1">
                    <a:lumMod val="65000"/>
                  </a:schemeClr>
                </a:solidFill>
              </a:rPr>
              <a:t>SD 11 </a:t>
            </a:r>
            <a:r>
              <a:rPr lang="de-DE" sz="1600" b="1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</a:rPr>
              <a:t>2.537,44 	2.793,23 	3.089,95 	3.427,59</a:t>
            </a:r>
            <a:endParaRPr lang="de-DE" sz="16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de-DE" sz="1600" b="1" dirty="0">
                <a:solidFill>
                  <a:schemeClr val="bg1">
                    <a:lumMod val="65000"/>
                  </a:schemeClr>
                </a:solidFill>
              </a:rPr>
              <a:t>SD 10 </a:t>
            </a:r>
            <a:r>
              <a:rPr lang="de-DE" sz="1600" b="1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</a:rPr>
              <a:t>2.455,59 	2.721,61 	2.946,71 	3.376,44</a:t>
            </a:r>
            <a:endParaRPr lang="de-DE" sz="16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de-DE" sz="1600" b="1" dirty="0">
                <a:solidFill>
                  <a:schemeClr val="bg1">
                    <a:lumMod val="65000"/>
                  </a:schemeClr>
                </a:solidFill>
              </a:rPr>
              <a:t>SD 9 </a:t>
            </a:r>
            <a:r>
              <a:rPr lang="de-DE" sz="1600" b="1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</a:rPr>
              <a:t>2.414,66 	2.609,06 	2.834,16 	3.212,73</a:t>
            </a:r>
            <a:endParaRPr lang="de-DE" sz="16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de-DE" sz="1600" b="1" dirty="0">
                <a:solidFill>
                  <a:schemeClr val="bg1">
                    <a:lumMod val="65000"/>
                  </a:schemeClr>
                </a:solidFill>
              </a:rPr>
              <a:t>SD 8 </a:t>
            </a:r>
            <a:r>
              <a:rPr lang="de-DE" sz="1600" b="1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</a:rPr>
              <a:t>2.312,35 	2.516,98 	2.731,84 	3.038,79</a:t>
            </a:r>
            <a:endParaRPr lang="de-DE" sz="16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de-DE" sz="1600" b="1" dirty="0">
                <a:solidFill>
                  <a:schemeClr val="bg1">
                    <a:lumMod val="65000"/>
                  </a:schemeClr>
                </a:solidFill>
              </a:rPr>
              <a:t>SD 7 </a:t>
            </a:r>
            <a:r>
              <a:rPr lang="de-DE" sz="1600" b="1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</a:rPr>
              <a:t>2.261,19 	2.465,82 	2.701,15 	2.813,70</a:t>
            </a:r>
            <a:endParaRPr lang="de-DE" sz="16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de-DE" sz="1600" b="1" dirty="0">
                <a:solidFill>
                  <a:schemeClr val="bg1">
                    <a:lumMod val="65000"/>
                  </a:schemeClr>
                </a:solidFill>
              </a:rPr>
              <a:t>SD 6 </a:t>
            </a:r>
            <a:r>
              <a:rPr lang="de-DE" sz="1600" b="1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</a:rPr>
              <a:t>2.220,26 	2.404,43 	2.619,30 	2.762,54</a:t>
            </a:r>
            <a:endParaRPr lang="de-DE" sz="16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de-DE" sz="1600" b="1" dirty="0">
                <a:solidFill>
                  <a:schemeClr val="bg1">
                    <a:lumMod val="65000"/>
                  </a:schemeClr>
                </a:solidFill>
              </a:rPr>
              <a:t>SD 5 </a:t>
            </a:r>
            <a:r>
              <a:rPr lang="de-DE" sz="1600" b="1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</a:rPr>
              <a:t>2.220,26 	2.404,43 	2.557,91 	2.721,61</a:t>
            </a:r>
            <a:endParaRPr lang="de-DE" sz="16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de-DE" sz="1600" b="1" dirty="0">
                <a:solidFill>
                  <a:schemeClr val="bg1">
                    <a:lumMod val="65000"/>
                  </a:schemeClr>
                </a:solidFill>
              </a:rPr>
              <a:t>SD 4 </a:t>
            </a:r>
            <a:r>
              <a:rPr lang="de-DE" sz="1600" b="1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</a:rPr>
              <a:t>2.036,09 	2.250,96 	2.414,66 	2.506,75</a:t>
            </a:r>
            <a:endParaRPr lang="de-DE" sz="16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de-DE" sz="1600" b="1" dirty="0">
                <a:solidFill>
                  <a:schemeClr val="bg1">
                    <a:lumMod val="65000"/>
                  </a:schemeClr>
                </a:solidFill>
              </a:rPr>
              <a:t>SD 3 </a:t>
            </a:r>
            <a:r>
              <a:rPr lang="de-DE" sz="1600" b="1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</a:rPr>
              <a:t>1.944,01 	2.097,48 	2.261,19 	2.383,97</a:t>
            </a:r>
            <a:endParaRPr lang="de-DE" sz="16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de-DE" sz="1600" b="1" dirty="0">
                <a:solidFill>
                  <a:schemeClr val="bg1">
                    <a:lumMod val="65000"/>
                  </a:schemeClr>
                </a:solidFill>
              </a:rPr>
              <a:t>SD 2 </a:t>
            </a:r>
            <a:r>
              <a:rPr lang="de-DE" sz="1600" b="1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</a:rPr>
              <a:t>1.790,53 	1.882,62 	1.984,93 	2.077,02</a:t>
            </a:r>
            <a:endParaRPr lang="de-DE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2" name="Gruppieren 20"/>
          <p:cNvGrpSpPr/>
          <p:nvPr/>
        </p:nvGrpSpPr>
        <p:grpSpPr>
          <a:xfrm>
            <a:off x="1214414" y="3071810"/>
            <a:ext cx="6786610" cy="1285884"/>
            <a:chOff x="571472" y="2214554"/>
            <a:chExt cx="6715172" cy="1214446"/>
          </a:xfr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</p:grpSpPr>
        <p:sp>
          <p:nvSpPr>
            <p:cNvPr id="22" name="Rechteck 21"/>
            <p:cNvSpPr/>
            <p:nvPr/>
          </p:nvSpPr>
          <p:spPr>
            <a:xfrm>
              <a:off x="571472" y="2214554"/>
              <a:ext cx="6715172" cy="1214446"/>
            </a:xfrm>
            <a:prstGeom prst="rect">
              <a:avLst/>
            </a:prstGeom>
            <a:grpFill/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Rechteck 22"/>
            <p:cNvSpPr/>
            <p:nvPr/>
          </p:nvSpPr>
          <p:spPr>
            <a:xfrm>
              <a:off x="709929" y="2445877"/>
              <a:ext cx="6572296" cy="923330"/>
            </a:xfrm>
            <a:prstGeom prst="rect">
              <a:avLst/>
            </a:prstGeom>
            <a:grpFill/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p3d prstMaterial="metal">
              <a:bevelT w="38100" h="57150" prst="angle"/>
            </a:sp3d>
          </p:spPr>
          <p:txBody>
            <a:bodyPr wrap="square">
              <a:spAutoFit/>
            </a:bodyPr>
            <a:lstStyle/>
            <a:p>
              <a:r>
                <a:rPr lang="de-DE" sz="1600" dirty="0" smtClean="0"/>
                <a:t>	</a:t>
              </a:r>
              <a:r>
                <a:rPr lang="de-DE" b="1" dirty="0" smtClean="0">
                  <a:solidFill>
                    <a:srgbClr val="C00000"/>
                  </a:solidFill>
                </a:rPr>
                <a:t>         </a:t>
              </a:r>
              <a:r>
                <a:rPr lang="de-DE" b="1" dirty="0" smtClean="0"/>
                <a:t>Einstellung </a:t>
              </a:r>
              <a:r>
                <a:rPr lang="de-DE" sz="1600" b="1" dirty="0" smtClean="0">
                  <a:solidFill>
                    <a:srgbClr val="C00000"/>
                  </a:solidFill>
                </a:rPr>
                <a:t>ohne</a:t>
              </a:r>
              <a:r>
                <a:rPr lang="de-DE" sz="1600" b="1" dirty="0" smtClean="0"/>
                <a:t> </a:t>
              </a:r>
              <a:r>
                <a:rPr lang="de-DE" sz="1600" b="1" dirty="0"/>
                <a:t>einschlägige Berufserfahrung </a:t>
              </a:r>
              <a:r>
                <a:rPr lang="de-DE" sz="1600" b="1" dirty="0" smtClean="0"/>
                <a:t>	   </a:t>
              </a:r>
              <a:r>
                <a:rPr lang="de-DE" b="1" dirty="0" smtClean="0">
                  <a:solidFill>
                    <a:srgbClr val="C00000"/>
                  </a:solidFill>
                </a:rPr>
                <a:t>Stufe </a:t>
              </a:r>
              <a:r>
                <a:rPr lang="de-DE" b="1" dirty="0">
                  <a:solidFill>
                    <a:srgbClr val="C00000"/>
                  </a:solidFill>
                </a:rPr>
                <a:t>1</a:t>
              </a:r>
            </a:p>
            <a:p>
              <a:r>
                <a:rPr lang="de-DE" sz="1600" dirty="0" smtClean="0"/>
                <a:t>Einstellung </a:t>
              </a:r>
              <a:r>
                <a:rPr lang="de-DE" sz="1600" b="1" dirty="0">
                  <a:solidFill>
                    <a:srgbClr val="C00000"/>
                  </a:solidFill>
                </a:rPr>
                <a:t>mit </a:t>
              </a:r>
              <a:r>
                <a:rPr lang="de-DE" sz="1600" dirty="0"/>
                <a:t>einschlägiger </a:t>
              </a:r>
              <a:r>
                <a:rPr lang="de-DE" sz="1600" b="1" dirty="0"/>
                <a:t>Berufserfahrung mindestens 2 Jahre </a:t>
              </a:r>
              <a:r>
                <a:rPr lang="de-DE" sz="1600" b="1" dirty="0" smtClean="0"/>
                <a:t>	</a:t>
              </a:r>
              <a:r>
                <a:rPr lang="de-DE" sz="1600" b="1" dirty="0" smtClean="0">
                  <a:solidFill>
                    <a:srgbClr val="C00000"/>
                  </a:solidFill>
                </a:rPr>
                <a:t>   </a:t>
              </a:r>
              <a:r>
                <a:rPr lang="de-DE" b="1" dirty="0" smtClean="0">
                  <a:solidFill>
                    <a:srgbClr val="C00000"/>
                  </a:solidFill>
                </a:rPr>
                <a:t>Stufe </a:t>
              </a:r>
              <a:r>
                <a:rPr lang="de-DE" b="1" dirty="0">
                  <a:solidFill>
                    <a:srgbClr val="C00000"/>
                  </a:solidFill>
                </a:rPr>
                <a:t>2</a:t>
              </a:r>
            </a:p>
            <a:p>
              <a:r>
                <a:rPr lang="de-DE" sz="1600" dirty="0" smtClean="0"/>
                <a:t>Einstellung </a:t>
              </a:r>
              <a:r>
                <a:rPr lang="de-DE" sz="1600" b="1" dirty="0">
                  <a:solidFill>
                    <a:srgbClr val="C00000"/>
                  </a:solidFill>
                </a:rPr>
                <a:t>mit</a:t>
              </a:r>
              <a:r>
                <a:rPr lang="de-DE" sz="1600" dirty="0"/>
                <a:t> einschlägiger </a:t>
              </a:r>
              <a:r>
                <a:rPr lang="de-DE" sz="1600" b="1" dirty="0"/>
                <a:t>Berufserfahrung mindestens 6 Jahre </a:t>
              </a:r>
              <a:r>
                <a:rPr lang="de-DE" sz="1600" b="1" dirty="0" smtClean="0"/>
                <a:t>   </a:t>
              </a:r>
              <a:r>
                <a:rPr lang="de-DE" b="1" dirty="0" smtClean="0">
                  <a:solidFill>
                    <a:srgbClr val="C00000"/>
                  </a:solidFill>
                </a:rPr>
                <a:t>Stufe </a:t>
              </a:r>
              <a:r>
                <a:rPr lang="de-DE" b="1" dirty="0">
                  <a:solidFill>
                    <a:srgbClr val="C00000"/>
                  </a:solidFill>
                </a:rPr>
                <a:t>3</a:t>
              </a:r>
              <a:endParaRPr lang="de-DE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3" name="Gruppieren 23"/>
          <p:cNvGrpSpPr/>
          <p:nvPr/>
        </p:nvGrpSpPr>
        <p:grpSpPr>
          <a:xfrm>
            <a:off x="1214414" y="4572008"/>
            <a:ext cx="5857916" cy="571504"/>
            <a:chOff x="1500166" y="4500570"/>
            <a:chExt cx="5857916" cy="642942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25" name="Rechteck 24"/>
            <p:cNvSpPr/>
            <p:nvPr/>
          </p:nvSpPr>
          <p:spPr>
            <a:xfrm>
              <a:off x="1500166" y="4500570"/>
              <a:ext cx="5857916" cy="642942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Rechteck 25"/>
            <p:cNvSpPr/>
            <p:nvPr/>
          </p:nvSpPr>
          <p:spPr>
            <a:xfrm>
              <a:off x="1641321" y="4661306"/>
              <a:ext cx="5572164" cy="36933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r>
                <a:rPr lang="de-DE" dirty="0"/>
                <a:t>Arbeitgeber </a:t>
              </a:r>
              <a:r>
                <a:rPr lang="de-DE" b="1" dirty="0">
                  <a:solidFill>
                    <a:srgbClr val="C00000"/>
                  </a:solidFill>
                </a:rPr>
                <a:t>kann</a:t>
              </a:r>
              <a:r>
                <a:rPr lang="de-DE" b="1" dirty="0"/>
                <a:t> förderliche Tätigkeiten </a:t>
              </a:r>
              <a:r>
                <a:rPr lang="de-DE" b="1" dirty="0" smtClean="0"/>
                <a:t>berücksichtigen</a:t>
              </a:r>
              <a:endParaRPr lang="de-DE" b="1" dirty="0"/>
            </a:p>
          </p:txBody>
        </p:sp>
      </p:grpSp>
      <p:grpSp>
        <p:nvGrpSpPr>
          <p:cNvPr id="8" name="Gruppieren 26"/>
          <p:cNvGrpSpPr/>
          <p:nvPr/>
        </p:nvGrpSpPr>
        <p:grpSpPr>
          <a:xfrm>
            <a:off x="1214414" y="1643050"/>
            <a:ext cx="5715040" cy="1143008"/>
            <a:chOff x="1428728" y="571480"/>
            <a:chExt cx="5500726" cy="1143008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28" name="Rechteck 27"/>
            <p:cNvSpPr/>
            <p:nvPr/>
          </p:nvSpPr>
          <p:spPr>
            <a:xfrm>
              <a:off x="1428728" y="571480"/>
              <a:ext cx="5500726" cy="1143008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tint val="66000"/>
                    <a:satMod val="160000"/>
                  </a:srgbClr>
                </a:gs>
                <a:gs pos="50000">
                  <a:srgbClr val="FFC000">
                    <a:tint val="44500"/>
                    <a:satMod val="160000"/>
                  </a:srgbClr>
                </a:gs>
                <a:gs pos="100000">
                  <a:srgbClr val="FFC000">
                    <a:tint val="23500"/>
                    <a:satMod val="160000"/>
                  </a:srgbClr>
                </a:gs>
              </a:gsLst>
              <a:lin ang="18900000" scaled="1"/>
              <a:tileRect/>
            </a:gra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Rechteck 28"/>
            <p:cNvSpPr/>
            <p:nvPr/>
          </p:nvSpPr>
          <p:spPr>
            <a:xfrm>
              <a:off x="1571604" y="714356"/>
              <a:ext cx="5286412" cy="72570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de-DE" sz="1600" b="1" dirty="0" smtClean="0"/>
                <a:t>   Bei </a:t>
              </a:r>
              <a:r>
                <a:rPr lang="de-DE" sz="1600" b="1" dirty="0">
                  <a:solidFill>
                    <a:srgbClr val="C00000"/>
                  </a:solidFill>
                </a:rPr>
                <a:t>unmittelbarem </a:t>
              </a:r>
              <a:r>
                <a:rPr lang="de-DE" sz="1600" b="1" dirty="0"/>
                <a:t>Anschluss </a:t>
              </a:r>
              <a:endParaRPr lang="de-DE" sz="1600" b="1" dirty="0" smtClean="0"/>
            </a:p>
            <a:p>
              <a:pPr algn="ctr"/>
              <a:r>
                <a:rPr lang="de-DE" sz="1600" b="1" dirty="0"/>
                <a:t> </a:t>
              </a:r>
              <a:r>
                <a:rPr lang="de-DE" sz="1600" b="1" dirty="0" smtClean="0"/>
                <a:t>  an </a:t>
              </a:r>
              <a:r>
                <a:rPr lang="de-DE" sz="1600" b="1" dirty="0"/>
                <a:t>ein Arbeitsverhältnis bei </a:t>
              </a:r>
              <a:r>
                <a:rPr lang="de-DE" sz="1600" b="1" dirty="0" smtClean="0"/>
                <a:t>einem BAT-</a:t>
              </a:r>
              <a:r>
                <a:rPr lang="de-DE" sz="1600" b="1" dirty="0" err="1" smtClean="0"/>
                <a:t>Kf</a:t>
              </a:r>
              <a:r>
                <a:rPr lang="de-DE" sz="1600" b="1" dirty="0" smtClean="0"/>
                <a:t> </a:t>
              </a:r>
              <a:r>
                <a:rPr lang="de-DE" sz="1600" b="1" dirty="0"/>
                <a:t>Anwender </a:t>
              </a:r>
              <a:endParaRPr lang="de-DE" sz="1600" b="1" dirty="0" smtClean="0"/>
            </a:p>
            <a:p>
              <a:pPr algn="ctr"/>
              <a:r>
                <a:rPr lang="de-DE" b="1" dirty="0" smtClean="0">
                  <a:solidFill>
                    <a:srgbClr val="C00000"/>
                  </a:solidFill>
                </a:rPr>
                <a:t>   kann</a:t>
              </a:r>
              <a:r>
                <a:rPr lang="de-DE" b="1" dirty="0" smtClean="0"/>
                <a:t> </a:t>
              </a:r>
              <a:r>
                <a:rPr lang="de-DE" b="1" dirty="0"/>
                <a:t>die erworbene Stufe berücksichtigt werden.</a:t>
              </a:r>
              <a:endParaRPr lang="de-DE" dirty="0"/>
            </a:p>
          </p:txBody>
        </p:sp>
      </p:grp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4429132"/>
            <a:ext cx="1001978" cy="152265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3786182" y="5786454"/>
            <a:ext cx="1500187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5749" tIns="37874" rIns="75749" bIns="37874">
            <a:spAutoFit/>
          </a:bodyPr>
          <a:lstStyle/>
          <a:p>
            <a:pPr defTabSz="757238">
              <a:spcBef>
                <a:spcPct val="50000"/>
              </a:spcBef>
            </a:pPr>
            <a:r>
              <a:rPr lang="de-DE" sz="800" dirty="0">
                <a:solidFill>
                  <a:srgbClr val="FF9900"/>
                </a:solidFill>
                <a:latin typeface="Tahoma" pitchFamily="34" charset="0"/>
              </a:rPr>
              <a:t>© Gisbert Fischer  </a:t>
            </a:r>
            <a:r>
              <a:rPr lang="de-DE" sz="800" dirty="0" smtClean="0">
                <a:solidFill>
                  <a:srgbClr val="FF9900"/>
                </a:solidFill>
                <a:latin typeface="Tahoma" pitchFamily="34" charset="0"/>
              </a:rPr>
              <a:t>15032012</a:t>
            </a:r>
            <a:endParaRPr lang="de-DE" sz="800" dirty="0">
              <a:solidFill>
                <a:srgbClr val="FF9900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/>
          <p:nvPr/>
        </p:nvSpPr>
        <p:spPr>
          <a:xfrm>
            <a:off x="1214414" y="285728"/>
            <a:ext cx="7500990" cy="6286544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2285984" y="1571612"/>
          <a:ext cx="6048397" cy="3764300"/>
        </p:xfrm>
        <a:graphic>
          <a:graphicData uri="http://schemas.openxmlformats.org/drawingml/2006/table">
            <a:tbl>
              <a:tblPr/>
              <a:tblGrid>
                <a:gridCol w="772209"/>
                <a:gridCol w="772209"/>
                <a:gridCol w="772908"/>
                <a:gridCol w="303294"/>
                <a:gridCol w="817635"/>
                <a:gridCol w="817635"/>
                <a:gridCol w="817635"/>
                <a:gridCol w="974872"/>
              </a:tblGrid>
              <a:tr h="3129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 dirty="0">
                          <a:latin typeface="Calibri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de-DE" sz="1100" dirty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de-DE" sz="800" b="1" dirty="0">
                          <a:latin typeface="Arial"/>
                          <a:ea typeface="Times New Roman"/>
                          <a:cs typeface="Times New Roman"/>
                        </a:rPr>
                        <a:t>Stufe 1</a:t>
                      </a:r>
                      <a:endParaRPr lang="de-D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b="1">
                          <a:latin typeface="Arial"/>
                          <a:ea typeface="Times New Roman"/>
                          <a:cs typeface="Times New Roman"/>
                        </a:rPr>
                        <a:t>Stufe 2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b="1">
                          <a:latin typeface="Arial"/>
                          <a:ea typeface="Times New Roman"/>
                          <a:cs typeface="Times New Roman"/>
                        </a:rPr>
                        <a:t>Stufe 3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b="1">
                          <a:latin typeface="Arial"/>
                          <a:ea typeface="Times New Roman"/>
                          <a:cs typeface="Times New Roman"/>
                        </a:rPr>
                        <a:t>Stufe 4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b="1">
                          <a:latin typeface="Arial"/>
                          <a:ea typeface="Times New Roman"/>
                          <a:cs typeface="Times New Roman"/>
                        </a:rPr>
                        <a:t>Stufe 5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b="1">
                          <a:latin typeface="Arial"/>
                          <a:ea typeface="Times New Roman"/>
                          <a:cs typeface="Times New Roman"/>
                        </a:rPr>
                        <a:t>Stufe 6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b="1">
                          <a:latin typeface="Arial"/>
                          <a:ea typeface="Times New Roman"/>
                          <a:cs typeface="Times New Roman"/>
                        </a:rPr>
                        <a:t>EG   1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1286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1310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1340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1368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1440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</a:tr>
              <a:tr h="230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b="1">
                          <a:latin typeface="Arial"/>
                          <a:ea typeface="Times New Roman"/>
                          <a:cs typeface="Times New Roman"/>
                        </a:rPr>
                        <a:t>EG   2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1449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1610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1660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1710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1820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1935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</a:tr>
              <a:tr h="230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b="1">
                          <a:latin typeface="Arial"/>
                          <a:ea typeface="Times New Roman"/>
                          <a:cs typeface="Times New Roman"/>
                        </a:rPr>
                        <a:t>EG   3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1575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1750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1800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1880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1940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1995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</a:tr>
              <a:tr h="230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b="1">
                          <a:latin typeface="Arial"/>
                          <a:ea typeface="Times New Roman"/>
                          <a:cs typeface="Times New Roman"/>
                        </a:rPr>
                        <a:t>EG   4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1602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1780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1900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1970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2040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2081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</a:tr>
              <a:tr h="230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b="1">
                          <a:latin typeface="Arial"/>
                          <a:ea typeface="Times New Roman"/>
                          <a:cs typeface="Times New Roman"/>
                        </a:rPr>
                        <a:t>EG   5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1688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1875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1970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2065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2135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2185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</a:tr>
              <a:tr h="230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b="1">
                          <a:latin typeface="Arial"/>
                          <a:ea typeface="Times New Roman"/>
                          <a:cs typeface="Times New Roman"/>
                        </a:rPr>
                        <a:t>EG   6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1764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1960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2060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2155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2220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2285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</a:tr>
              <a:tr h="230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b="1">
                          <a:latin typeface="Arial"/>
                          <a:ea typeface="Times New Roman"/>
                          <a:cs typeface="Times New Roman"/>
                        </a:rPr>
                        <a:t>EG   7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1800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2000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2130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2230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2305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 dirty="0">
                          <a:latin typeface="Arial"/>
                          <a:ea typeface="Times New Roman"/>
                          <a:cs typeface="Times New Roman"/>
                        </a:rPr>
                        <a:t>2375</a:t>
                      </a:r>
                      <a:endParaRPr lang="de-D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</a:tr>
              <a:tr h="230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b="1">
                          <a:latin typeface="Arial"/>
                          <a:ea typeface="Times New Roman"/>
                          <a:cs typeface="Times New Roman"/>
                        </a:rPr>
                        <a:t>EG   8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1926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2140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2240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2330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2430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2493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</a:tr>
              <a:tr h="230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b="1">
                          <a:latin typeface="Arial"/>
                          <a:ea typeface="Times New Roman"/>
                          <a:cs typeface="Times New Roman"/>
                        </a:rPr>
                        <a:t>EG   9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2061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2290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2410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2730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2980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3180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</a:tr>
              <a:tr h="230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b="1">
                          <a:latin typeface="Arial"/>
                          <a:ea typeface="Times New Roman"/>
                          <a:cs typeface="Times New Roman"/>
                        </a:rPr>
                        <a:t>EG 10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2340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2600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2800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3000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3380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3470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</a:tr>
              <a:tr h="230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b="1">
                          <a:latin typeface="Arial"/>
                          <a:ea typeface="Times New Roman"/>
                          <a:cs typeface="Times New Roman"/>
                        </a:rPr>
                        <a:t>EG 11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2430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2700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2900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3200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3635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3835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</a:tr>
              <a:tr h="230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b="1">
                          <a:latin typeface="Arial"/>
                          <a:ea typeface="Times New Roman"/>
                          <a:cs typeface="Times New Roman"/>
                        </a:rPr>
                        <a:t>EG 12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2520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2800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3200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3550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4000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4200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</a:tr>
              <a:tr h="230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b="1">
                          <a:latin typeface="Arial"/>
                          <a:ea typeface="Times New Roman"/>
                          <a:cs typeface="Times New Roman"/>
                        </a:rPr>
                        <a:t>EG 13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2817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3130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3300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3630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4090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4280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</a:tr>
              <a:tr h="230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b="1">
                          <a:latin typeface="Arial"/>
                          <a:ea typeface="Times New Roman"/>
                          <a:cs typeface="Times New Roman"/>
                        </a:rPr>
                        <a:t>EG 14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3060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3400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3600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3900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4360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4610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</a:tr>
              <a:tr h="230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800" b="1">
                          <a:latin typeface="Arial"/>
                          <a:ea typeface="Times New Roman"/>
                          <a:cs typeface="Times New Roman"/>
                        </a:rPr>
                        <a:t>EG 15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3384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3760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3900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4400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>
                          <a:latin typeface="Arial"/>
                          <a:ea typeface="Times New Roman"/>
                          <a:cs typeface="Times New Roman"/>
                        </a:rPr>
                        <a:t>4780</a:t>
                      </a:r>
                      <a:endParaRPr lang="de-DE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000" b="1" dirty="0">
                          <a:latin typeface="Arial"/>
                          <a:ea typeface="Times New Roman"/>
                          <a:cs typeface="Times New Roman"/>
                        </a:rPr>
                        <a:t>5030</a:t>
                      </a:r>
                      <a:endParaRPr lang="de-D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</a:tr>
            </a:tbl>
          </a:graphicData>
        </a:graphic>
      </p:graphicFrame>
      <p:sp>
        <p:nvSpPr>
          <p:cNvPr id="21512" name="AutoShape 8"/>
          <p:cNvSpPr>
            <a:spLocks noChangeArrowheads="1"/>
          </p:cNvSpPr>
          <p:nvPr/>
        </p:nvSpPr>
        <p:spPr bwMode="auto">
          <a:xfrm>
            <a:off x="2119275" y="5621658"/>
            <a:ext cx="990600" cy="228600"/>
          </a:xfrm>
          <a:prstGeom prst="wedgeRectCallout">
            <a:avLst>
              <a:gd name="adj1" fmla="val 66347"/>
              <a:gd name="adj2" fmla="val -134167"/>
            </a:avLst>
          </a:prstGeom>
          <a:solidFill>
            <a:srgbClr val="FFFFFF"/>
          </a:solidFill>
          <a:ln w="9525">
            <a:solidFill>
              <a:srgbClr val="969696"/>
            </a:solidFill>
            <a:miter lim="800000"/>
            <a:headEnd/>
            <a:tailEnd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Berufsanfänger</a:t>
            </a:r>
            <a:endParaRPr kumimoji="0" lang="de-DE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21515" name="AutoShape 11"/>
          <p:cNvSpPr>
            <a:spLocks noChangeArrowheads="1"/>
          </p:cNvSpPr>
          <p:nvPr/>
        </p:nvSpPr>
        <p:spPr bwMode="auto">
          <a:xfrm>
            <a:off x="2000232" y="1142984"/>
            <a:ext cx="990600" cy="228600"/>
          </a:xfrm>
          <a:prstGeom prst="wedgeRectCallout">
            <a:avLst>
              <a:gd name="adj1" fmla="val 25000"/>
              <a:gd name="adj2" fmla="val 203611"/>
            </a:avLst>
          </a:prstGeom>
          <a:solidFill>
            <a:srgbClr val="FFFFFF"/>
          </a:solidFill>
          <a:ln w="9525">
            <a:solidFill>
              <a:srgbClr val="969696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Entgeltgruppen</a:t>
            </a:r>
            <a:endParaRPr kumimoji="0" lang="de-DE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21513" name="AutoShape 9"/>
          <p:cNvSpPr>
            <a:spLocks noChangeArrowheads="1"/>
          </p:cNvSpPr>
          <p:nvPr/>
        </p:nvSpPr>
        <p:spPr bwMode="auto">
          <a:xfrm>
            <a:off x="3571868" y="1142984"/>
            <a:ext cx="1371600" cy="228600"/>
          </a:xfrm>
          <a:prstGeom prst="wedgeRectCallout">
            <a:avLst>
              <a:gd name="adj1" fmla="val -16667"/>
              <a:gd name="adj2" fmla="val 155000"/>
            </a:avLst>
          </a:prstGeom>
          <a:solidFill>
            <a:srgbClr val="FFFFFF"/>
          </a:solidFill>
          <a:ln w="9525">
            <a:solidFill>
              <a:srgbClr val="969696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9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Grundstufen</a:t>
            </a:r>
            <a:endParaRPr kumimoji="0" lang="de-DE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21514" name="AutoShape 10"/>
          <p:cNvSpPr>
            <a:spLocks noChangeArrowheads="1"/>
          </p:cNvSpPr>
          <p:nvPr/>
        </p:nvSpPr>
        <p:spPr bwMode="auto">
          <a:xfrm>
            <a:off x="5286380" y="1142984"/>
            <a:ext cx="2819400" cy="228600"/>
          </a:xfrm>
          <a:prstGeom prst="wedgeRectCallout">
            <a:avLst>
              <a:gd name="adj1" fmla="val -26014"/>
              <a:gd name="adj2" fmla="val 142500"/>
            </a:avLst>
          </a:prstGeom>
          <a:solidFill>
            <a:srgbClr val="FFFFFF"/>
          </a:solidFill>
          <a:ln w="9525">
            <a:solidFill>
              <a:srgbClr val="969696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9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Entwicklungsstufen</a:t>
            </a:r>
            <a:endParaRPr kumimoji="0" lang="de-DE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21511" name="AutoShape 7"/>
          <p:cNvSpPr>
            <a:spLocks noChangeArrowheads="1"/>
          </p:cNvSpPr>
          <p:nvPr/>
        </p:nvSpPr>
        <p:spPr bwMode="auto">
          <a:xfrm>
            <a:off x="2476464" y="6050286"/>
            <a:ext cx="1381155" cy="342900"/>
          </a:xfrm>
          <a:prstGeom prst="wedgeRectCallout">
            <a:avLst>
              <a:gd name="adj1" fmla="val 67648"/>
              <a:gd name="adj2" fmla="val -241667"/>
            </a:avLst>
          </a:prstGeom>
          <a:solidFill>
            <a:srgbClr val="FFFFFF"/>
          </a:solidFill>
          <a:ln w="9525">
            <a:solidFill>
              <a:srgbClr val="969696"/>
            </a:solidFill>
            <a:miter lim="800000"/>
            <a:headEnd/>
            <a:tailEnd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mindestens 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Jahr Berufserfahrung</a:t>
            </a:r>
            <a:endParaRPr kumimoji="0" lang="de-DE" sz="1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grpSp>
        <p:nvGrpSpPr>
          <p:cNvPr id="18" name="Gruppieren 17"/>
          <p:cNvGrpSpPr/>
          <p:nvPr/>
        </p:nvGrpSpPr>
        <p:grpSpPr>
          <a:xfrm>
            <a:off x="4262415" y="5264468"/>
            <a:ext cx="3286148" cy="928694"/>
            <a:chOff x="4262415" y="5264468"/>
            <a:chExt cx="3286148" cy="928694"/>
          </a:xfrm>
        </p:grpSpPr>
        <p:sp>
          <p:nvSpPr>
            <p:cNvPr id="21508" name="Line 4"/>
            <p:cNvSpPr>
              <a:spLocks noChangeShapeType="1"/>
            </p:cNvSpPr>
            <p:nvPr/>
          </p:nvSpPr>
          <p:spPr bwMode="auto">
            <a:xfrm flipV="1">
              <a:off x="4262415" y="5264468"/>
              <a:ext cx="3286148" cy="928694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1507" name="Text Box 3"/>
            <p:cNvSpPr txBox="1">
              <a:spLocks noChangeArrowheads="1"/>
            </p:cNvSpPr>
            <p:nvPr/>
          </p:nvSpPr>
          <p:spPr bwMode="auto">
            <a:xfrm>
              <a:off x="5119671" y="5764534"/>
              <a:ext cx="6096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  <a:effectLst>
              <a:outerShdw dist="71842" dir="13500000" algn="ctr" rotWithShape="0">
                <a:srgbClr val="C0C0C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800" b="1" i="0" u="none" strike="noStrike" cap="none" normalizeH="0" baseline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3 Jahre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510" name="Text Box 6"/>
            <p:cNvSpPr txBox="1">
              <a:spLocks noChangeArrowheads="1"/>
            </p:cNvSpPr>
            <p:nvPr/>
          </p:nvSpPr>
          <p:spPr bwMode="auto">
            <a:xfrm>
              <a:off x="4262415" y="5907410"/>
              <a:ext cx="6096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  <a:effectLst>
              <a:outerShdw dist="89803" dir="8100000" algn="ctr" rotWithShape="0">
                <a:srgbClr val="C0C0C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800" b="1" i="0" u="none" strike="noStrike" cap="none" normalizeH="0" baseline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 Jahre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506" name="Text Box 2"/>
            <p:cNvSpPr txBox="1">
              <a:spLocks noChangeArrowheads="1"/>
            </p:cNvSpPr>
            <p:nvPr/>
          </p:nvSpPr>
          <p:spPr bwMode="auto">
            <a:xfrm>
              <a:off x="5905489" y="5550220"/>
              <a:ext cx="6096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  <a:effectLst>
              <a:outerShdw dist="71842" dir="13500000" algn="ctr" rotWithShape="0">
                <a:srgbClr val="C0C0C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800" b="1" i="0" u="none" strike="noStrike" cap="none" normalizeH="0" baseline="0" dirty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4 Jahre</a:t>
              </a:r>
              <a:endPara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505" name="Text Box 1"/>
            <p:cNvSpPr txBox="1">
              <a:spLocks noChangeArrowheads="1"/>
            </p:cNvSpPr>
            <p:nvPr/>
          </p:nvSpPr>
          <p:spPr bwMode="auto">
            <a:xfrm>
              <a:off x="6619869" y="5407344"/>
              <a:ext cx="609600" cy="228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  <a:effectLst>
              <a:outerShdw dist="71842" dir="13500000" algn="ctr" rotWithShape="0">
                <a:srgbClr val="C0C0C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800" b="1" i="0" u="none" strike="noStrike" cap="none" normalizeH="0" baseline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5 Jahre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7691439" y="5764534"/>
            <a:ext cx="685800" cy="228600"/>
          </a:xfrm>
          <a:prstGeom prst="wedgeRectCallout">
            <a:avLst>
              <a:gd name="adj1" fmla="val -40278"/>
              <a:gd name="adj2" fmla="val -213333"/>
            </a:avLst>
          </a:prstGeom>
          <a:solidFill>
            <a:srgbClr val="FFFFFF"/>
          </a:solidFill>
          <a:ln w="9525">
            <a:solidFill>
              <a:srgbClr val="969696"/>
            </a:solidFill>
            <a:miter lim="800000"/>
            <a:headEnd/>
            <a:tailEnd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Endstufe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285720" y="500042"/>
            <a:ext cx="32146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Tabellensystematik  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BAT-</a:t>
            </a:r>
            <a:r>
              <a:rPr kumimoji="0" lang="de-DE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Kf</a:t>
            </a:r>
            <a:r>
              <a:rPr kumimoji="0" lang="de-DE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Entgelttabelle gültig ab 1. Juli 2007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2" grpId="0" animBg="1"/>
      <p:bldP spid="21513" grpId="0" animBg="1"/>
      <p:bldP spid="21514" grpId="0" animBg="1"/>
      <p:bldP spid="21511" grpId="0" animBg="1"/>
      <p:bldP spid="21509" grpId="0" animBg="1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375</Words>
  <Application>Microsoft Office PowerPoint</Application>
  <PresentationFormat>Bildschirmpräsentation (4:3)</PresentationFormat>
  <Paragraphs>294</Paragraphs>
  <Slides>8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Larissa-Design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</vt:vector>
  </TitlesOfParts>
  <Company>Bilderwerkstatt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Fischer</dc:creator>
  <cp:lastModifiedBy>Fischer</cp:lastModifiedBy>
  <cp:revision>25</cp:revision>
  <dcterms:created xsi:type="dcterms:W3CDTF">2012-03-15T16:40:08Z</dcterms:created>
  <dcterms:modified xsi:type="dcterms:W3CDTF">2012-03-18T20:16:04Z</dcterms:modified>
</cp:coreProperties>
</file>