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590" r:id="rId2"/>
    <p:sldId id="582" r:id="rId3"/>
    <p:sldId id="576" r:id="rId4"/>
    <p:sldId id="325" r:id="rId5"/>
    <p:sldId id="557" r:id="rId6"/>
    <p:sldId id="591" r:id="rId7"/>
    <p:sldId id="554" r:id="rId8"/>
    <p:sldId id="580" r:id="rId9"/>
    <p:sldId id="585" r:id="rId10"/>
    <p:sldId id="587" r:id="rId11"/>
    <p:sldId id="461" r:id="rId12"/>
    <p:sldId id="626" r:id="rId13"/>
    <p:sldId id="385" r:id="rId14"/>
    <p:sldId id="269" r:id="rId15"/>
    <p:sldId id="387" r:id="rId16"/>
    <p:sldId id="38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391" r:id="rId25"/>
    <p:sldId id="389" r:id="rId26"/>
    <p:sldId id="434" r:id="rId27"/>
    <p:sldId id="392" r:id="rId28"/>
    <p:sldId id="425" r:id="rId29"/>
    <p:sldId id="449" r:id="rId30"/>
    <p:sldId id="316" r:id="rId31"/>
    <p:sldId id="424" r:id="rId32"/>
    <p:sldId id="427" r:id="rId33"/>
    <p:sldId id="395" r:id="rId34"/>
    <p:sldId id="423" r:id="rId35"/>
    <p:sldId id="551" r:id="rId36"/>
    <p:sldId id="627" r:id="rId37"/>
    <p:sldId id="397" r:id="rId38"/>
    <p:sldId id="454" r:id="rId39"/>
    <p:sldId id="452" r:id="rId40"/>
    <p:sldId id="419" r:id="rId41"/>
    <p:sldId id="420" r:id="rId42"/>
    <p:sldId id="456" r:id="rId43"/>
    <p:sldId id="428" r:id="rId44"/>
    <p:sldId id="636" r:id="rId45"/>
    <p:sldId id="458" r:id="rId46"/>
    <p:sldId id="298" r:id="rId47"/>
    <p:sldId id="368" r:id="rId48"/>
    <p:sldId id="399" r:id="rId49"/>
    <p:sldId id="443" r:id="rId50"/>
    <p:sldId id="358" r:id="rId51"/>
    <p:sldId id="373" r:id="rId52"/>
    <p:sldId id="436" r:id="rId53"/>
    <p:sldId id="441" r:id="rId54"/>
    <p:sldId id="464" r:id="rId55"/>
    <p:sldId id="297" r:id="rId56"/>
    <p:sldId id="467" r:id="rId57"/>
    <p:sldId id="465" r:id="rId58"/>
    <p:sldId id="469" r:id="rId59"/>
    <p:sldId id="349" r:id="rId60"/>
    <p:sldId id="301" r:id="rId61"/>
    <p:sldId id="302" r:id="rId62"/>
    <p:sldId id="472" r:id="rId63"/>
    <p:sldId id="303" r:id="rId64"/>
    <p:sldId id="553" r:id="rId65"/>
    <p:sldId id="474" r:id="rId66"/>
    <p:sldId id="475" r:id="rId67"/>
    <p:sldId id="351" r:id="rId68"/>
    <p:sldId id="429" r:id="rId69"/>
    <p:sldId id="480" r:id="rId70"/>
    <p:sldId id="481" r:id="rId71"/>
    <p:sldId id="440" r:id="rId72"/>
    <p:sldId id="305" r:id="rId73"/>
    <p:sldId id="308" r:id="rId74"/>
    <p:sldId id="482" r:id="rId75"/>
    <p:sldId id="518" r:id="rId76"/>
    <p:sldId id="361" r:id="rId77"/>
    <p:sldId id="374" r:id="rId78"/>
    <p:sldId id="637" r:id="rId79"/>
    <p:sldId id="638" r:id="rId80"/>
    <p:sldId id="312" r:id="rId81"/>
    <p:sldId id="552" r:id="rId82"/>
    <p:sldId id="597" r:id="rId83"/>
    <p:sldId id="639" r:id="rId84"/>
    <p:sldId id="640" r:id="rId85"/>
    <p:sldId id="519" r:id="rId86"/>
    <p:sldId id="520" r:id="rId87"/>
    <p:sldId id="641" r:id="rId88"/>
    <p:sldId id="596" r:id="rId89"/>
    <p:sldId id="595" r:id="rId90"/>
    <p:sldId id="521" r:id="rId91"/>
    <p:sldId id="628" r:id="rId92"/>
    <p:sldId id="598" r:id="rId93"/>
    <p:sldId id="599" r:id="rId94"/>
    <p:sldId id="600" r:id="rId95"/>
    <p:sldId id="601" r:id="rId96"/>
    <p:sldId id="602" r:id="rId97"/>
    <p:sldId id="603" r:id="rId98"/>
    <p:sldId id="604" r:id="rId99"/>
    <p:sldId id="605" r:id="rId100"/>
    <p:sldId id="606" r:id="rId101"/>
    <p:sldId id="607" r:id="rId102"/>
    <p:sldId id="588" r:id="rId103"/>
    <p:sldId id="609" r:id="rId104"/>
    <p:sldId id="608" r:id="rId105"/>
    <p:sldId id="610" r:id="rId106"/>
    <p:sldId id="611" r:id="rId107"/>
    <p:sldId id="612" r:id="rId108"/>
    <p:sldId id="613" r:id="rId109"/>
    <p:sldId id="614" r:id="rId110"/>
    <p:sldId id="615" r:id="rId111"/>
    <p:sldId id="616" r:id="rId112"/>
    <p:sldId id="617" r:id="rId113"/>
    <p:sldId id="618" r:id="rId114"/>
    <p:sldId id="619" r:id="rId115"/>
    <p:sldId id="620" r:id="rId116"/>
    <p:sldId id="621" r:id="rId117"/>
    <p:sldId id="542" r:id="rId118"/>
    <p:sldId id="543" r:id="rId119"/>
    <p:sldId id="544" r:id="rId120"/>
    <p:sldId id="545" r:id="rId121"/>
    <p:sldId id="546" r:id="rId122"/>
    <p:sldId id="547" r:id="rId123"/>
    <p:sldId id="593" r:id="rId124"/>
    <p:sldId id="509" r:id="rId125"/>
    <p:sldId id="622" r:id="rId1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EFF9FF"/>
    <a:srgbClr val="FFFEFB"/>
    <a:srgbClr val="FFFFFF"/>
    <a:srgbClr val="FFFBF3"/>
    <a:srgbClr val="FFE9B7"/>
    <a:srgbClr val="FFFBEF"/>
    <a:srgbClr val="FFFAEB"/>
    <a:srgbClr val="FFFFF7"/>
    <a:srgbClr val="FFF5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51" autoAdjust="0"/>
    <p:restoredTop sz="99870" autoAdjust="0"/>
  </p:normalViewPr>
  <p:slideViewPr>
    <p:cSldViewPr>
      <p:cViewPr>
        <p:scale>
          <a:sx n="110" d="100"/>
          <a:sy n="110" d="100"/>
        </p:scale>
        <p:origin x="-120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55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AB61F-D263-47BB-95C9-AF5051C1F7A8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8DD4-68FD-42C7-93DB-D1E43503D4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556E9-0DCB-4ED9-B27C-A8B31ACC99D8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E41BDC-B4C9-4455-9AB8-C49C6E747EA1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F09AB-DB44-42E9-8CBC-82B44B3F193C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CCE3D-EA9A-42B1-8CBA-01E9B45D4E96}" type="slidenum">
              <a:rPr lang="de-DE" smtClean="0"/>
              <a:pPr/>
              <a:t>121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CF1-E431-41C5-9582-9DAE0C9DEBA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CF1-E431-41C5-9582-9DAE0C9DEBA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5C1D-B9A1-4B21-959C-941AAB654ADA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D4F2-64A7-44C9-B064-37520F5D88BE}" type="slidenum">
              <a:rPr lang="de-DE" smtClean="0"/>
              <a:pPr/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CCE3D-EA9A-42B1-8CBA-01E9B45D4E96}" type="slidenum">
              <a:rPr lang="de-DE" smtClean="0"/>
              <a:pPr/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CCE3D-EA9A-42B1-8CBA-01E9B45D4E96}" type="slidenum">
              <a:rPr lang="de-DE" smtClean="0"/>
              <a:pPr/>
              <a:t>110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7746F8-5B98-42E8-A935-E18739AE04D9}" type="slidenum">
              <a:rPr lang="de-DE" smtClean="0"/>
              <a:pPr>
                <a:defRPr/>
              </a:pPr>
              <a:t>112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4711-F7D0-41EB-A839-68B319F41664}" type="datetimeFigureOut">
              <a:rPr lang="de-DE" smtClean="0"/>
              <a:pPr/>
              <a:t>19.10.2017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8828-71A0-4ED2-AB99-3F8396CA2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3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4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50.jpeg"/><Relationship Id="rId4" Type="http://schemas.openxmlformats.org/officeDocument/2006/relationships/image" Target="../media/image7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hyperlink" Target="https://pixabay.com/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0"/>
            <a:ext cx="4572000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2285984" y="1857364"/>
            <a:ext cx="6143668" cy="38576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4500530" y="1071546"/>
            <a:ext cx="4286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e-DE" sz="1400" kern="0" dirty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Fortbildung </a:t>
            </a:r>
            <a:endParaRPr lang="de-DE" sz="1400" kern="0" dirty="0" smtClean="0">
              <a:solidFill>
                <a:schemeClr val="accent1"/>
              </a:solidFill>
              <a:latin typeface="Arial Black" pitchFamily="34" charset="0"/>
              <a:ea typeface="+mj-ea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sz="1400" kern="0" dirty="0" smtClean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für Mitarbeitervertretungen in der </a:t>
            </a:r>
            <a:r>
              <a:rPr lang="de-DE" sz="1400" kern="0" dirty="0" err="1" smtClean="0">
                <a:solidFill>
                  <a:schemeClr val="accent1"/>
                </a:solidFill>
                <a:latin typeface="Arial Black" pitchFamily="34" charset="0"/>
                <a:ea typeface="+mj-ea"/>
                <a:cs typeface="Arial" charset="0"/>
              </a:rPr>
              <a:t>EKiR</a:t>
            </a:r>
            <a:endParaRPr lang="de-DE" sz="1400" kern="0" dirty="0">
              <a:solidFill>
                <a:schemeClr val="accent1"/>
              </a:solidFill>
              <a:latin typeface="Arial Black" pitchFamily="34" charset="0"/>
              <a:ea typeface="+mj-ea"/>
              <a:cs typeface="Arial" charset="0"/>
            </a:endParaRPr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7143768" y="5786454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15082017</a:t>
            </a:r>
            <a:endParaRPr lang="de-DE" sz="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285984" y="928670"/>
            <a:ext cx="2143140" cy="642942"/>
            <a:chOff x="1214414" y="1000108"/>
            <a:chExt cx="3000396" cy="785818"/>
          </a:xfrm>
        </p:grpSpPr>
        <p:sp>
          <p:nvSpPr>
            <p:cNvPr id="19570" name="WordArt 4"/>
            <p:cNvSpPr>
              <a:spLocks noChangeArrowheads="1" noChangeShapeType="1"/>
            </p:cNvSpPr>
            <p:nvPr/>
          </p:nvSpPr>
          <p:spPr bwMode="auto">
            <a:xfrm>
              <a:off x="1214414" y="1357298"/>
              <a:ext cx="3000396" cy="4286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b="1" kern="10" dirty="0">
                  <a:ln w="3175">
                    <a:solidFill>
                      <a:srgbClr val="00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05158"/>
                      </a:gs>
                      <a:gs pos="100000">
                        <a:srgbClr val="BAECFE"/>
                      </a:gs>
                    </a:gsLst>
                    <a:lin ang="2700000" scaled="1"/>
                  </a:gradFill>
                  <a:latin typeface="Arial Black" pitchFamily="34" charset="0"/>
                </a:rPr>
                <a:t>REGIO MAV</a:t>
              </a: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2285984" y="1000108"/>
              <a:ext cx="231640" cy="2381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71868" y="2000240"/>
            <a:ext cx="3643338" cy="3385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16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Wahl der Mitarbeitervertretung</a:t>
            </a:r>
            <a:endParaRPr lang="de-DE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7224" y="5072074"/>
            <a:ext cx="3714776" cy="1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hteck 37"/>
          <p:cNvSpPr/>
          <p:nvPr/>
        </p:nvSpPr>
        <p:spPr>
          <a:xfrm>
            <a:off x="3643306" y="5000636"/>
            <a:ext cx="222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Werbung für die MAV Wahl</a:t>
            </a:r>
            <a:endParaRPr lang="de-DE" sz="1400" dirty="0"/>
          </a:p>
        </p:txBody>
      </p:sp>
      <p:sp>
        <p:nvSpPr>
          <p:cNvPr id="39" name="Rechteck 38"/>
          <p:cNvSpPr/>
          <p:nvPr/>
        </p:nvSpPr>
        <p:spPr>
          <a:xfrm>
            <a:off x="5929322" y="4429132"/>
            <a:ext cx="24050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Wahl des Wahlvorstandes</a:t>
            </a:r>
          </a:p>
          <a:p>
            <a:pPr>
              <a:buFont typeface="Arial" pitchFamily="34" charset="0"/>
              <a:buChar char="•"/>
            </a:pPr>
            <a:r>
              <a:rPr lang="de-DE" sz="1200" b="1" dirty="0" smtClean="0"/>
              <a:t>  Aufgaben und Geschäftsführung </a:t>
            </a:r>
          </a:p>
          <a:p>
            <a:pPr>
              <a:buFont typeface="Arial" pitchFamily="34" charset="0"/>
              <a:buChar char="•"/>
            </a:pPr>
            <a:r>
              <a:rPr lang="de-DE" sz="1200" b="1" dirty="0" smtClean="0"/>
              <a:t>  Durchführung der Wahl</a:t>
            </a:r>
            <a:endParaRPr lang="de-DE" sz="1400" dirty="0"/>
          </a:p>
        </p:txBody>
      </p:sp>
      <p:sp>
        <p:nvSpPr>
          <p:cNvPr id="40" name="Rechteck 39"/>
          <p:cNvSpPr/>
          <p:nvPr/>
        </p:nvSpPr>
        <p:spPr>
          <a:xfrm>
            <a:off x="4214810" y="3286124"/>
            <a:ext cx="302941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Regelungen in MVG und Wahlordnung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Voraussetzungen für die Wahl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Zusammensetzung der MAV 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Wahlgemeinschaften</a:t>
            </a:r>
            <a:endParaRPr lang="de-DE" sz="1200" dirty="0"/>
          </a:p>
        </p:txBody>
      </p:sp>
      <p:sp>
        <p:nvSpPr>
          <p:cNvPr id="41" name="Rechteck 40"/>
          <p:cNvSpPr/>
          <p:nvPr/>
        </p:nvSpPr>
        <p:spPr>
          <a:xfrm>
            <a:off x="2714612" y="4214818"/>
            <a:ext cx="3147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Wahlverfahren bis 100 Wahlberechtigte</a:t>
            </a:r>
          </a:p>
          <a:p>
            <a:r>
              <a:rPr lang="de-DE" sz="1400" b="1" dirty="0" smtClean="0"/>
              <a:t>Wahlverfahren  ab 101 Wahlberechtigte</a:t>
            </a:r>
          </a:p>
        </p:txBody>
      </p:sp>
      <p:sp>
        <p:nvSpPr>
          <p:cNvPr id="42" name="Rechteck 41"/>
          <p:cNvSpPr/>
          <p:nvPr/>
        </p:nvSpPr>
        <p:spPr>
          <a:xfrm>
            <a:off x="4429124" y="5214950"/>
            <a:ext cx="2693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Wahlen zur </a:t>
            </a:r>
            <a:r>
              <a:rPr lang="de-DE" sz="1400" b="1" dirty="0" err="1" smtClean="0"/>
              <a:t>Regio</a:t>
            </a:r>
            <a:r>
              <a:rPr lang="de-DE" sz="1400" b="1" dirty="0" smtClean="0"/>
              <a:t>-MAV und </a:t>
            </a:r>
            <a:r>
              <a:rPr lang="de-DE" sz="1400" b="1" dirty="0" err="1" smtClean="0"/>
              <a:t>GesA</a:t>
            </a:r>
            <a:r>
              <a:rPr lang="de-DE" sz="1400" b="1" dirty="0" smtClean="0"/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4702"/>
            <a:ext cx="3000396" cy="304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4214810" y="2357430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Einführung 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als es noch keine Arbeitnehmerrechte gab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kleine „Chronologie“ der Mitbestimmung</a:t>
            </a:r>
          </a:p>
          <a:p>
            <a:pPr lvl="1">
              <a:buFont typeface="Arial" pitchFamily="34" charset="0"/>
              <a:buChar char="•"/>
            </a:pPr>
            <a:r>
              <a:rPr lang="de-DE" sz="1200" b="1" dirty="0" smtClean="0"/>
              <a:t>  Sonderweg der Kirchen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2285984" y="3929066"/>
            <a:ext cx="6072230" cy="23574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Rechteck 49"/>
          <p:cNvSpPr>
            <a:spLocks noChangeArrowheads="1"/>
          </p:cNvSpPr>
          <p:nvPr/>
        </p:nvSpPr>
        <p:spPr bwMode="auto">
          <a:xfrm>
            <a:off x="3357554" y="1714488"/>
            <a:ext cx="5286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1992 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… 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40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Jahre nach dem Betr.VG</a:t>
            </a:r>
            <a:endParaRPr lang="de-DE" sz="1600" b="1" dirty="0">
              <a:latin typeface="Calibri" pitchFamily="34" charset="0"/>
              <a:cs typeface="Arial" pitchFamily="34" charset="0"/>
            </a:endParaRPr>
          </a:p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wurden die Entwürfe von der Synode der EKD verabschiedet 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– </a:t>
            </a:r>
          </a:p>
          <a:p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begleitet von heftigen Protesten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von </a:t>
            </a:r>
            <a:r>
              <a:rPr lang="de-DE" sz="1200" b="1" i="1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MAVen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und Mitarbeitenden</a:t>
            </a:r>
            <a:endParaRPr lang="de-DE" sz="1200" b="1" i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>
            <a:spLocks noChangeArrowheads="1"/>
          </p:cNvSpPr>
          <p:nvPr/>
        </p:nvSpPr>
        <p:spPr bwMode="auto">
          <a:xfrm>
            <a:off x="3357554" y="242886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1993  erste Verbesserungen 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–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wegen der Proteste </a:t>
            </a:r>
          </a:p>
        </p:txBody>
      </p:sp>
      <p:sp>
        <p:nvSpPr>
          <p:cNvPr id="52" name="Rechteck 51"/>
          <p:cNvSpPr>
            <a:spLocks noChangeArrowheads="1"/>
          </p:cNvSpPr>
          <p:nvPr/>
        </p:nvSpPr>
        <p:spPr bwMode="auto">
          <a:xfrm>
            <a:off x="3357554" y="2643182"/>
            <a:ext cx="5072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1993  wird die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MVO der Diakonie wird außer Kraft gesetzt</a:t>
            </a:r>
          </a:p>
        </p:txBody>
      </p:sp>
      <p:sp>
        <p:nvSpPr>
          <p:cNvPr id="53" name="Rechteck 52"/>
          <p:cNvSpPr>
            <a:spLocks noChangeArrowheads="1"/>
          </p:cNvSpPr>
          <p:nvPr/>
        </p:nvSpPr>
        <p:spPr bwMode="auto">
          <a:xfrm>
            <a:off x="3357554" y="2928934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…viele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Landeskirchen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halten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aber an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ihren abweichenden </a:t>
            </a:r>
            <a:endParaRPr lang="de-DE" sz="1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Regelungen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fest </a:t>
            </a:r>
          </a:p>
        </p:txBody>
      </p:sp>
      <p:sp>
        <p:nvSpPr>
          <p:cNvPr id="31" name="Rechteck 30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42918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214314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357554" y="4000504"/>
            <a:ext cx="50006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In der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Rheinischen Landeskirche 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kommt das MV-Recht der EKD </a:t>
            </a:r>
          </a:p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nach Beschluss der Landessynode der </a:t>
            </a:r>
            <a:r>
              <a:rPr lang="de-DE" sz="12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seit  Januar 1994 mit einigen „rheinischen“ Abweichungen als </a:t>
            </a:r>
            <a:r>
              <a:rPr lang="de-DE" sz="1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MVG-</a:t>
            </a:r>
            <a:r>
              <a:rPr lang="de-DE" sz="12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zur Anwendung</a:t>
            </a:r>
            <a:endParaRPr lang="de-DE" sz="12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2" name="Picture 1" descr="C:\Dokumente und Einstellungen\Gisbert\Desktop\MAV Seminar_Kirche und Diakonie\446bbd98332e633ffb9d7cd0895103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714752"/>
            <a:ext cx="1787475" cy="23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357555" y="5000636"/>
            <a:ext cx="457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732 Kirchengemeinden, </a:t>
            </a:r>
            <a:r>
              <a:rPr lang="de-DE" sz="1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mit </a:t>
            </a:r>
            <a:r>
              <a:rPr lang="de-DE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2,7 Millionen Gemeindemitgliedern, </a:t>
            </a:r>
            <a:endParaRPr lang="de-DE" sz="12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1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organisiert </a:t>
            </a:r>
            <a:r>
              <a:rPr lang="de-DE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in 38 Kirchenkreisen</a:t>
            </a:r>
          </a:p>
        </p:txBody>
      </p:sp>
      <p:sp>
        <p:nvSpPr>
          <p:cNvPr id="46" name="Rechteck 1"/>
          <p:cNvSpPr>
            <a:spLocks noChangeArrowheads="1"/>
          </p:cNvSpPr>
          <p:nvPr/>
        </p:nvSpPr>
        <p:spPr bwMode="auto">
          <a:xfrm>
            <a:off x="3357554" y="5500702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latin typeface="Calibri" pitchFamily="34" charset="0"/>
                <a:cs typeface="Arial" pitchFamily="34" charset="0"/>
              </a:rPr>
              <a:t>Es gibt zur Zeit etwa </a:t>
            </a:r>
            <a:r>
              <a:rPr lang="de-DE" sz="1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90.000 Beschäftigte 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in den Gemeinden, </a:t>
            </a:r>
            <a:endParaRPr lang="de-DE" sz="12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Kirchenkreisen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, ev. Verbänden und in ca. 2000 Einrichtungen 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Diakonie </a:t>
            </a:r>
            <a:endParaRPr lang="de-DE" sz="12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in Rheinland, Westfalen und Lippe.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Rechteck 1899"/>
          <p:cNvSpPr>
            <a:spLocks noChangeArrowheads="1"/>
          </p:cNvSpPr>
          <p:nvPr/>
        </p:nvSpPr>
        <p:spPr bwMode="auto">
          <a:xfrm>
            <a:off x="3357554" y="4786322"/>
            <a:ext cx="3429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Evangelische Kirche im Rheinland  </a:t>
            </a:r>
          </a:p>
        </p:txBody>
      </p:sp>
      <p:sp>
        <p:nvSpPr>
          <p:cNvPr id="59" name="Rechteck 58"/>
          <p:cNvSpPr/>
          <p:nvPr/>
        </p:nvSpPr>
        <p:spPr>
          <a:xfrm>
            <a:off x="2786050" y="928670"/>
            <a:ext cx="350043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/>
              <a:t>Mitbestimmung bei Kirche &amp; Diakonie </a:t>
            </a:r>
            <a:endParaRPr lang="de-DE" sz="1400" b="1" dirty="0"/>
          </a:p>
        </p:txBody>
      </p:sp>
      <p:sp>
        <p:nvSpPr>
          <p:cNvPr id="60" name="Rechteck 59"/>
          <p:cNvSpPr/>
          <p:nvPr/>
        </p:nvSpPr>
        <p:spPr>
          <a:xfrm>
            <a:off x="3357554" y="3643314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1994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21"/>
          <p:cNvSpPr>
            <a:spLocks noChangeArrowheads="1"/>
          </p:cNvSpPr>
          <p:nvPr/>
        </p:nvSpPr>
        <p:spPr bwMode="auto">
          <a:xfrm>
            <a:off x="0" y="0"/>
            <a:ext cx="235742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000232" y="271462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MAV-Mitglieder müssen sich mit vielen, ganz unterschiedlichen Themen beschäftigen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die oft genug gar nichts mit ihrem bisherigen Beruf oder ihrer Ausbildung zu tun haben. 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000232" y="4000504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Das Amt in der MAV wird nicht „extra“ vergütet </a:t>
            </a:r>
            <a:r>
              <a:rPr lang="de-DE" sz="1400" dirty="0" smtClean="0"/>
              <a:t>– es handelt sich um ein Ehrenamt. </a:t>
            </a:r>
          </a:p>
          <a:p>
            <a:r>
              <a:rPr lang="de-DE" sz="1400" dirty="0" smtClean="0"/>
              <a:t>Das bedeutet aber nicht, dass MAV-Mitglieder ihre Freizeit für das Amt opfern müssen.</a:t>
            </a:r>
          </a:p>
          <a:p>
            <a:r>
              <a:rPr lang="de-DE" sz="1400" dirty="0" smtClean="0"/>
              <a:t>Für die Durchführung ihrer Aufgaben muss der Arbeitgeber die MAV-Mitglieder von </a:t>
            </a:r>
          </a:p>
          <a:p>
            <a:r>
              <a:rPr lang="de-DE" sz="1400" dirty="0" smtClean="0"/>
              <a:t>ihrer üblichen Arbeit befreien, natürlich ohne ihr Arbeitsentgelt dafür zu kürzen. 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2000232" y="3214686"/>
            <a:ext cx="678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Um das notwendige Rechtswissen zu erlangen, haben die MAV-Mitglieder das Recht, Seminare zu besuchen. Denn nur mit dem entsprechenden Wissen können die Interessen </a:t>
            </a:r>
          </a:p>
          <a:p>
            <a:r>
              <a:rPr lang="de-DE" sz="1400" dirty="0" smtClean="0"/>
              <a:t>der Mitarbeitenden vor der Dienststellenleitung vertreten werden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000232" y="5143512"/>
            <a:ext cx="65008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Mitglieder der MAV genießen einen besonderen </a:t>
            </a:r>
            <a:r>
              <a:rPr lang="de-DE" sz="1400" b="1" dirty="0" smtClean="0">
                <a:solidFill>
                  <a:srgbClr val="C00000"/>
                </a:solidFill>
              </a:rPr>
              <a:t>Kündigungsschutz</a:t>
            </a:r>
            <a:r>
              <a:rPr lang="de-DE" sz="1400" b="1" dirty="0" smtClean="0"/>
              <a:t>. </a:t>
            </a:r>
          </a:p>
          <a:p>
            <a:r>
              <a:rPr lang="de-DE" sz="1400" dirty="0" smtClean="0"/>
              <a:t>Er beginnt bereits mit der Aufstellung als Wahlbewerber. </a:t>
            </a:r>
            <a:r>
              <a:rPr lang="de-DE" sz="1400" b="1" dirty="0" smtClean="0"/>
              <a:t>Eine ordentliche </a:t>
            </a:r>
          </a:p>
          <a:p>
            <a:r>
              <a:rPr lang="de-DE" sz="1400" b="1" dirty="0" smtClean="0"/>
              <a:t>fristgemäße Kündigung ist grundsätzlich unzulässig</a:t>
            </a:r>
            <a:r>
              <a:rPr lang="de-DE" sz="1400" dirty="0" smtClean="0"/>
              <a:t>. Auch nach Ende seiner </a:t>
            </a:r>
          </a:p>
          <a:p>
            <a:r>
              <a:rPr lang="de-DE" sz="1400" dirty="0" smtClean="0"/>
              <a:t>Amtszeit besteht für das MAV-Mitglied noch für ein Jahr ein nachwirkender Kündigungsschutz.</a:t>
            </a:r>
            <a:endParaRPr lang="de-DE" sz="1400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1000100" y="285728"/>
            <a:ext cx="2857520" cy="1714512"/>
            <a:chOff x="928662" y="285728"/>
            <a:chExt cx="2857520" cy="1714512"/>
          </a:xfrm>
        </p:grpSpPr>
        <p:pic>
          <p:nvPicPr>
            <p:cNvPr id="11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2" name="Rechteck 11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Picture 2" descr="C:\Users\Gisbert\Desktop\Bil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636"/>
            <a:ext cx="699340" cy="1155433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2000232" y="2071678"/>
            <a:ext cx="42998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Es gibt gute Gründe </a:t>
            </a:r>
          </a:p>
          <a:p>
            <a:r>
              <a:rPr lang="de-DE" sz="1600" b="1" dirty="0" smtClean="0"/>
              <a:t>um für die Mitarbeitervertretung zu kandidieren</a:t>
            </a:r>
            <a:endParaRPr lang="de-DE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071546"/>
            <a:ext cx="1625976" cy="1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 rot="16200000">
            <a:off x="-2611864" y="3326220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21"/>
          <p:cNvSpPr>
            <a:spLocks noChangeArrowheads="1"/>
          </p:cNvSpPr>
          <p:nvPr/>
        </p:nvSpPr>
        <p:spPr bwMode="auto">
          <a:xfrm>
            <a:off x="0" y="0"/>
            <a:ext cx="478631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42"/>
            <a:ext cx="2928958" cy="29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00166" y="2428868"/>
            <a:ext cx="4429156" cy="156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1571604" y="4908268"/>
            <a:ext cx="339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  <a:latin typeface="Arial Black" pitchFamily="34" charset="0"/>
              </a:rPr>
              <a:t>WIR MACHEN MIT !</a:t>
            </a:r>
            <a:endParaRPr lang="de-DE" sz="2400" b="1" dirty="0">
              <a:latin typeface="Arial Black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71604" y="405101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Wahl der 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Mitarbeitervertretungen 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in Kirche &amp; Diakonie 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Gisbert\Desktop\Seminare 2017_2018\Hilfsmittel für nue Folien\Bilder ua für Seminare\freie Bilder_pixabay\Schutz\person-851212_6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2550814"/>
            <a:ext cx="4362965" cy="3081344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1571603" y="5336896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Es viele Gute Gründe eine Mitarbeitervertretung zu wählen </a:t>
            </a:r>
          </a:p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und für die MAV zu kandidieren …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 rot="16200000">
            <a:off x="-2611864" y="3040468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1"/>
          <p:cNvSpPr>
            <a:spLocks noChangeArrowheads="1"/>
          </p:cNvSpPr>
          <p:nvPr/>
        </p:nvSpPr>
        <p:spPr bwMode="auto">
          <a:xfrm>
            <a:off x="0" y="0"/>
            <a:ext cx="478631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Picture 2" descr="C:\Users\Gisbert\Desktop\Seminare 2017_2018\Hilfsmittel für nue Folien\Bilder ua für Seminare\freie Bilder_pixabay\Zeit  Pause\coffee-39383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21"/>
          <p:cNvSpPr>
            <a:spLocks noChangeArrowheads="1"/>
          </p:cNvSpPr>
          <p:nvPr/>
        </p:nvSpPr>
        <p:spPr bwMode="auto">
          <a:xfrm>
            <a:off x="0" y="0"/>
            <a:ext cx="771527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142976" y="2928934"/>
            <a:ext cx="7500990" cy="1500198"/>
          </a:xfrm>
          <a:prstGeom prst="rect">
            <a:avLst/>
          </a:prstGeom>
          <a:solidFill>
            <a:srgbClr val="FFF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2605591" cy="26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6110677" cy="214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4143372" y="450057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Interessenvertretung </a:t>
            </a:r>
          </a:p>
          <a:p>
            <a:r>
              <a:rPr lang="de-DE" sz="2000" b="1" dirty="0" smtClean="0"/>
              <a:t>der </a:t>
            </a:r>
            <a:r>
              <a:rPr lang="de-DE" sz="2000" b="1" dirty="0" err="1" smtClean="0"/>
              <a:t>MAVen</a:t>
            </a:r>
            <a:r>
              <a:rPr lang="de-DE" sz="2000" b="1" dirty="0" smtClean="0"/>
              <a:t> in der </a:t>
            </a:r>
            <a:r>
              <a:rPr lang="de-DE" sz="2000" b="1" dirty="0" err="1" smtClean="0"/>
              <a:t>EKiR</a:t>
            </a:r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20" name="Rechteck 19"/>
          <p:cNvSpPr/>
          <p:nvPr/>
        </p:nvSpPr>
        <p:spPr>
          <a:xfrm>
            <a:off x="142844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WordArt 16"/>
          <p:cNvSpPr>
            <a:spLocks noChangeArrowheads="1" noChangeShapeType="1"/>
          </p:cNvSpPr>
          <p:nvPr/>
        </p:nvSpPr>
        <p:spPr bwMode="auto">
          <a:xfrm>
            <a:off x="1142976" y="4572008"/>
            <a:ext cx="292895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  <p:pic>
        <p:nvPicPr>
          <p:cNvPr id="16" name="Picture 2" descr="Datei:EKIR Logo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072074"/>
            <a:ext cx="2000264" cy="9001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e 9"/>
          <p:cNvSpPr/>
          <p:nvPr/>
        </p:nvSpPr>
        <p:spPr bwMode="auto">
          <a:xfrm>
            <a:off x="2214546" y="4286256"/>
            <a:ext cx="213630" cy="21431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500166" y="2857496"/>
            <a:ext cx="7358114" cy="3357586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21"/>
          <p:cNvSpPr>
            <a:spLocks noChangeArrowheads="1"/>
          </p:cNvSpPr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feld 940"/>
          <p:cNvSpPr txBox="1">
            <a:spLocks noChangeArrowheads="1"/>
          </p:cNvSpPr>
          <p:nvPr/>
        </p:nvSpPr>
        <p:spPr bwMode="auto">
          <a:xfrm>
            <a:off x="3857620" y="1785926"/>
            <a:ext cx="47738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In den </a:t>
            </a:r>
            <a:r>
              <a:rPr lang="de-DE" b="1" dirty="0" smtClean="0">
                <a:cs typeface="Arial" pitchFamily="34" charset="0"/>
              </a:rPr>
              <a:t>Dienststellen und Einrichtungen </a:t>
            </a:r>
          </a:p>
          <a:p>
            <a:r>
              <a:rPr lang="de-DE" sz="1400" dirty="0" smtClean="0">
                <a:cs typeface="Arial" pitchFamily="34" charset="0"/>
              </a:rPr>
              <a:t>werden die </a:t>
            </a:r>
            <a:r>
              <a:rPr lang="de-DE" sz="1400" b="1" dirty="0" smtClean="0">
                <a:cs typeface="Arial" pitchFamily="34" charset="0"/>
              </a:rPr>
              <a:t>Mitbestimmungsrechte der Beschäftigten </a:t>
            </a:r>
            <a:r>
              <a:rPr lang="de-DE" sz="1400" dirty="0" smtClean="0">
                <a:cs typeface="Arial" pitchFamily="34" charset="0"/>
              </a:rPr>
              <a:t>und die </a:t>
            </a:r>
          </a:p>
          <a:p>
            <a:r>
              <a:rPr lang="de-DE" sz="1400" dirty="0" smtClean="0">
                <a:cs typeface="Arial" pitchFamily="34" charset="0"/>
              </a:rPr>
              <a:t>Vertretung ihrer Interessen, auf der Rechtsgrundlage des MVG </a:t>
            </a:r>
          </a:p>
          <a:p>
            <a:r>
              <a:rPr lang="de-DE" sz="1400" dirty="0" smtClean="0">
                <a:cs typeface="Arial" pitchFamily="34" charset="0"/>
              </a:rPr>
              <a:t>von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Mitarbeitervertretungen </a:t>
            </a:r>
            <a:r>
              <a:rPr lang="de-DE" sz="1400" dirty="0" smtClean="0">
                <a:cs typeface="Arial" pitchFamily="34" charset="0"/>
              </a:rPr>
              <a:t>ausgeübt. 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3" name="Textfeld 940"/>
          <p:cNvSpPr txBox="1">
            <a:spLocks noChangeArrowheads="1"/>
          </p:cNvSpPr>
          <p:nvPr/>
        </p:nvSpPr>
        <p:spPr bwMode="auto">
          <a:xfrm>
            <a:off x="3857620" y="3000372"/>
            <a:ext cx="50006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In den </a:t>
            </a:r>
            <a:r>
              <a:rPr lang="de-DE" b="1" dirty="0" smtClean="0">
                <a:cs typeface="Arial" pitchFamily="34" charset="0"/>
              </a:rPr>
              <a:t>Kirchenkreisen</a:t>
            </a:r>
            <a:r>
              <a:rPr lang="de-DE" sz="1400" b="1" dirty="0" smtClean="0">
                <a:cs typeface="Arial" pitchFamily="34" charset="0"/>
              </a:rPr>
              <a:t> der </a:t>
            </a:r>
            <a:r>
              <a:rPr lang="de-DE" sz="1400" b="1" dirty="0" err="1" smtClean="0">
                <a:cs typeface="Arial" pitchFamily="34" charset="0"/>
              </a:rPr>
              <a:t>EKiR</a:t>
            </a:r>
            <a:r>
              <a:rPr lang="de-DE" sz="1400" b="1" dirty="0" smtClean="0">
                <a:cs typeface="Arial" pitchFamily="34" charset="0"/>
              </a:rPr>
              <a:t> </a:t>
            </a:r>
          </a:p>
          <a:p>
            <a:r>
              <a:rPr lang="de-DE" sz="1400" dirty="0" smtClean="0">
                <a:cs typeface="Arial" pitchFamily="34" charset="0"/>
              </a:rPr>
              <a:t>sind die Mitarbeitervertretungen in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Regionalversammlungen </a:t>
            </a:r>
          </a:p>
          <a:p>
            <a:r>
              <a:rPr lang="de-DE" sz="1400" dirty="0" smtClean="0">
                <a:cs typeface="Arial" pitchFamily="34" charset="0"/>
              </a:rPr>
              <a:t>(</a:t>
            </a:r>
            <a:r>
              <a:rPr lang="de-DE" sz="1400" dirty="0" err="1" smtClean="0">
                <a:cs typeface="Arial" pitchFamily="34" charset="0"/>
              </a:rPr>
              <a:t>Regio</a:t>
            </a:r>
            <a:r>
              <a:rPr lang="de-DE" sz="1400" dirty="0" smtClean="0">
                <a:cs typeface="Arial" pitchFamily="34" charset="0"/>
              </a:rPr>
              <a:t>-MAV) organisiert. </a:t>
            </a:r>
          </a:p>
        </p:txBody>
      </p:sp>
      <p:sp>
        <p:nvSpPr>
          <p:cNvPr id="5" name="Rechteck 4"/>
          <p:cNvSpPr/>
          <p:nvPr/>
        </p:nvSpPr>
        <p:spPr>
          <a:xfrm>
            <a:off x="3857620" y="3786190"/>
            <a:ext cx="492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Regionalversammlungen sind mit der Förderung des Informations- und Erfahrungsaustausches der </a:t>
            </a:r>
            <a:r>
              <a:rPr lang="de-DE" sz="1400" dirty="0" err="1" smtClean="0"/>
              <a:t>MAVen</a:t>
            </a:r>
            <a:r>
              <a:rPr lang="de-DE" sz="1400" dirty="0" smtClean="0"/>
              <a:t>, sowie der Förderung von Fortbildungen für die MAV-Mitglieder beauftragt.</a:t>
            </a:r>
          </a:p>
        </p:txBody>
      </p:sp>
      <p:pic>
        <p:nvPicPr>
          <p:cNvPr id="6" name="Picture 1" descr="C:\Dokumente und Einstellungen\Gisbert\Desktop\MAV Seminar_Kirche und Diakonie\446bbd98332e633ffb9d7cd089510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233831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940"/>
          <p:cNvSpPr txBox="1">
            <a:spLocks noChangeArrowheads="1"/>
          </p:cNvSpPr>
          <p:nvPr/>
        </p:nvSpPr>
        <p:spPr bwMode="auto">
          <a:xfrm>
            <a:off x="3857620" y="4643446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Die Interessenvertretung </a:t>
            </a:r>
            <a:r>
              <a:rPr lang="de-DE" sz="2000" b="1" dirty="0" smtClean="0">
                <a:solidFill>
                  <a:srgbClr val="C00000"/>
                </a:solidFill>
                <a:cs typeface="Arial" pitchFamily="34" charset="0"/>
              </a:rPr>
              <a:t>aller</a:t>
            </a:r>
            <a:r>
              <a:rPr lang="de-DE" sz="2000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MAVen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sz="1400" b="1" dirty="0" smtClean="0">
                <a:cs typeface="Arial" pitchFamily="34" charset="0"/>
              </a:rPr>
              <a:t>in der </a:t>
            </a:r>
            <a:r>
              <a:rPr lang="de-DE" sz="1400" b="1" dirty="0" err="1" smtClean="0">
                <a:cs typeface="Arial" pitchFamily="34" charset="0"/>
              </a:rPr>
              <a:t>EKiR</a:t>
            </a:r>
            <a:r>
              <a:rPr lang="de-DE" sz="1400" b="1" dirty="0" smtClean="0">
                <a:cs typeface="Arial" pitchFamily="34" charset="0"/>
              </a:rPr>
              <a:t> </a:t>
            </a:r>
          </a:p>
          <a:p>
            <a:r>
              <a:rPr lang="de-DE" sz="1400" dirty="0" smtClean="0">
                <a:cs typeface="Arial" pitchFamily="34" charset="0"/>
              </a:rPr>
              <a:t>und ihrer Diakonie wird auf Landeskirchen-Ebene durch den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Gesamtausschuss der </a:t>
            </a:r>
            <a:r>
              <a:rPr lang="de-DE" sz="1400" b="1" dirty="0" err="1" smtClean="0">
                <a:solidFill>
                  <a:srgbClr val="C00000"/>
                </a:solidFill>
                <a:cs typeface="Arial" pitchFamily="34" charset="0"/>
              </a:rPr>
              <a:t>EKiR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400" dirty="0" smtClean="0">
                <a:cs typeface="Arial" pitchFamily="34" charset="0"/>
              </a:rPr>
              <a:t>wahrgenommen. </a:t>
            </a:r>
          </a:p>
        </p:txBody>
      </p:sp>
      <p:sp>
        <p:nvSpPr>
          <p:cNvPr id="8" name="Textfeld 940"/>
          <p:cNvSpPr txBox="1">
            <a:spLocks noChangeArrowheads="1"/>
          </p:cNvSpPr>
          <p:nvPr/>
        </p:nvSpPr>
        <p:spPr bwMode="auto">
          <a:xfrm>
            <a:off x="3857620" y="5429264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Der</a:t>
            </a:r>
            <a:r>
              <a:rPr lang="de-DE" sz="1400" b="1" dirty="0" smtClean="0">
                <a:cs typeface="Arial" pitchFamily="34" charset="0"/>
              </a:rPr>
              <a:t> „</a:t>
            </a:r>
            <a:r>
              <a:rPr lang="de-DE" sz="1400" b="1" dirty="0" err="1" smtClean="0">
                <a:cs typeface="Arial" pitchFamily="34" charset="0"/>
              </a:rPr>
              <a:t>GesA</a:t>
            </a:r>
            <a:r>
              <a:rPr lang="de-DE" sz="1400" b="1" dirty="0" smtClean="0">
                <a:cs typeface="Arial" pitchFamily="34" charset="0"/>
              </a:rPr>
              <a:t>“ </a:t>
            </a:r>
            <a:r>
              <a:rPr lang="de-DE" sz="1400" dirty="0" smtClean="0">
                <a:cs typeface="Arial" pitchFamily="34" charset="0"/>
              </a:rPr>
              <a:t>wird von einer Wahlversammlung gewählt, die </a:t>
            </a:r>
          </a:p>
          <a:p>
            <a:r>
              <a:rPr lang="de-DE" sz="1400" dirty="0" smtClean="0">
                <a:cs typeface="Arial" pitchFamily="34" charset="0"/>
              </a:rPr>
              <a:t>durch die </a:t>
            </a:r>
            <a:r>
              <a:rPr lang="de-DE" sz="1400" dirty="0" err="1" smtClean="0">
                <a:cs typeface="Arial" pitchFamily="34" charset="0"/>
              </a:rPr>
              <a:t>Regio-MAVen</a:t>
            </a:r>
            <a:r>
              <a:rPr lang="de-DE" sz="1400" dirty="0" smtClean="0">
                <a:cs typeface="Arial" pitchFamily="34" charset="0"/>
              </a:rPr>
              <a:t> besetzt wird.  </a:t>
            </a:r>
          </a:p>
        </p:txBody>
      </p:sp>
      <p:sp>
        <p:nvSpPr>
          <p:cNvPr id="9" name="Rechteck 8"/>
          <p:cNvSpPr/>
          <p:nvPr/>
        </p:nvSpPr>
        <p:spPr>
          <a:xfrm>
            <a:off x="1714480" y="6000768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Evangelische Kirche im Rheinland 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1428951" cy="142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16"/>
          <p:cNvSpPr>
            <a:spLocks noChangeArrowheads="1" noChangeShapeType="1"/>
          </p:cNvSpPr>
          <p:nvPr/>
        </p:nvSpPr>
        <p:spPr bwMode="auto">
          <a:xfrm>
            <a:off x="1857356" y="1428736"/>
            <a:ext cx="171451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143768" y="6500834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000232" y="1000108"/>
            <a:ext cx="6643734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928794" y="2500306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Für diese Beschäftigten haben Betriebsverfassungsgesetz und Tarifverträge keine Gültigkeit. „Tarife“ werden auf Grundlage von den Kirchen selber gesetzten Arbeitsrechtsregelungen, </a:t>
            </a:r>
          </a:p>
          <a:p>
            <a:r>
              <a:rPr lang="de-DE" sz="1400" i="1" dirty="0" smtClean="0"/>
              <a:t>dem sogenannten „</a:t>
            </a:r>
            <a:r>
              <a:rPr lang="de-DE" sz="1400" b="1" i="1" dirty="0" smtClean="0"/>
              <a:t>3.Weg“ </a:t>
            </a:r>
            <a:r>
              <a:rPr lang="de-DE" sz="1400" i="1" dirty="0" smtClean="0"/>
              <a:t>festgelegt. Nicht das </a:t>
            </a:r>
            <a:r>
              <a:rPr lang="de-DE" sz="1400" i="1" dirty="0" smtClean="0">
                <a:ea typeface="Times New Roman" pitchFamily="18" charset="0"/>
                <a:cs typeface="Arial" pitchFamily="34" charset="0"/>
              </a:rPr>
              <a:t>BetrVG regelt d</a:t>
            </a:r>
            <a:r>
              <a:rPr lang="de-DE" sz="1400" i="1" dirty="0" smtClean="0"/>
              <a:t>ie Mitbestimmungsrechte </a:t>
            </a:r>
          </a:p>
          <a:p>
            <a:r>
              <a:rPr lang="de-DE" sz="1400" i="1" dirty="0" smtClean="0"/>
              <a:t>der Beschäftigten, sondern das Mitarbeitervertretungsgesetz. </a:t>
            </a:r>
          </a:p>
        </p:txBody>
      </p:sp>
      <p:sp>
        <p:nvSpPr>
          <p:cNvPr id="6" name="Rechteck 5"/>
          <p:cNvSpPr/>
          <p:nvPr/>
        </p:nvSpPr>
        <p:spPr>
          <a:xfrm>
            <a:off x="1928794" y="3500438"/>
            <a:ext cx="66437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Deshalb ist bei Kirche &amp; Diakonie rund um das Arbeitsrecht </a:t>
            </a: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„Alles anders“ 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So ist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zb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. die sonst in Betrieben übliche Präsenz der Gewerkschaft über Vertrauensleute,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in Kirchlichen Dienststellen und Einrichtungen der Diakonie nicht vorhanden. Es gibt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keine Betriebsgruppen, keine Fachgruppen oder Tarifkommissionen der Gewerkschaft,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die Forderungen der Beschäftigten in Tarifverhandlungen eingebringen könnten.</a:t>
            </a:r>
            <a:endParaRPr lang="de-DE" sz="1400" i="1" dirty="0" smtClean="0"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428992" y="1285860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sind kein Gewerkschafts-Ersatz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14356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hteck 19"/>
          <p:cNvSpPr/>
          <p:nvPr/>
        </p:nvSpPr>
        <p:spPr>
          <a:xfrm>
            <a:off x="1928794" y="2214554"/>
            <a:ext cx="6215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Rund 1.3 Mill. Menschen arbeiten bei Kirchen und ihren Wohlfahrtsverbänden. </a:t>
            </a:r>
          </a:p>
        </p:txBody>
      </p:sp>
      <p:grpSp>
        <p:nvGrpSpPr>
          <p:cNvPr id="2" name="Gruppieren 24"/>
          <p:cNvGrpSpPr/>
          <p:nvPr/>
        </p:nvGrpSpPr>
        <p:grpSpPr>
          <a:xfrm>
            <a:off x="1857356" y="4929198"/>
            <a:ext cx="6929486" cy="1214446"/>
            <a:chOff x="1857356" y="4929198"/>
            <a:chExt cx="6929486" cy="1214446"/>
          </a:xfrm>
        </p:grpSpPr>
        <p:sp>
          <p:nvSpPr>
            <p:cNvPr id="15" name="Rechteck 14"/>
            <p:cNvSpPr/>
            <p:nvPr/>
          </p:nvSpPr>
          <p:spPr>
            <a:xfrm>
              <a:off x="1857356" y="4929198"/>
              <a:ext cx="6786610" cy="1214446"/>
            </a:xfrm>
            <a:prstGeom prst="rect">
              <a:avLst/>
            </a:prstGeom>
            <a:solidFill>
              <a:srgbClr val="FFFFE5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1928794" y="5072074"/>
              <a:ext cx="68580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dirty="0" smtClean="0"/>
                <a:t>So besteht auch für die </a:t>
              </a:r>
              <a:r>
                <a:rPr lang="de-DE" sz="1400" b="1" i="1" dirty="0" smtClean="0">
                  <a:cs typeface="Arial" pitchFamily="34" charset="0"/>
                </a:rPr>
                <a:t>etwa 90.000 </a:t>
              </a:r>
              <a:r>
                <a:rPr lang="de-DE" sz="1400" i="1" dirty="0" smtClean="0"/>
                <a:t>Beschäftigten in der </a:t>
              </a:r>
              <a:r>
                <a:rPr lang="de-DE" sz="1400" i="1" dirty="0" err="1" smtClean="0"/>
                <a:t>EKiR</a:t>
              </a:r>
              <a:r>
                <a:rPr lang="de-DE" sz="1400" i="1" dirty="0" smtClean="0"/>
                <a:t> </a:t>
              </a:r>
            </a:p>
            <a:p>
              <a:r>
                <a:rPr lang="de-DE" sz="1400" i="1" dirty="0" smtClean="0"/>
                <a:t>und ihrer Diakonie keine Möglichkeit „ihre“ Forderungen zu Gehör zu bringen. </a:t>
              </a:r>
            </a:p>
            <a:p>
              <a:r>
                <a:rPr lang="de-DE" sz="1400" b="1" i="1" dirty="0" err="1" smtClean="0"/>
                <a:t>Regio</a:t>
              </a:r>
              <a:r>
                <a:rPr lang="de-DE" sz="1400" b="1" i="1" dirty="0" smtClean="0"/>
                <a:t>-MAV und Gesamtausschuss können das nicht leisten</a:t>
              </a:r>
              <a:r>
                <a:rPr lang="de-DE" sz="1400" i="1" dirty="0" smtClean="0"/>
                <a:t>,- ihre Zuständigkeit ist auf die Umsetzung und Weiterentwicklung der (inner-) betrieblichen Mitbestimmung begrenzt. </a:t>
              </a:r>
              <a:endParaRPr lang="de-DE" sz="1400" dirty="0"/>
            </a:p>
          </p:txBody>
        </p:sp>
      </p:grpSp>
      <p:sp>
        <p:nvSpPr>
          <p:cNvPr id="22" name="Rechteck 21"/>
          <p:cNvSpPr/>
          <p:nvPr/>
        </p:nvSpPr>
        <p:spPr>
          <a:xfrm>
            <a:off x="2143108" y="1071546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 smtClean="0">
                <a:latin typeface="Arial Black" pitchFamily="34" charset="0"/>
              </a:rPr>
              <a:t>Regio</a:t>
            </a:r>
            <a:r>
              <a:rPr lang="de-DE" sz="1400" dirty="0" smtClean="0">
                <a:latin typeface="Arial Black" pitchFamily="34" charset="0"/>
              </a:rPr>
              <a:t>-MAV und Gesamtausschuss</a:t>
            </a:r>
            <a:endParaRPr lang="de-DE" sz="1400" dirty="0">
              <a:latin typeface="Arial Black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1214446" cy="12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143076" y="3643314"/>
            <a:ext cx="6429452" cy="928694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21"/>
          <p:cNvSpPr>
            <a:spLocks noChangeArrowheads="1"/>
          </p:cNvSpPr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7422" y="2714620"/>
            <a:ext cx="61436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I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 Anschluss an die MAV-Wahlen, werden viele neugewählte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MAV-Mitglieder erstmals von der </a:t>
            </a:r>
            <a:r>
              <a:rPr kumimoji="0" lang="de-DE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Regio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-MAV hören und sich fragen, was das ist und ob man da mitmachen kann.</a:t>
            </a: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57422" y="4643446"/>
            <a:ext cx="64294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Die Besonderheit des 3.Weges führt dazu, dass eine Vertretung der Mitarbeitenden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durch Gewerkschaft und Berufsverbände erschwert ist. Mitbestimmung/Mitwirkung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oberhalb der betrieblichen Ebene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 kann sich deshalb nur über Zusammenschlüsse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der Mitarbeitervertretungen entfalten.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1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Diese Aufgabe ist auf Kirchenkreisebene der </a:t>
            </a:r>
            <a:r>
              <a:rPr kumimoji="0" lang="de-DE" sz="1400" b="1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Regio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-MAV, auf Landeskirchenebene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dem Gesamtausschuss zugewiesen.</a:t>
            </a:r>
            <a:endParaRPr kumimoji="0" lang="de-DE" sz="14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357422" y="2357430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ea typeface="Calibri" pitchFamily="34" charset="0"/>
                <a:cs typeface="Arial" pitchFamily="34" charset="0"/>
              </a:rPr>
              <a:t>Regio</a:t>
            </a:r>
            <a:r>
              <a:rPr lang="de-DE" sz="1600" b="1" dirty="0" smtClean="0">
                <a:ea typeface="Calibri" pitchFamily="34" charset="0"/>
                <a:cs typeface="Arial" pitchFamily="34" charset="0"/>
              </a:rPr>
              <a:t>-MAV was ist das ? </a:t>
            </a:r>
            <a:r>
              <a:rPr lang="de-DE" sz="1400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…kann man da mitmachen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29058" y="3214686"/>
            <a:ext cx="3956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i="1" dirty="0" smtClean="0">
                <a:ea typeface="Calibri" pitchFamily="34" charset="0"/>
                <a:cs typeface="Arial" pitchFamily="34" charset="0"/>
              </a:rPr>
              <a:t>Ja - die </a:t>
            </a:r>
            <a:r>
              <a:rPr lang="de-DE" sz="1600" b="1" i="1" dirty="0" err="1" smtClean="0">
                <a:ea typeface="Calibri" pitchFamily="34" charset="0"/>
                <a:cs typeface="Arial" pitchFamily="34" charset="0"/>
              </a:rPr>
              <a:t>Regio</a:t>
            </a:r>
            <a:r>
              <a:rPr lang="de-DE" sz="1600" b="1" i="1" dirty="0" smtClean="0">
                <a:ea typeface="Calibri" pitchFamily="34" charset="0"/>
                <a:cs typeface="Arial" pitchFamily="34" charset="0"/>
              </a:rPr>
              <a:t>-MAV ist was zum Mitmachen! </a:t>
            </a:r>
            <a:endParaRPr lang="de-DE" sz="1600" i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7422" y="3714752"/>
            <a:ext cx="62865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Jede MAV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entsendet ihre Vertreter in die Regionalversammlungen. Das ist ein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im MVG verankertes Recht, mit dem Ihr die Interessenvertretung Eurer Kolleginnen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und Kollegen auch auf Kirchenkreisebene ausüben könnt. 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929198"/>
            <a:ext cx="1214446" cy="12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00298" y="928670"/>
            <a:ext cx="6072230" cy="571504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WordArt 16"/>
          <p:cNvSpPr>
            <a:spLocks noChangeArrowheads="1" noChangeShapeType="1"/>
          </p:cNvSpPr>
          <p:nvPr/>
        </p:nvSpPr>
        <p:spPr bwMode="auto">
          <a:xfrm>
            <a:off x="3000364" y="1071546"/>
            <a:ext cx="242889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143108" y="2928934"/>
            <a:ext cx="6715172" cy="1357322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5984" y="4714884"/>
            <a:ext cx="64294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Informationen z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 Fortbildungen, MAV-Tagungen aber auch zu arbeitsrechtlichen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Änderungen waren dem Zufall überlassen. Die selbstverständliche Zusammenarbeit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der Betriebsräte mit Ihrer Gewerkschaft,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waren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für die </a:t>
            </a:r>
            <a:r>
              <a:rPr kumimoji="0" lang="de-DE" sz="1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MAVen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von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kirchlichen- und diakonischen Einrichtungen nicht nur unerwünscht,- sondern konnte durchaus zur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unverhohlenen </a:t>
            </a: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Androhung von Repressalien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führen.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85918" y="4429132"/>
            <a:ext cx="5357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Heute kaum noch vorstellbar, aber vor 2001 war das gängige Praxis. </a:t>
            </a:r>
            <a:endParaRPr kumimoji="0" lang="de-DE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85984" y="5929330"/>
            <a:ext cx="564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Das alles hat sich durch die Arbeit der </a:t>
            </a:r>
            <a:r>
              <a:rPr lang="de-DE" sz="1400" b="1" i="1" dirty="0" err="1" smtClean="0">
                <a:ea typeface="Calibri" pitchFamily="34" charset="0"/>
                <a:cs typeface="Arial" pitchFamily="34" charset="0"/>
              </a:rPr>
              <a:t>Regio-MAVen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 positiv verändert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143108" y="2143116"/>
            <a:ext cx="57231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…heute kaum zu glauben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,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   aber bis zum 22.09.2000 gab es keine Rechtsgrundlage für Kooperationen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   oder geregelter Zusammenarbeit von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MAVen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in der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EKiR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.</a:t>
            </a:r>
            <a:endParaRPr lang="de-DE" sz="1400" b="1" i="1" dirty="0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5984" y="3000372"/>
            <a:ext cx="65722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Jegliche</a:t>
            </a:r>
            <a: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Form der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Zusammenarbeit von </a:t>
            </a:r>
            <a:r>
              <a:rPr kumimoji="0" lang="de-DE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MAVen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wurde von den meisten Dienstgebern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unterbunden, Freistellungsanträge für derartige Versammlungen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als Privatsache abgetan und regelmäßig abgelehnt.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Mit dem Hinweis auf die „nur“ innerbetriebliche Zuständigkeit der MAV wurde jeder außerbetriebliche MAV-Kontakt als „gewerkschaftliche 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Konspiration“ 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angesehen und behindert.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71694"/>
            <a:ext cx="1071570" cy="10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00298" y="928670"/>
            <a:ext cx="6072230" cy="571504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WordArt 16"/>
          <p:cNvSpPr>
            <a:spLocks noChangeArrowheads="1" noChangeShapeType="1"/>
          </p:cNvSpPr>
          <p:nvPr/>
        </p:nvSpPr>
        <p:spPr bwMode="auto">
          <a:xfrm>
            <a:off x="3000364" y="1071546"/>
            <a:ext cx="242889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357422" y="5214950"/>
            <a:ext cx="6286544" cy="571504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357422" y="2428868"/>
            <a:ext cx="6286544" cy="1857388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2214546" y="2071678"/>
            <a:ext cx="4929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(AVO-MVG)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Vom 15. April 2011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§ 4  Regionale Mitarbeitervertreterversammlungen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428860" y="2571744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(1)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Die Mitarbeitervertretungen kirchlicher und diakonischer Einrichtungen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entsenden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jeweils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ein Mitglied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zu regelmäßigen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regionalen Mitarbeitervertreterversammlungen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Diese dienen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dem Informations- und Erfahrungsaustausch sowie der Organisation der Fortbildung und sollen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mindestens einmal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im Jahr stattfinden.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428860" y="3429000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Über den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räumlichen Bereich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verständigen sich die </a:t>
            </a:r>
            <a:r>
              <a:rPr lang="de-DE" sz="1200" dirty="0" smtClean="0">
                <a:ea typeface="Times New Roman" pitchFamily="18" charset="0"/>
                <a:cs typeface="Arial" pitchFamily="34" charset="0"/>
              </a:rPr>
              <a:t>Mitarbeitervertretungen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sie informieren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die Superintendenten sowie die Dienststellenleitungen der rechtlich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selbständigen diakonischen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Einrichtungen. Er umfasst in der Regel mindestens den Bereich eines Kirchenkreises, möglichst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den Bereich mehrerer Kirchenkreise.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428860" y="4357694"/>
            <a:ext cx="6357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(2)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regionalen Mitarbeitervertreterversammlungen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wählen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für die Dauer der allgemeinen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Amtszeit der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MAVen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eine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Sprecherin</a:t>
            </a:r>
            <a:r>
              <a:rPr lang="de-DE" sz="12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Diese laden zu den Sitzungen ein, sind für die Organisation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nach Absatz 1 verantwortlich und leiten die Zusammenkünfte. Für die Sprecherinnen wird jeweils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eine Stellvertreterin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gewählt.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428860" y="5286388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(3)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Jede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Regio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-MAV wählt die in die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Wahlversammlung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für den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Gesamtausschuss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zu entsendenden Mitglieder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Sie entsendet so viele Mitglieder wie sie Kirchenkreise umfasst.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428860" y="5786454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ea typeface="Times New Roman" pitchFamily="18" charset="0"/>
                <a:cs typeface="Arial" pitchFamily="34" charset="0"/>
              </a:rPr>
              <a:t>(§ 5,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Die notwendigen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Kosten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des Informations- und Erfahrungsaustausches in der regionalen Mitarbeitervertreterversammlung tragen die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regionalen Dienststellen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.(Kirchenkreise)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071670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2071670" y="278605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071670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071670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071670" y="592933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428992" y="1285860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Rechtsgrundlage der </a:t>
            </a:r>
            <a:r>
              <a:rPr lang="de-DE" sz="1600" b="1" dirty="0" err="1" smtClean="0"/>
              <a:t>Regio</a:t>
            </a:r>
            <a:r>
              <a:rPr lang="de-DE" sz="1600" b="1" dirty="0" smtClean="0"/>
              <a:t>-MAV</a:t>
            </a:r>
            <a:endParaRPr lang="de-DE" sz="16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071570" cy="10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/>
          <p:cNvSpPr/>
          <p:nvPr/>
        </p:nvSpPr>
        <p:spPr>
          <a:xfrm>
            <a:off x="2500298" y="714356"/>
            <a:ext cx="6072230" cy="571504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71480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WordArt 16"/>
          <p:cNvSpPr>
            <a:spLocks noChangeArrowheads="1" noChangeShapeType="1"/>
          </p:cNvSpPr>
          <p:nvPr/>
        </p:nvSpPr>
        <p:spPr bwMode="auto">
          <a:xfrm>
            <a:off x="3000364" y="857232"/>
            <a:ext cx="242889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1928794" y="4071942"/>
            <a:ext cx="6572296" cy="714380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71670" y="300037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Erst 2011 wurde auch in der </a:t>
            </a:r>
            <a:r>
              <a:rPr lang="de-DE" sz="1400" b="1" i="1" dirty="0" err="1" smtClean="0">
                <a:ea typeface="Calibri" pitchFamily="34" charset="0"/>
                <a:cs typeface="Arial" pitchFamily="34" charset="0"/>
              </a:rPr>
              <a:t>EKiR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 ein Gesamtausschuss gebildet,</a:t>
            </a:r>
          </a:p>
          <a:p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der die </a:t>
            </a:r>
            <a:r>
              <a:rPr lang="de-DE" sz="1400" b="1" i="1" dirty="0" err="1" smtClean="0">
                <a:ea typeface="Calibri" pitchFamily="34" charset="0"/>
                <a:cs typeface="Arial" pitchFamily="34" charset="0"/>
              </a:rPr>
              <a:t>MAVen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 der verfassten Kirche </a:t>
            </a: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und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 die </a:t>
            </a:r>
            <a:r>
              <a:rPr lang="de-DE" sz="1400" b="1" i="1" dirty="0" err="1" smtClean="0">
                <a:ea typeface="Calibri" pitchFamily="34" charset="0"/>
                <a:cs typeface="Arial" pitchFamily="34" charset="0"/>
              </a:rPr>
              <a:t>MAVen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 der Einrichtungen der Diakonie </a:t>
            </a:r>
          </a:p>
          <a:p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auf Landeskirchen-Ebene vertritt.  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071670" y="1785926"/>
            <a:ext cx="66437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cs typeface="Arial" pitchFamily="34" charset="0"/>
              </a:rPr>
              <a:t>Mit den Regionalversammlungen (</a:t>
            </a:r>
            <a:r>
              <a:rPr lang="de-DE" sz="1400" i="1" dirty="0" err="1" smtClean="0">
                <a:cs typeface="Arial" pitchFamily="34" charset="0"/>
              </a:rPr>
              <a:t>Regio</a:t>
            </a:r>
            <a:r>
              <a:rPr lang="de-DE" sz="1400" i="1" dirty="0" smtClean="0">
                <a:cs typeface="Arial" pitchFamily="34" charset="0"/>
              </a:rPr>
              <a:t>-MAV) in den Kirchenkreisen </a:t>
            </a:r>
          </a:p>
          <a:p>
            <a:r>
              <a:rPr lang="de-DE" sz="1400" i="1" dirty="0" smtClean="0">
                <a:ea typeface="Calibri" pitchFamily="34" charset="0"/>
                <a:cs typeface="Arial" pitchFamily="34" charset="0"/>
              </a:rPr>
              <a:t>hat sich im 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Sept.2000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auch auf Landeskirchen-Ebene eine </a:t>
            </a:r>
            <a:r>
              <a:rPr lang="de-DE" sz="1400" b="1" i="1" dirty="0" smtClean="0">
                <a:ea typeface="Calibri" pitchFamily="34" charset="0"/>
                <a:cs typeface="Arial" pitchFamily="34" charset="0"/>
              </a:rPr>
              <a:t>überregionale Vertretung </a:t>
            </a:r>
          </a:p>
          <a:p>
            <a:r>
              <a:rPr lang="de-DE" sz="1400" i="1" dirty="0" smtClean="0">
                <a:ea typeface="Calibri" pitchFamily="34" charset="0"/>
                <a:cs typeface="Arial" pitchFamily="34" charset="0"/>
              </a:rPr>
              <a:t>für die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MAVen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In der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EKiR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und ihrer Diakonie konstituiert. Der „</a:t>
            </a: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Landeskirchliche Beirat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“ </a:t>
            </a:r>
          </a:p>
          <a:p>
            <a:r>
              <a:rPr lang="de-DE" sz="1400" i="1" dirty="0" smtClean="0">
                <a:ea typeface="Calibri" pitchFamily="34" charset="0"/>
                <a:cs typeface="Arial" pitchFamily="34" charset="0"/>
              </a:rPr>
              <a:t>entsprach allerdings in seiner zugewiesenen Aufgabenstellung, nicht den Vorstellungen </a:t>
            </a:r>
          </a:p>
          <a:p>
            <a:r>
              <a:rPr lang="de-DE" sz="1400" i="1" dirty="0" smtClean="0">
                <a:ea typeface="Calibri" pitchFamily="34" charset="0"/>
                <a:cs typeface="Arial" pitchFamily="34" charset="0"/>
              </a:rPr>
              <a:t>der </a:t>
            </a:r>
            <a:r>
              <a:rPr lang="de-DE" sz="1400" i="1" dirty="0" err="1" smtClean="0">
                <a:ea typeface="Calibri" pitchFamily="34" charset="0"/>
                <a:cs typeface="Arial" pitchFamily="34" charset="0"/>
              </a:rPr>
              <a:t>MAVen</a:t>
            </a:r>
            <a:r>
              <a:rPr lang="de-DE" sz="1400" i="1" dirty="0" smtClean="0">
                <a:ea typeface="Calibri" pitchFamily="34" charset="0"/>
                <a:cs typeface="Arial" pitchFamily="34" charset="0"/>
              </a:rPr>
              <a:t> von ihrer „Interessenvertretung“.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71670" y="4143380"/>
            <a:ext cx="6357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Gemeinsamer Gesamtausschuss </a:t>
            </a:r>
          </a:p>
          <a:p>
            <a:r>
              <a:rPr lang="de-DE" sz="1400" b="1" dirty="0" smtClean="0"/>
              <a:t>für die Evangelische Kirche im Rheinland und dem Diakonischen Werk der </a:t>
            </a:r>
            <a:r>
              <a:rPr lang="de-DE" sz="1400" b="1" dirty="0" err="1" smtClean="0"/>
              <a:t>EKiR</a:t>
            </a:r>
            <a:endParaRPr lang="de-DE" sz="1400" b="1" dirty="0"/>
          </a:p>
        </p:txBody>
      </p:sp>
      <p:sp>
        <p:nvSpPr>
          <p:cNvPr id="12" name="Rechteck 11"/>
          <p:cNvSpPr/>
          <p:nvPr/>
        </p:nvSpPr>
        <p:spPr>
          <a:xfrm>
            <a:off x="2071670" y="4786322"/>
            <a:ext cx="678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Gesamtausschuss ist das Sprachrohr und der "Anwalt" für die 90.000 Beschäftigten </a:t>
            </a:r>
          </a:p>
          <a:p>
            <a:r>
              <a:rPr lang="de-DE" sz="1400" i="1" dirty="0" smtClean="0"/>
              <a:t>bei Kirche &amp; Diakonie gegenüber der Landessynode, Landeskirchenamt und der Diakonie  </a:t>
            </a:r>
          </a:p>
          <a:p>
            <a:r>
              <a:rPr lang="de-DE" sz="1400" i="1" dirty="0" smtClean="0"/>
              <a:t>in allen Fragen, die die Beschäftigten in Verbindung mit der Mitbestimmung betreffen. </a:t>
            </a:r>
            <a:endParaRPr lang="de-DE" sz="1400" i="1" dirty="0"/>
          </a:p>
        </p:txBody>
      </p:sp>
      <p:sp>
        <p:nvSpPr>
          <p:cNvPr id="13" name="Rechteck 12"/>
          <p:cNvSpPr/>
          <p:nvPr/>
        </p:nvSpPr>
        <p:spPr>
          <a:xfrm>
            <a:off x="2071670" y="550070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In enger Zusammenarbeit mit den </a:t>
            </a:r>
            <a:r>
              <a:rPr lang="de-DE" sz="1400" i="1" dirty="0" err="1" smtClean="0"/>
              <a:t>Regio-MAVen</a:t>
            </a:r>
            <a:r>
              <a:rPr lang="de-DE" sz="1400" i="1" dirty="0" smtClean="0"/>
              <a:t> vertritt der Gesamtausschuss (</a:t>
            </a:r>
            <a:r>
              <a:rPr lang="de-DE" sz="1400" i="1" dirty="0" err="1" smtClean="0"/>
              <a:t>GesA</a:t>
            </a:r>
            <a:r>
              <a:rPr lang="de-DE" sz="1400" i="1" dirty="0" smtClean="0"/>
              <a:t>),</a:t>
            </a:r>
          </a:p>
          <a:p>
            <a:r>
              <a:rPr lang="de-DE" sz="1400" i="1" dirty="0" smtClean="0"/>
              <a:t>die Mitarbeitervertretungen in den Gemeinden, Kirchenkreisen, ev. Verbänden der </a:t>
            </a:r>
            <a:r>
              <a:rPr lang="de-DE" sz="1400" i="1" dirty="0" err="1" smtClean="0"/>
              <a:t>EKiR</a:t>
            </a:r>
            <a:r>
              <a:rPr lang="de-DE" sz="1400" i="1" dirty="0" smtClean="0"/>
              <a:t> </a:t>
            </a:r>
          </a:p>
          <a:p>
            <a:r>
              <a:rPr lang="de-DE" sz="1400" i="1" dirty="0" smtClean="0"/>
              <a:t>und in ca. 2000 Einrichtungen des Diakonischen Werkes Rheinland-Westfalen-Lippe</a:t>
            </a:r>
            <a:endParaRPr lang="de-DE" sz="1400" i="1" dirty="0"/>
          </a:p>
        </p:txBody>
      </p:sp>
      <p:sp>
        <p:nvSpPr>
          <p:cNvPr id="19" name="Rechteck 18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500298" y="714356"/>
            <a:ext cx="6072230" cy="571504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71480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WordArt 16"/>
          <p:cNvSpPr>
            <a:spLocks noChangeArrowheads="1" noChangeShapeType="1"/>
          </p:cNvSpPr>
          <p:nvPr/>
        </p:nvSpPr>
        <p:spPr bwMode="auto">
          <a:xfrm>
            <a:off x="3000364" y="857232"/>
            <a:ext cx="242889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1431999" cy="142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0" y="0"/>
            <a:ext cx="264317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2" name="Picture 1" descr="C:\Dokumente und Einstellungen\Gisbert\Desktop\MAV Seminar_Kirche und Diakonie\446bbd98332e633ffb9d7cd089510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929198"/>
            <a:ext cx="1071570" cy="1408378"/>
          </a:xfrm>
          <a:prstGeom prst="rect">
            <a:avLst/>
          </a:prstGeom>
          <a:noFill/>
          <a:effectLst/>
        </p:spPr>
      </p:pic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4630" name="Picture 6" descr="Foto aus dem Album &quot;Die Regel ist die Verletzung&quot; von Dieter Seifert dieterseifert@web.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2714644" cy="128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3714744" y="2071678"/>
            <a:ext cx="507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</a:rPr>
              <a:t>Nach den massiven Protesten in Magdeburg, wurde von der Synode eine Stärkung der Mitarbeitervertretungsrechte zugesagt. Zwei Jahre später, war dann aber in der Vorlage zum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</a:rPr>
              <a:t>zweiten Mitarbeitervertretungsgesetz v</a:t>
            </a:r>
            <a:r>
              <a:rPr lang="de-DE" sz="1400" b="1" dirty="0" smtClean="0">
                <a:latin typeface="Calibri" pitchFamily="34" charset="0"/>
              </a:rPr>
              <a:t>on der Zusage nicht mehr viel </a:t>
            </a:r>
          </a:p>
          <a:p>
            <a:r>
              <a:rPr lang="de-DE" sz="1400" b="1" dirty="0" smtClean="0">
                <a:latin typeface="Calibri" pitchFamily="34" charset="0"/>
              </a:rPr>
              <a:t>zu finden. </a:t>
            </a:r>
            <a:endParaRPr lang="de-DE" sz="1400" b="1" dirty="0">
              <a:latin typeface="Calibri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714744" y="178592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Calibri" pitchFamily="34" charset="0"/>
              </a:rPr>
              <a:t>2011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  Synode der EKD in Magdeburg</a:t>
            </a:r>
            <a:endParaRPr lang="de-DE" sz="1600" b="1" dirty="0">
              <a:latin typeface="Calibri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642918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hteck 30"/>
          <p:cNvSpPr/>
          <p:nvPr/>
        </p:nvSpPr>
        <p:spPr>
          <a:xfrm>
            <a:off x="2786050" y="928670"/>
            <a:ext cx="350043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de-DE" sz="1400" b="1" dirty="0" smtClean="0"/>
              <a:t>Mitbestimmung bei Kirche &amp; Diakonie </a:t>
            </a:r>
            <a:endParaRPr lang="de-DE" sz="1400" b="1" dirty="0"/>
          </a:p>
        </p:txBody>
      </p:sp>
      <p:sp>
        <p:nvSpPr>
          <p:cNvPr id="33" name="Rechteck 32"/>
          <p:cNvSpPr/>
          <p:nvPr/>
        </p:nvSpPr>
        <p:spPr>
          <a:xfrm>
            <a:off x="3714744" y="3643314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</a:rPr>
              <a:t>Ungeachtet aller Proteste gegen diese „Neufassung“ des MVG  </a:t>
            </a:r>
          </a:p>
          <a:p>
            <a:r>
              <a:rPr lang="de-DE" sz="1400" b="1" dirty="0" smtClean="0">
                <a:latin typeface="Calibri" pitchFamily="34" charset="0"/>
              </a:rPr>
              <a:t>hat die EKD Synode in Düsseldorf das „Neue MVG“ beschlossen. Dagegen haben am 09.11.2013  mehrere hundert Delegierte </a:t>
            </a:r>
          </a:p>
          <a:p>
            <a:r>
              <a:rPr lang="de-DE" sz="1400" b="1" dirty="0" smtClean="0">
                <a:latin typeface="Calibri" pitchFamily="34" charset="0"/>
              </a:rPr>
              <a:t>von </a:t>
            </a:r>
            <a:r>
              <a:rPr lang="de-DE" sz="1400" b="1" dirty="0" err="1" smtClean="0">
                <a:latin typeface="Calibri" pitchFamily="34" charset="0"/>
              </a:rPr>
              <a:t>MAVen</a:t>
            </a:r>
            <a:r>
              <a:rPr lang="de-DE" sz="1400" b="1" dirty="0" smtClean="0">
                <a:latin typeface="Calibri" pitchFamily="34" charset="0"/>
              </a:rPr>
              <a:t> aus vielen Teilen der Bundesrepublik demonstriert. </a:t>
            </a:r>
            <a:endParaRPr lang="de-DE" sz="1400" b="1" dirty="0">
              <a:latin typeface="Calibri" pitchFamily="34" charset="0"/>
            </a:endParaRPr>
          </a:p>
        </p:txBody>
      </p:sp>
      <p:sp>
        <p:nvSpPr>
          <p:cNvPr id="34" name="Rechteck 960"/>
          <p:cNvSpPr>
            <a:spLocks noChangeArrowheads="1"/>
          </p:cNvSpPr>
          <p:nvPr/>
        </p:nvSpPr>
        <p:spPr bwMode="auto">
          <a:xfrm>
            <a:off x="3714744" y="3357562"/>
            <a:ext cx="332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alibri" pitchFamily="34" charset="0"/>
              </a:rPr>
              <a:t>2013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 Neufassung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</a:rPr>
              <a:t>des MVG der EKD </a:t>
            </a:r>
          </a:p>
        </p:txBody>
      </p:sp>
      <p:pic>
        <p:nvPicPr>
          <p:cNvPr id="35" name="Picture 4" descr="http://www.mav-beirat-ekir.de/images/stories/Infodienst/dsseldorf_9.11.13%20008%20k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5" y="3238499"/>
            <a:ext cx="192882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chteck 961"/>
          <p:cNvSpPr>
            <a:spLocks noChangeArrowheads="1"/>
          </p:cNvSpPr>
          <p:nvPr/>
        </p:nvSpPr>
        <p:spPr bwMode="auto">
          <a:xfrm>
            <a:off x="3714744" y="5572140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latin typeface="Calibri" pitchFamily="34" charset="0"/>
              </a:rPr>
              <a:t>Damit </a:t>
            </a:r>
            <a:r>
              <a:rPr lang="de-DE" sz="1200" b="1" i="1" dirty="0">
                <a:latin typeface="Calibri" pitchFamily="34" charset="0"/>
              </a:rPr>
              <a:t>entfällt die Rechtsunsicherheit, die jeweils nach Novellierungen des </a:t>
            </a:r>
            <a:endParaRPr lang="de-DE" sz="1200" b="1" i="1" dirty="0" smtClean="0">
              <a:latin typeface="Calibri" pitchFamily="34" charset="0"/>
            </a:endParaRPr>
          </a:p>
          <a:p>
            <a:r>
              <a:rPr lang="de-DE" sz="1200" b="1" i="1" dirty="0" smtClean="0">
                <a:latin typeface="Calibri" pitchFamily="34" charset="0"/>
              </a:rPr>
              <a:t>MVG-EKD </a:t>
            </a:r>
            <a:r>
              <a:rPr lang="de-DE" sz="1200" b="1" i="1" dirty="0">
                <a:latin typeface="Calibri" pitchFamily="34" charset="0"/>
              </a:rPr>
              <a:t>durch eine zeitversetzte Übernahme in das MVG-</a:t>
            </a:r>
            <a:r>
              <a:rPr lang="de-DE" sz="1200" b="1" i="1" dirty="0" err="1">
                <a:latin typeface="Calibri" pitchFamily="34" charset="0"/>
              </a:rPr>
              <a:t>EKiR</a:t>
            </a:r>
            <a:r>
              <a:rPr lang="de-DE" sz="1200" b="1" i="1" dirty="0">
                <a:latin typeface="Calibri" pitchFamily="34" charset="0"/>
              </a:rPr>
              <a:t> entstanden </a:t>
            </a:r>
            <a:endParaRPr lang="de-DE" sz="1200" b="1" i="1" dirty="0" smtClean="0">
              <a:latin typeface="Calibri" pitchFamily="34" charset="0"/>
            </a:endParaRPr>
          </a:p>
          <a:p>
            <a:r>
              <a:rPr lang="de-DE" sz="1200" b="1" i="1" dirty="0" smtClean="0">
                <a:latin typeface="Calibri" pitchFamily="34" charset="0"/>
              </a:rPr>
              <a:t>ist</a:t>
            </a:r>
            <a:r>
              <a:rPr lang="de-DE" sz="1200" b="1" i="1" dirty="0">
                <a:latin typeface="Calibri" pitchFamily="34" charset="0"/>
              </a:rPr>
              <a:t>. </a:t>
            </a:r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</a:rPr>
              <a:t>Zukünftige Änderungen des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</a:rPr>
              <a:t>MVG EKD </a:t>
            </a:r>
            <a:r>
              <a:rPr lang="de-DE" sz="1200" b="1" i="1" dirty="0">
                <a:solidFill>
                  <a:srgbClr val="C00000"/>
                </a:solidFill>
                <a:latin typeface="Calibri" pitchFamily="34" charset="0"/>
              </a:rPr>
              <a:t>gelten dann auch für die </a:t>
            </a:r>
            <a:r>
              <a:rPr lang="de-DE" sz="1200" b="1" i="1" dirty="0" err="1">
                <a:solidFill>
                  <a:srgbClr val="C00000"/>
                </a:solidFill>
                <a:latin typeface="Calibri" pitchFamily="34" charset="0"/>
              </a:rPr>
              <a:t>EKiR</a:t>
            </a:r>
            <a:r>
              <a:rPr lang="de-DE" sz="1200" b="1" i="1" dirty="0">
                <a:latin typeface="Calibri" pitchFamily="34" charset="0"/>
              </a:rPr>
              <a:t>.</a:t>
            </a:r>
          </a:p>
        </p:txBody>
      </p:sp>
      <p:sp>
        <p:nvSpPr>
          <p:cNvPr id="37" name="Rechteck 36"/>
          <p:cNvSpPr/>
          <p:nvPr/>
        </p:nvSpPr>
        <p:spPr>
          <a:xfrm>
            <a:off x="3714744" y="478632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929058" y="4786322"/>
            <a:ext cx="371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die </a:t>
            </a:r>
            <a:r>
              <a:rPr lang="de-DE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Rheinische </a:t>
            </a:r>
            <a:r>
              <a:rPr lang="de-DE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Landeskirche</a:t>
            </a:r>
            <a:endParaRPr lang="de-DE" sz="14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286084" y="5072074"/>
            <a:ext cx="5857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hat das MVG EKD nach Beschluss der Landessynode 2015 übernommen.</a:t>
            </a:r>
            <a:endParaRPr lang="de-DE" sz="14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1" name="Rechteck 961"/>
          <p:cNvSpPr>
            <a:spLocks noChangeArrowheads="1"/>
          </p:cNvSpPr>
          <p:nvPr/>
        </p:nvSpPr>
        <p:spPr bwMode="auto">
          <a:xfrm>
            <a:off x="3714744" y="5357826"/>
            <a:ext cx="5000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latin typeface="Calibri" pitchFamily="34" charset="0"/>
              </a:rPr>
              <a:t>Seit dem </a:t>
            </a:r>
            <a:r>
              <a:rPr lang="de-DE" sz="1200" b="1" i="1" dirty="0">
                <a:latin typeface="Calibri" pitchFamily="34" charset="0"/>
              </a:rPr>
              <a:t>01</a:t>
            </a:r>
            <a:r>
              <a:rPr lang="de-DE" sz="1200" b="1" i="1" dirty="0" smtClean="0">
                <a:latin typeface="Calibri" pitchFamily="34" charset="0"/>
              </a:rPr>
              <a:t>. April </a:t>
            </a:r>
            <a:r>
              <a:rPr lang="de-DE" sz="1200" b="1" i="1" dirty="0">
                <a:latin typeface="Calibri" pitchFamily="34" charset="0"/>
              </a:rPr>
              <a:t>2015 ist </a:t>
            </a:r>
            <a:r>
              <a:rPr lang="de-DE" sz="1200" b="1" i="1" dirty="0" smtClean="0">
                <a:latin typeface="Calibri" pitchFamily="34" charset="0"/>
              </a:rPr>
              <a:t>das „neue</a:t>
            </a:r>
            <a:r>
              <a:rPr lang="de-DE" sz="1200" b="1" i="1" dirty="0">
                <a:latin typeface="Calibri" pitchFamily="34" charset="0"/>
              </a:rPr>
              <a:t>“ </a:t>
            </a:r>
            <a:r>
              <a:rPr lang="de-DE" sz="1200" b="1" i="1" dirty="0" smtClean="0">
                <a:latin typeface="Calibri" pitchFamily="34" charset="0"/>
              </a:rPr>
              <a:t>MVG EKD</a:t>
            </a:r>
            <a:r>
              <a:rPr lang="de-DE" sz="1200" b="1" i="1" dirty="0">
                <a:latin typeface="Calibri" pitchFamily="34" charset="0"/>
              </a:rPr>
              <a:t>, auch in der </a:t>
            </a:r>
            <a:r>
              <a:rPr lang="de-DE" sz="1200" b="1" i="1" dirty="0" err="1">
                <a:latin typeface="Calibri" pitchFamily="34" charset="0"/>
              </a:rPr>
              <a:t>EKiR</a:t>
            </a:r>
            <a:r>
              <a:rPr lang="de-DE" sz="1200" b="1" i="1" dirty="0">
                <a:latin typeface="Calibri" pitchFamily="34" charset="0"/>
              </a:rPr>
              <a:t> gültig. </a:t>
            </a:r>
            <a:endParaRPr lang="de-DE" sz="12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3" grpId="0"/>
      <p:bldP spid="34" grpId="0"/>
      <p:bldP spid="36" grpId="0"/>
      <p:bldP spid="37" grpId="0"/>
      <p:bldP spid="38" grpId="0"/>
      <p:bldP spid="40" grpId="0"/>
      <p:bldP spid="4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2143108" y="3429000"/>
            <a:ext cx="6572296" cy="1643074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2357422" y="857232"/>
            <a:ext cx="6215106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214546" y="16430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54 MVG  Bildung von Gesamtausschüssen</a:t>
            </a:r>
            <a:endParaRPr lang="de-DE" sz="1600" b="1" dirty="0"/>
          </a:p>
        </p:txBody>
      </p:sp>
      <p:sp>
        <p:nvSpPr>
          <p:cNvPr id="17" name="Rechteck 16"/>
          <p:cNvSpPr/>
          <p:nvPr/>
        </p:nvSpPr>
        <p:spPr>
          <a:xfrm>
            <a:off x="2214546" y="1928802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Im Bereich der Gliedkirchen, des jeweiligen Diakonischen Werks </a:t>
            </a:r>
          </a:p>
          <a:p>
            <a:r>
              <a:rPr lang="de-DE" sz="1400" b="1" dirty="0" smtClean="0"/>
              <a:t>oder für beide Bereiche gemeinsam </a:t>
            </a:r>
            <a:r>
              <a:rPr lang="de-DE" sz="1400" dirty="0" smtClean="0"/>
              <a:t>ist ein Gesamtausschuss der Mitarbeitervertretung </a:t>
            </a:r>
          </a:p>
          <a:p>
            <a:r>
              <a:rPr lang="de-DE" sz="1400" dirty="0" smtClean="0"/>
              <a:t>im kirchlichen und diakonischen Bereich zu bilden. Einzelheiten über Aufgaben, Bildung </a:t>
            </a:r>
          </a:p>
          <a:p>
            <a:r>
              <a:rPr lang="de-DE" sz="1400" dirty="0" smtClean="0"/>
              <a:t>und Zusammensetzung des Gesamtausschusses </a:t>
            </a:r>
            <a:r>
              <a:rPr lang="de-DE" sz="1400" b="1" dirty="0" smtClean="0">
                <a:solidFill>
                  <a:srgbClr val="C00000"/>
                </a:solidFill>
              </a:rPr>
              <a:t>regeln die Gliedkirchen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214546" y="3500438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(1) </a:t>
            </a:r>
            <a:r>
              <a:rPr lang="de-DE" sz="1400" dirty="0" smtClean="0"/>
              <a:t>Für die Wahrnehmung der Aufgaben nach § 55 a bis c und e MVG-EKD wird für </a:t>
            </a:r>
          </a:p>
          <a:p>
            <a:r>
              <a:rPr lang="de-DE" sz="1400" dirty="0" smtClean="0"/>
              <a:t>den Bereich der </a:t>
            </a:r>
            <a:r>
              <a:rPr lang="de-DE" sz="1400" b="1" dirty="0" smtClean="0"/>
              <a:t>Evangelischen Kirche im Rheinland und des Diakonischen Werkes </a:t>
            </a:r>
            <a:r>
              <a:rPr lang="de-DE" sz="1400" dirty="0" smtClean="0"/>
              <a:t>Rheinland-Westfalen-Lippe ein Gesamtausschuss der Mitarbeitervertretungen gebildet. 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2214546" y="4286256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(2) </a:t>
            </a:r>
            <a:r>
              <a:rPr lang="de-DE" sz="1400" dirty="0" smtClean="0"/>
              <a:t>Der Gesamtausschuss besteht aus </a:t>
            </a:r>
            <a:r>
              <a:rPr lang="de-DE" sz="1400" b="1" dirty="0" smtClean="0">
                <a:solidFill>
                  <a:srgbClr val="C00000"/>
                </a:solidFill>
              </a:rPr>
              <a:t>fünfzehn Mitgliedern</a:t>
            </a:r>
            <a:r>
              <a:rPr lang="de-DE" sz="1400" dirty="0" smtClean="0"/>
              <a:t>. Sie werden von einer Wahlversammlung gewählt. Den Mitgliedern ist die </a:t>
            </a:r>
            <a:r>
              <a:rPr lang="de-DE" sz="1400" b="1" dirty="0" smtClean="0"/>
              <a:t>notwendige Dienstbefreiung </a:t>
            </a:r>
          </a:p>
          <a:p>
            <a:r>
              <a:rPr lang="de-DE" sz="1400" dirty="0" smtClean="0"/>
              <a:t>für die Ausübung des Mandates ohne Minderung ihrer Bezüge zu gewähren. </a:t>
            </a:r>
            <a:endParaRPr lang="de-DE" sz="1400" dirty="0"/>
          </a:p>
        </p:txBody>
      </p:sp>
      <p:sp>
        <p:nvSpPr>
          <p:cNvPr id="26" name="Rechteck 25"/>
          <p:cNvSpPr/>
          <p:nvPr/>
        </p:nvSpPr>
        <p:spPr>
          <a:xfrm>
            <a:off x="2214546" y="5500702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Die Dienststellen </a:t>
            </a:r>
            <a:r>
              <a:rPr lang="de-DE" sz="1200" b="1" i="1" dirty="0" smtClean="0"/>
              <a:t>erhalten auf Antrag einen finanziellen Ausgleich</a:t>
            </a:r>
            <a:r>
              <a:rPr lang="de-DE" sz="1200" i="1" dirty="0" smtClean="0"/>
              <a:t>, der die durch die notwendige Dienstbefreiung entfallende Arbeitsleistung umfasst, sofern die Mitglieder des Gesamtausschusses </a:t>
            </a:r>
          </a:p>
          <a:p>
            <a:r>
              <a:rPr lang="de-DE" sz="1200" i="1" dirty="0" smtClean="0"/>
              <a:t>nicht aus anderen Gründen freigestellt sind. Dabei werden für die Kostenerstattung je Mitglied </a:t>
            </a:r>
          </a:p>
          <a:p>
            <a:r>
              <a:rPr lang="de-DE" sz="1200" i="1" dirty="0" smtClean="0"/>
              <a:t>maximal </a:t>
            </a:r>
            <a:r>
              <a:rPr lang="de-DE" sz="1200" b="1" i="1" dirty="0" smtClean="0"/>
              <a:t>zehn Arbeitstage </a:t>
            </a:r>
            <a:r>
              <a:rPr lang="de-DE" sz="1200" i="1" dirty="0" smtClean="0"/>
              <a:t>jährlich als notwendige Dienstbefreiung nach Satz 4 berücksichtigt.</a:t>
            </a:r>
            <a:endParaRPr lang="de-DE" sz="1200" i="1" dirty="0"/>
          </a:p>
        </p:txBody>
      </p:sp>
      <p:sp>
        <p:nvSpPr>
          <p:cNvPr id="27" name="Rechteck 26"/>
          <p:cNvSpPr/>
          <p:nvPr/>
        </p:nvSpPr>
        <p:spPr>
          <a:xfrm>
            <a:off x="785786" y="321468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zum Mitarbeitervertretungsgesetz </a:t>
            </a:r>
            <a:r>
              <a:rPr lang="de-DE" sz="1400" b="1" dirty="0" smtClean="0">
                <a:solidFill>
                  <a:srgbClr val="C00000"/>
                </a:solidFill>
              </a:rPr>
              <a:t>§ 7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smtClean="0">
                <a:solidFill>
                  <a:srgbClr val="C00000"/>
                </a:solidFill>
              </a:rPr>
              <a:t>zu §§ 54 ff…  </a:t>
            </a:r>
          </a:p>
          <a:p>
            <a:r>
              <a:rPr lang="de-DE" sz="1200" b="1" dirty="0" smtClean="0"/>
              <a:t>AG.MVG-EKD</a:t>
            </a:r>
            <a:endParaRPr lang="de-DE" sz="1200" b="1" dirty="0"/>
          </a:p>
        </p:txBody>
      </p:sp>
      <p:sp>
        <p:nvSpPr>
          <p:cNvPr id="30" name="Rechteck 29"/>
          <p:cNvSpPr/>
          <p:nvPr/>
        </p:nvSpPr>
        <p:spPr>
          <a:xfrm>
            <a:off x="2214546" y="492919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Der Gesamtausschuss kann weitere Mitglieder von </a:t>
            </a:r>
            <a:r>
              <a:rPr lang="de-DE" sz="1400" dirty="0" err="1" smtClean="0"/>
              <a:t>MAVen</a:t>
            </a:r>
            <a:r>
              <a:rPr lang="de-DE" sz="1400" dirty="0" smtClean="0"/>
              <a:t> mit </a:t>
            </a:r>
            <a:r>
              <a:rPr lang="de-DE" sz="1400" b="1" dirty="0" smtClean="0"/>
              <a:t>beratender</a:t>
            </a:r>
            <a:r>
              <a:rPr lang="de-DE" sz="1400" dirty="0" smtClean="0"/>
              <a:t> Stimme hinzuziehen. 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571472" y="3071810"/>
            <a:ext cx="163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Ausführungsgesetz </a:t>
            </a:r>
          </a:p>
        </p:txBody>
      </p:sp>
      <p:sp>
        <p:nvSpPr>
          <p:cNvPr id="35" name="Rechteck 3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1480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WordArt 16"/>
          <p:cNvSpPr>
            <a:spLocks noChangeArrowheads="1" noChangeShapeType="1"/>
          </p:cNvSpPr>
          <p:nvPr/>
        </p:nvSpPr>
        <p:spPr bwMode="auto">
          <a:xfrm>
            <a:off x="3143240" y="928670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 smtClean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Gesamtausschuss</a:t>
            </a:r>
            <a:endParaRPr lang="de-DE" b="1" kern="10" dirty="0">
              <a:ln w="635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05158"/>
                  </a:gs>
                  <a:gs pos="100000">
                    <a:srgbClr val="BAECFE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1071570" cy="10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2071670" y="2643182"/>
            <a:ext cx="6572296" cy="3143272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071670" y="2857496"/>
            <a:ext cx="657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(3)  </a:t>
            </a:r>
            <a:r>
              <a:rPr lang="de-DE" sz="1400" dirty="0" smtClean="0"/>
              <a:t>In die </a:t>
            </a:r>
            <a:r>
              <a:rPr lang="de-DE" sz="1400" b="1" dirty="0" smtClean="0"/>
              <a:t>Wahlversammlung</a:t>
            </a:r>
            <a:r>
              <a:rPr lang="de-DE" sz="1400" dirty="0" smtClean="0"/>
              <a:t> entsendet jede regionale Mitarbeitervertreterversammlung</a:t>
            </a:r>
          </a:p>
          <a:p>
            <a:r>
              <a:rPr lang="de-DE" sz="1400" dirty="0" smtClean="0"/>
              <a:t>     so viele Mitglieder, </a:t>
            </a:r>
            <a:r>
              <a:rPr lang="de-DE" sz="1400" b="1" dirty="0" smtClean="0"/>
              <a:t>wie sie Kirchenkreise </a:t>
            </a:r>
            <a:r>
              <a:rPr lang="de-DE" sz="1400" dirty="0" smtClean="0"/>
              <a:t>umfasst.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2071670" y="335756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(4)  </a:t>
            </a:r>
            <a:r>
              <a:rPr lang="de-DE" sz="1400" dirty="0" smtClean="0"/>
              <a:t>Der Gesamtausschuss wird jeweils </a:t>
            </a:r>
            <a:r>
              <a:rPr lang="de-DE" sz="1400" b="1" dirty="0" smtClean="0"/>
              <a:t>bis zum 30. September des Jahres </a:t>
            </a:r>
            <a:r>
              <a:rPr lang="de-DE" sz="1400" dirty="0" smtClean="0"/>
              <a:t>gebildet, </a:t>
            </a:r>
          </a:p>
          <a:p>
            <a:r>
              <a:rPr lang="de-DE" sz="1400" dirty="0" smtClean="0"/>
              <a:t>      in dem die regelmäßigen Mitarbeitervertretungswahlen stattfinden.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2285984" y="4071942"/>
            <a:ext cx="6715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i="1" dirty="0" smtClean="0"/>
              <a:t>(6)  </a:t>
            </a:r>
            <a:r>
              <a:rPr lang="de-DE" sz="1200" b="1" i="1" dirty="0" smtClean="0"/>
              <a:t>Bei der Förderung des Informations- und Erfahrungsaustausches sowie der Förderung der Fortbildung wird der Gesamtausschuss von regionalen Mitarbeitervertreterversammlungen unterstützt. </a:t>
            </a:r>
          </a:p>
          <a:p>
            <a:r>
              <a:rPr lang="de-DE" sz="1200" b="1" i="1" dirty="0" smtClean="0"/>
              <a:t>Der räumliche Bereich einer regionalen Mitarbeitervertreterversammlung umfasst das Gebiet </a:t>
            </a:r>
          </a:p>
          <a:p>
            <a:r>
              <a:rPr lang="de-DE" sz="1200" b="1" i="1" dirty="0" smtClean="0"/>
              <a:t>eines oder mehrerer Kirchenkreise. Die Mitarbeitervertretungen kirchlicher und diakonischer Einrichtungen entsenden jeweils ein Mitglied zu den regionalen Mitarbeitervertreterversammlungen.</a:t>
            </a:r>
            <a:endParaRPr lang="de-DE" sz="1200" b="1" i="1" dirty="0"/>
          </a:p>
        </p:txBody>
      </p:sp>
      <p:sp>
        <p:nvSpPr>
          <p:cNvPr id="18" name="Rechteck 17"/>
          <p:cNvSpPr/>
          <p:nvPr/>
        </p:nvSpPr>
        <p:spPr>
          <a:xfrm>
            <a:off x="2071670" y="5429264"/>
            <a:ext cx="6643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(7)  </a:t>
            </a:r>
            <a:r>
              <a:rPr lang="de-DE" sz="1400" dirty="0" smtClean="0"/>
              <a:t>Für den Gesamtausschuss und die regionalen Mitarbeitervertreterversammlungen</a:t>
            </a:r>
          </a:p>
          <a:p>
            <a:r>
              <a:rPr lang="de-DE" sz="1400" dirty="0" smtClean="0"/>
              <a:t>     gelten im Übrigen die Bestimmungen dieses Kirchengesetzes sinngemäß.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285984" y="24288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Bildung und Aufgaben des Gesamtausschusses</a:t>
            </a:r>
            <a:endParaRPr lang="de-DE" sz="1600" b="1" dirty="0"/>
          </a:p>
        </p:txBody>
      </p:sp>
      <p:sp>
        <p:nvSpPr>
          <p:cNvPr id="29" name="Rechteck 28"/>
          <p:cNvSpPr/>
          <p:nvPr/>
        </p:nvSpPr>
        <p:spPr>
          <a:xfrm>
            <a:off x="1928794" y="2143116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Regelungen in der </a:t>
            </a:r>
            <a:r>
              <a:rPr lang="de-DE" sz="1400" b="1" dirty="0" err="1" smtClean="0">
                <a:solidFill>
                  <a:schemeClr val="accent6">
                    <a:lumMod val="50000"/>
                  </a:schemeClr>
                </a:solidFill>
              </a:rPr>
              <a:t>EKiR</a:t>
            </a:r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2" name="Rechteck 31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643174" y="1000108"/>
            <a:ext cx="5929354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14356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WordArt 16"/>
          <p:cNvSpPr>
            <a:spLocks noChangeArrowheads="1" noChangeShapeType="1"/>
          </p:cNvSpPr>
          <p:nvPr/>
        </p:nvSpPr>
        <p:spPr bwMode="auto">
          <a:xfrm>
            <a:off x="3143240" y="1071546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 smtClean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Gesamtausschuss</a:t>
            </a:r>
            <a:endParaRPr lang="de-DE" b="1" kern="10" dirty="0">
              <a:ln w="635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05158"/>
                  </a:gs>
                  <a:gs pos="100000">
                    <a:srgbClr val="BAECFE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1286456" cy="12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3571868" y="642918"/>
            <a:ext cx="5143536" cy="5286412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21"/>
          <p:cNvSpPr>
            <a:spLocks noChangeArrowheads="1"/>
          </p:cNvSpPr>
          <p:nvPr/>
        </p:nvSpPr>
        <p:spPr bwMode="auto">
          <a:xfrm>
            <a:off x="0" y="0"/>
            <a:ext cx="450056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" name="Pfeil nach unten 85"/>
          <p:cNvSpPr/>
          <p:nvPr/>
        </p:nvSpPr>
        <p:spPr bwMode="auto">
          <a:xfrm>
            <a:off x="4643438" y="4429132"/>
            <a:ext cx="3857652" cy="500066"/>
          </a:xfrm>
          <a:prstGeom prst="downArrow">
            <a:avLst>
              <a:gd name="adj1" fmla="val 63008"/>
              <a:gd name="adj2" fmla="val 68568"/>
            </a:avLst>
          </a:prstGeom>
          <a:solidFill>
            <a:srgbClr val="E9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1143021" y="2428876"/>
            <a:ext cx="3071813" cy="1071563"/>
          </a:xfrm>
          <a:prstGeom prst="downArrow">
            <a:avLst>
              <a:gd name="adj1" fmla="val 65253"/>
              <a:gd name="adj2" fmla="val 5324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14396" y="3500439"/>
            <a:ext cx="371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Regionalversammlung </a:t>
            </a:r>
          </a:p>
        </p:txBody>
      </p: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1571646" y="2428876"/>
            <a:ext cx="2071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entsenden </a:t>
            </a:r>
          </a:p>
          <a:p>
            <a:pPr algn="ctr"/>
            <a:r>
              <a:rPr lang="de-DE" sz="1600">
                <a:latin typeface="Arial Black" pitchFamily="34" charset="0"/>
                <a:cs typeface="Arial" charset="0"/>
              </a:rPr>
              <a:t>ein </a:t>
            </a:r>
            <a:r>
              <a:rPr lang="de-DE">
                <a:latin typeface="Arial Black" pitchFamily="34" charset="0"/>
                <a:cs typeface="Arial" charset="0"/>
              </a:rPr>
              <a:t>Mitglied</a:t>
            </a:r>
          </a:p>
          <a:p>
            <a:pPr algn="ctr"/>
            <a:r>
              <a:rPr lang="de-DE" sz="1600" b="1">
                <a:cs typeface="Arial" charset="0"/>
              </a:rPr>
              <a:t>in die </a:t>
            </a:r>
          </a:p>
        </p:txBody>
      </p:sp>
      <p:grpSp>
        <p:nvGrpSpPr>
          <p:cNvPr id="2" name="Gruppieren 21"/>
          <p:cNvGrpSpPr>
            <a:grpSpLocks/>
          </p:cNvGrpSpPr>
          <p:nvPr/>
        </p:nvGrpSpPr>
        <p:grpSpPr bwMode="auto">
          <a:xfrm>
            <a:off x="1143026" y="1643048"/>
            <a:ext cx="2714619" cy="757252"/>
            <a:chOff x="6143644" y="1643087"/>
            <a:chExt cx="2714644" cy="756772"/>
          </a:xfrm>
        </p:grpSpPr>
        <p:sp>
          <p:nvSpPr>
            <p:cNvPr id="8296" name="Textfeld 10"/>
            <p:cNvSpPr txBox="1">
              <a:spLocks noChangeArrowheads="1"/>
            </p:cNvSpPr>
            <p:nvPr/>
          </p:nvSpPr>
          <p:spPr bwMode="auto">
            <a:xfrm>
              <a:off x="6357931" y="1643087"/>
              <a:ext cx="23574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 dirty="0">
                  <a:cs typeface="Arial" charset="0"/>
                </a:rPr>
                <a:t>die </a:t>
              </a:r>
              <a:r>
                <a:rPr lang="de-DE" sz="2400" b="1" dirty="0" err="1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MAV</a:t>
              </a:r>
              <a:r>
                <a:rPr lang="de-DE" sz="2000" b="1" dirty="0" err="1">
                  <a:cs typeface="Arial" charset="0"/>
                </a:rPr>
                <a:t>en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8297" name="Textfeld 5"/>
            <p:cNvSpPr txBox="1">
              <a:spLocks noChangeArrowheads="1"/>
            </p:cNvSpPr>
            <p:nvPr/>
          </p:nvSpPr>
          <p:spPr bwMode="auto">
            <a:xfrm>
              <a:off x="6143644" y="2000054"/>
              <a:ext cx="2714644" cy="39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cs typeface="Arial" charset="0"/>
                </a:rPr>
                <a:t>im</a:t>
              </a:r>
              <a:r>
                <a:rPr lang="de-DE" sz="2000">
                  <a:latin typeface="Arial Black" pitchFamily="34" charset="0"/>
                  <a:cs typeface="Arial" charset="0"/>
                </a:rPr>
                <a:t> Kirchenkreis</a:t>
              </a:r>
              <a:r>
                <a:rPr lang="de-DE" sz="2000">
                  <a:cs typeface="Arial" charset="0"/>
                </a:rPr>
                <a:t> </a:t>
              </a:r>
            </a:p>
          </p:txBody>
        </p:sp>
      </p:grpSp>
      <p:sp>
        <p:nvSpPr>
          <p:cNvPr id="10248" name="Textfeld 15"/>
          <p:cNvSpPr txBox="1">
            <a:spLocks noChangeArrowheads="1"/>
          </p:cNvSpPr>
          <p:nvPr/>
        </p:nvSpPr>
        <p:spPr bwMode="auto">
          <a:xfrm>
            <a:off x="1500188" y="4286253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cs typeface="Arial" charset="0"/>
              </a:rPr>
              <a:t>zu wählen sind die</a:t>
            </a:r>
          </a:p>
          <a:p>
            <a:pPr algn="ctr"/>
            <a:r>
              <a:rPr lang="de-DE" b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Vorsitzenden</a:t>
            </a:r>
            <a:endParaRPr lang="de-DE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929198"/>
            <a:ext cx="1571648" cy="141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59"/>
          <p:cNvSpPr txBox="1">
            <a:spLocks noChangeArrowheads="1"/>
          </p:cNvSpPr>
          <p:nvPr/>
        </p:nvSpPr>
        <p:spPr bwMode="auto">
          <a:xfrm>
            <a:off x="5072080" y="2428870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Wahlversammlung</a:t>
            </a:r>
            <a:r>
              <a:rPr lang="de-DE" sz="2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8208" name="Textfeld 25"/>
          <p:cNvSpPr txBox="1">
            <a:spLocks noChangeArrowheads="1"/>
          </p:cNvSpPr>
          <p:nvPr/>
        </p:nvSpPr>
        <p:spPr bwMode="auto">
          <a:xfrm>
            <a:off x="6516705" y="2276470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cs typeface="Arial" charset="0"/>
              </a:rPr>
              <a:t>in die </a:t>
            </a:r>
            <a:endParaRPr lang="de-DE" sz="1600" dirty="0">
              <a:cs typeface="Arial" charset="0"/>
            </a:endParaRPr>
          </a:p>
        </p:txBody>
      </p:sp>
      <p:sp>
        <p:nvSpPr>
          <p:cNvPr id="86" name="Pfeil nach unten 85"/>
          <p:cNvSpPr/>
          <p:nvPr/>
        </p:nvSpPr>
        <p:spPr bwMode="auto">
          <a:xfrm>
            <a:off x="1643063" y="3929065"/>
            <a:ext cx="2000250" cy="357188"/>
          </a:xfrm>
          <a:prstGeom prst="downArrow">
            <a:avLst>
              <a:gd name="adj1" fmla="val 63008"/>
              <a:gd name="adj2" fmla="val 685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10" name="Textfeld 5"/>
          <p:cNvSpPr txBox="1">
            <a:spLocks noChangeArrowheads="1"/>
          </p:cNvSpPr>
          <p:nvPr/>
        </p:nvSpPr>
        <p:spPr bwMode="auto">
          <a:xfrm>
            <a:off x="4929190" y="1500174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ein</a:t>
            </a:r>
            <a:r>
              <a:rPr lang="de-DE" sz="1600" b="1">
                <a:cs typeface="Arial" charset="0"/>
              </a:rPr>
              <a:t> Mitglied</a:t>
            </a:r>
            <a:endParaRPr lang="de-DE" sz="1600">
              <a:cs typeface="Arial" charset="0"/>
            </a:endParaRPr>
          </a:p>
        </p:txBody>
      </p:sp>
      <p:sp>
        <p:nvSpPr>
          <p:cNvPr id="8211" name="Textfeld 5"/>
          <p:cNvSpPr txBox="1">
            <a:spLocks noChangeArrowheads="1"/>
          </p:cNvSpPr>
          <p:nvPr/>
        </p:nvSpPr>
        <p:spPr bwMode="auto">
          <a:xfrm>
            <a:off x="4714878" y="1285862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 dirty="0" smtClean="0">
                <a:cs typeface="Arial" charset="0"/>
              </a:rPr>
              <a:t>entsendet </a:t>
            </a:r>
            <a:r>
              <a:rPr lang="de-DE" sz="16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je </a:t>
            </a:r>
            <a:r>
              <a:rPr lang="de-DE" sz="1600" b="1" dirty="0">
                <a:cs typeface="Arial" charset="0"/>
              </a:rPr>
              <a:t>Kirchenkreis</a:t>
            </a:r>
            <a:r>
              <a:rPr lang="de-DE" sz="1600" b="1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sp>
        <p:nvSpPr>
          <p:cNvPr id="87" name="Textfeld 15"/>
          <p:cNvSpPr txBox="1">
            <a:spLocks noChangeArrowheads="1"/>
          </p:cNvSpPr>
          <p:nvPr/>
        </p:nvSpPr>
        <p:spPr bwMode="auto">
          <a:xfrm>
            <a:off x="785813" y="4786315"/>
            <a:ext cx="3527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cs typeface="Arial" charset="0"/>
              </a:rPr>
              <a:t>(Sprecher/innen und Stellvertretung)</a:t>
            </a:r>
          </a:p>
        </p:txBody>
      </p:sp>
      <p:sp>
        <p:nvSpPr>
          <p:cNvPr id="3" name="Textfeld 15"/>
          <p:cNvSpPr txBox="1">
            <a:spLocks noChangeArrowheads="1"/>
          </p:cNvSpPr>
          <p:nvPr/>
        </p:nvSpPr>
        <p:spPr bwMode="auto">
          <a:xfrm>
            <a:off x="1714500" y="5429253"/>
            <a:ext cx="200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 dirty="0">
                <a:cs typeface="Arial" charset="0"/>
              </a:rPr>
              <a:t>zu </a:t>
            </a:r>
            <a:r>
              <a:rPr lang="de-DE" sz="1400" b="1" dirty="0">
                <a:solidFill>
                  <a:srgbClr val="C00000"/>
                </a:solidFill>
                <a:cs typeface="Arial" charset="0"/>
              </a:rPr>
              <a:t>informieren</a:t>
            </a:r>
            <a:r>
              <a:rPr lang="de-DE" sz="1200" b="1" dirty="0">
                <a:cs typeface="Arial" charset="0"/>
              </a:rPr>
              <a:t> sind </a:t>
            </a:r>
          </a:p>
          <a:p>
            <a:pPr algn="ctr"/>
            <a:r>
              <a:rPr lang="de-DE" sz="1200" b="1" dirty="0" smtClean="0">
                <a:cs typeface="Arial" charset="0"/>
              </a:rPr>
              <a:t>die </a:t>
            </a:r>
            <a:r>
              <a:rPr lang="de-DE" sz="1400" b="1" dirty="0">
                <a:cs typeface="Arial" charset="0"/>
              </a:rPr>
              <a:t>Superintendenten</a:t>
            </a:r>
          </a:p>
        </p:txBody>
      </p:sp>
      <p:sp>
        <p:nvSpPr>
          <p:cNvPr id="4" name="Textfeld 15"/>
          <p:cNvSpPr txBox="1">
            <a:spLocks noChangeArrowheads="1"/>
          </p:cNvSpPr>
          <p:nvPr/>
        </p:nvSpPr>
        <p:spPr bwMode="auto">
          <a:xfrm>
            <a:off x="1643042" y="5857892"/>
            <a:ext cx="2214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 dirty="0">
                <a:cs typeface="Arial" charset="0"/>
              </a:rPr>
              <a:t>und der Gesamtausschuss</a:t>
            </a:r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4214810" y="1000108"/>
            <a:ext cx="371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dirty="0">
                <a:latin typeface="Arial Black" pitchFamily="34" charset="0"/>
                <a:cs typeface="Arial" charset="0"/>
              </a:rPr>
              <a:t> die</a:t>
            </a:r>
            <a:r>
              <a:rPr lang="de-DE" sz="1600" b="1" dirty="0">
                <a:latin typeface="Arial Black" pitchFamily="34" charset="0"/>
                <a:cs typeface="Arial" charset="0"/>
              </a:rPr>
              <a:t> </a:t>
            </a:r>
            <a:r>
              <a:rPr lang="de-DE" sz="20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Regionalversammlung</a:t>
            </a:r>
            <a:r>
              <a:rPr lang="de-DE" sz="1600" b="1" dirty="0"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8216" name="Textfeld 25"/>
          <p:cNvSpPr txBox="1">
            <a:spLocks noChangeArrowheads="1"/>
          </p:cNvSpPr>
          <p:nvPr/>
        </p:nvSpPr>
        <p:spPr bwMode="auto">
          <a:xfrm>
            <a:off x="7072330" y="2714620"/>
            <a:ext cx="115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cs typeface="Arial" charset="0"/>
              </a:rPr>
              <a:t>der EKiR </a:t>
            </a:r>
            <a:endParaRPr lang="de-DE" sz="1600">
              <a:cs typeface="Arial" charset="0"/>
            </a:endParaRPr>
          </a:p>
        </p:txBody>
      </p:sp>
      <p:sp>
        <p:nvSpPr>
          <p:cNvPr id="6" name="Textfeld 15"/>
          <p:cNvSpPr txBox="1">
            <a:spLocks noChangeArrowheads="1"/>
          </p:cNvSpPr>
          <p:nvPr/>
        </p:nvSpPr>
        <p:spPr bwMode="auto">
          <a:xfrm>
            <a:off x="5572132" y="3000372"/>
            <a:ext cx="2519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cs typeface="Arial" charset="0"/>
              </a:rPr>
              <a:t>  zu </a:t>
            </a:r>
            <a:r>
              <a:rPr lang="de-DE" sz="1400" b="1" dirty="0">
                <a:solidFill>
                  <a:srgbClr val="C00000"/>
                </a:solidFill>
                <a:cs typeface="Arial" charset="0"/>
              </a:rPr>
              <a:t>informieren </a:t>
            </a:r>
            <a:r>
              <a:rPr lang="de-DE" sz="1400" b="1" dirty="0">
                <a:cs typeface="Arial" charset="0"/>
              </a:rPr>
              <a:t>ist </a:t>
            </a:r>
          </a:p>
          <a:p>
            <a:pPr algn="ctr"/>
            <a:r>
              <a:rPr lang="de-DE" sz="1400" b="1" dirty="0">
                <a:cs typeface="Arial" charset="0"/>
              </a:rPr>
              <a:t>der </a:t>
            </a:r>
            <a:r>
              <a:rPr lang="de-DE" sz="1400" b="1" dirty="0" smtClean="0">
                <a:cs typeface="Arial" charset="0"/>
              </a:rPr>
              <a:t>Gesamtausschuss </a:t>
            </a:r>
            <a:endParaRPr lang="de-DE" sz="1400" b="1" dirty="0">
              <a:cs typeface="Arial" charset="0"/>
            </a:endParaRPr>
          </a:p>
        </p:txBody>
      </p:sp>
      <p:sp>
        <p:nvSpPr>
          <p:cNvPr id="10" name="Pfeil nach unten 85"/>
          <p:cNvSpPr/>
          <p:nvPr/>
        </p:nvSpPr>
        <p:spPr bwMode="auto">
          <a:xfrm>
            <a:off x="5143504" y="3500438"/>
            <a:ext cx="2428892" cy="357190"/>
          </a:xfrm>
          <a:prstGeom prst="downArrow">
            <a:avLst>
              <a:gd name="adj1" fmla="val 63008"/>
              <a:gd name="adj2" fmla="val 68568"/>
            </a:avLst>
          </a:prstGeom>
          <a:solidFill>
            <a:srgbClr val="E9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19" name="Textfeld 26"/>
          <p:cNvSpPr txBox="1">
            <a:spLocks noChangeArrowheads="1"/>
          </p:cNvSpPr>
          <p:nvPr/>
        </p:nvSpPr>
        <p:spPr bwMode="auto">
          <a:xfrm>
            <a:off x="4786314" y="4429132"/>
            <a:ext cx="250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 smtClean="0">
                <a:cs typeface="Arial" charset="0"/>
              </a:rPr>
              <a:t>wählt</a:t>
            </a:r>
            <a:endParaRPr lang="de-DE" sz="1600" b="1" dirty="0" smtClean="0">
              <a:cs typeface="Arial" charset="0"/>
            </a:endParaRPr>
          </a:p>
          <a:p>
            <a:pPr algn="ctr"/>
            <a:endParaRPr lang="de-DE" sz="1600" b="1" dirty="0">
              <a:cs typeface="Arial" charset="0"/>
            </a:endParaRPr>
          </a:p>
          <a:p>
            <a:pPr algn="ctr"/>
            <a:r>
              <a:rPr lang="de-DE" sz="2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15 Mitglieder </a:t>
            </a:r>
            <a:endParaRPr lang="de-DE" sz="200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220" name="Textfeld 59"/>
          <p:cNvSpPr txBox="1">
            <a:spLocks noChangeArrowheads="1"/>
          </p:cNvSpPr>
          <p:nvPr/>
        </p:nvSpPr>
        <p:spPr bwMode="auto">
          <a:xfrm>
            <a:off x="4857752" y="4071942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atin typeface="Arial Black" pitchFamily="34" charset="0"/>
                <a:cs typeface="Arial" charset="0"/>
              </a:rPr>
              <a:t> die</a:t>
            </a:r>
            <a:r>
              <a:rPr lang="de-DE" sz="1600" b="1" dirty="0">
                <a:latin typeface="Arial Black" pitchFamily="34" charset="0"/>
                <a:cs typeface="Arial" charset="0"/>
              </a:rPr>
              <a:t> </a:t>
            </a:r>
            <a:r>
              <a:rPr lang="de-DE" sz="2000" b="1" dirty="0">
                <a:latin typeface="Arial Black" pitchFamily="34" charset="0"/>
                <a:cs typeface="Arial" charset="0"/>
              </a:rPr>
              <a:t>Wahlversammlung </a:t>
            </a:r>
          </a:p>
        </p:txBody>
      </p:sp>
      <p:sp>
        <p:nvSpPr>
          <p:cNvPr id="8222" name="Textfeld 25"/>
          <p:cNvSpPr txBox="1">
            <a:spLocks noChangeArrowheads="1"/>
          </p:cNvSpPr>
          <p:nvPr/>
        </p:nvSpPr>
        <p:spPr bwMode="auto">
          <a:xfrm>
            <a:off x="6143636" y="5214950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cs typeface="Arial" charset="0"/>
              </a:rPr>
              <a:t>für den </a:t>
            </a:r>
            <a:endParaRPr lang="de-DE" dirty="0">
              <a:cs typeface="Arial" charset="0"/>
            </a:endParaRPr>
          </a:p>
        </p:txBody>
      </p:sp>
      <p:sp>
        <p:nvSpPr>
          <p:cNvPr id="8223" name="Textfeld 25"/>
          <p:cNvSpPr txBox="1">
            <a:spLocks noChangeArrowheads="1"/>
          </p:cNvSpPr>
          <p:nvPr/>
        </p:nvSpPr>
        <p:spPr bwMode="auto">
          <a:xfrm>
            <a:off x="6286512" y="4500570"/>
            <a:ext cx="1714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bis zum 30.Sept. 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4" name="Pfeil nach unten 103"/>
          <p:cNvSpPr/>
          <p:nvPr/>
        </p:nvSpPr>
        <p:spPr bwMode="auto">
          <a:xfrm>
            <a:off x="1928813" y="5072065"/>
            <a:ext cx="1500187" cy="357188"/>
          </a:xfrm>
          <a:prstGeom prst="downArrow">
            <a:avLst>
              <a:gd name="adj1" fmla="val 63008"/>
              <a:gd name="adj2" fmla="val 685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Pfeil nach unten 33"/>
          <p:cNvSpPr/>
          <p:nvPr/>
        </p:nvSpPr>
        <p:spPr bwMode="auto">
          <a:xfrm>
            <a:off x="5143504" y="1928802"/>
            <a:ext cx="2214567" cy="357188"/>
          </a:xfrm>
          <a:prstGeom prst="downArrow">
            <a:avLst>
              <a:gd name="adj1" fmla="val 63008"/>
              <a:gd name="adj2" fmla="val 68568"/>
            </a:avLst>
          </a:prstGeom>
          <a:solidFill>
            <a:srgbClr val="E9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WordArt 16"/>
          <p:cNvSpPr>
            <a:spLocks noChangeArrowheads="1" noChangeShapeType="1"/>
          </p:cNvSpPr>
          <p:nvPr/>
        </p:nvSpPr>
        <p:spPr bwMode="auto">
          <a:xfrm>
            <a:off x="1428728" y="857232"/>
            <a:ext cx="214314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REGIO MAV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8" grpId="0"/>
      <p:bldP spid="7" grpId="0"/>
      <p:bldP spid="10248" grpId="0"/>
      <p:bldP spid="12" grpId="0"/>
      <p:bldP spid="8208" grpId="0"/>
      <p:bldP spid="86" grpId="0" animBg="1"/>
      <p:bldP spid="8210" grpId="0"/>
      <p:bldP spid="8211" grpId="0"/>
      <p:bldP spid="87" grpId="0"/>
      <p:bldP spid="3" grpId="0"/>
      <p:bldP spid="4" grpId="0"/>
      <p:bldP spid="5" grpId="0"/>
      <p:bldP spid="8216" grpId="0"/>
      <p:bldP spid="6" grpId="0"/>
      <p:bldP spid="10" grpId="0" animBg="1"/>
      <p:bldP spid="8219" grpId="0"/>
      <p:bldP spid="8220" grpId="0"/>
      <p:bldP spid="8222" grpId="0"/>
      <p:bldP spid="8223" grpId="0"/>
      <p:bldP spid="104" grpId="0" animBg="1"/>
      <p:bldP spid="3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2071670" y="2071678"/>
            <a:ext cx="6786610" cy="3714776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5984" y="1857364"/>
            <a:ext cx="63579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                                                  </a:t>
            </a:r>
            <a:r>
              <a:rPr lang="de-DE" b="1" dirty="0" smtClean="0"/>
              <a:t>   </a:t>
            </a:r>
            <a:r>
              <a:rPr lang="de-DE" b="1" dirty="0"/>
              <a:t>Die </a:t>
            </a:r>
            <a:r>
              <a:rPr lang="de-DE" sz="2000" dirty="0">
                <a:latin typeface="Arial Black" pitchFamily="34" charset="0"/>
              </a:rPr>
              <a:t>Wahlversammlung</a:t>
            </a:r>
            <a:r>
              <a:rPr lang="de-DE" sz="1600" dirty="0"/>
              <a:t> </a:t>
            </a:r>
          </a:p>
          <a:p>
            <a:r>
              <a:rPr lang="de-DE" sz="1400" b="1" dirty="0" smtClean="0"/>
              <a:t>                 wird </a:t>
            </a:r>
            <a:r>
              <a:rPr lang="de-DE" sz="1400" b="1" dirty="0"/>
              <a:t>nach </a:t>
            </a:r>
            <a:r>
              <a:rPr lang="de-DE" sz="1400" b="1" dirty="0">
                <a:solidFill>
                  <a:srgbClr val="C00000"/>
                </a:solidFill>
              </a:rPr>
              <a:t>Vorliegen der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Entsendebeschlüsse </a:t>
            </a:r>
            <a:r>
              <a:rPr lang="de-DE" sz="1400" b="1" dirty="0"/>
              <a:t>aus den</a:t>
            </a:r>
            <a:r>
              <a:rPr lang="de-DE" sz="1400" b="1" dirty="0">
                <a:solidFill>
                  <a:schemeClr val="accent2"/>
                </a:solidFill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Regio-MAVen</a:t>
            </a:r>
            <a:r>
              <a:rPr lang="de-DE" sz="1600" dirty="0" smtClean="0"/>
              <a:t> </a:t>
            </a:r>
          </a:p>
          <a:p>
            <a:r>
              <a:rPr lang="de-DE" sz="1600" b="1" dirty="0" smtClean="0"/>
              <a:t>                                                          </a:t>
            </a:r>
            <a:r>
              <a:rPr lang="de-DE" sz="1400" b="1" dirty="0" smtClean="0"/>
              <a:t>spätestens zum 30.September einberufen</a:t>
            </a:r>
            <a:endParaRPr lang="de-DE" sz="1400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786050" y="2857496"/>
            <a:ext cx="571503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800" b="1" dirty="0"/>
          </a:p>
          <a:p>
            <a:pPr algn="ctr">
              <a:defRPr/>
            </a:pPr>
            <a:r>
              <a:rPr lang="de-DE" sz="1400" b="1" dirty="0"/>
              <a:t>die Mitglieder der Wahlversammlung werden aufgefordert, </a:t>
            </a:r>
          </a:p>
          <a:p>
            <a:pPr algn="ctr">
              <a:defRPr/>
            </a:pPr>
            <a:r>
              <a:rPr lang="de-DE" sz="1400" b="1" dirty="0">
                <a:solidFill>
                  <a:srgbClr val="C00000"/>
                </a:solidFill>
              </a:rPr>
              <a:t>durch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b="1" dirty="0">
                <a:solidFill>
                  <a:srgbClr val="C00000"/>
                </a:solidFill>
              </a:rPr>
              <a:t>Zuruf oder schriftlich </a:t>
            </a:r>
            <a:r>
              <a:rPr lang="de-DE" b="1" dirty="0"/>
              <a:t>Wahlvorschläge</a:t>
            </a:r>
            <a:r>
              <a:rPr lang="de-DE" sz="1600" dirty="0"/>
              <a:t> </a:t>
            </a:r>
            <a:r>
              <a:rPr lang="de-DE" sz="1400" b="1" dirty="0"/>
              <a:t>abzugeben</a:t>
            </a:r>
            <a:r>
              <a:rPr lang="de-DE" sz="1600" dirty="0"/>
              <a:t>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28935" y="3714756"/>
            <a:ext cx="5072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/>
              <a:t>    Werden </a:t>
            </a:r>
            <a:r>
              <a:rPr lang="de-DE" sz="1400" b="1" dirty="0">
                <a:solidFill>
                  <a:srgbClr val="C00000"/>
                </a:solidFill>
              </a:rPr>
              <a:t>Mitglieder von </a:t>
            </a:r>
            <a:r>
              <a:rPr lang="de-DE" sz="1400" b="1" dirty="0" err="1">
                <a:solidFill>
                  <a:srgbClr val="C00000"/>
                </a:solidFill>
              </a:rPr>
              <a:t>MAVen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/>
              <a:t>vorgeschlagen, </a:t>
            </a:r>
          </a:p>
          <a:p>
            <a:r>
              <a:rPr lang="de-DE" sz="1600" b="1" dirty="0"/>
              <a:t>die der Wahlversammlung </a:t>
            </a:r>
            <a:r>
              <a:rPr lang="de-DE" sz="1600" b="1" dirty="0">
                <a:solidFill>
                  <a:srgbClr val="C00000"/>
                </a:solidFill>
              </a:rPr>
              <a:t>nicht angehören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071810" y="4143381"/>
            <a:ext cx="55721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oder aus sonstigen Gründen an der Wahlversammlung nicht teilnehmen,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214810" y="4357694"/>
            <a:ext cx="435771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bedarf es deren </a:t>
            </a:r>
            <a:r>
              <a:rPr lang="de-DE" sz="1600" b="1" dirty="0">
                <a:solidFill>
                  <a:srgbClr val="C00000"/>
                </a:solidFill>
              </a:rPr>
              <a:t>vorherigen Einverständnisses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500424" y="5072072"/>
            <a:ext cx="50721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/>
              <a:t>Das Wahlergebnis wird dem bisherigen Vorsitzenden des Gesamtausschusses, </a:t>
            </a:r>
          </a:p>
          <a:p>
            <a:r>
              <a:rPr lang="de-DE" sz="1200" dirty="0"/>
              <a:t>dem Landeskirchenamt und dem Diakonischen Werk mitgeteilt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28926" y="4786322"/>
            <a:ext cx="5715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Über die Wahlvorschläge wird durch geheime Wahl abgestimmt</a:t>
            </a: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2000232" y="5572140"/>
            <a:ext cx="56165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Vorsitz und Stellvertretung</a:t>
            </a:r>
            <a:r>
              <a:rPr lang="de-DE" sz="1200" b="1" dirty="0">
                <a:solidFill>
                  <a:srgbClr val="C00000"/>
                </a:solidFill>
              </a:rPr>
              <a:t> </a:t>
            </a:r>
            <a:r>
              <a:rPr lang="de-DE" sz="1400" b="1" dirty="0"/>
              <a:t>wählt der Gesamtausschuss</a:t>
            </a:r>
          </a:p>
          <a:p>
            <a:r>
              <a:rPr lang="de-DE" sz="1200" b="1" dirty="0"/>
              <a:t>                          </a:t>
            </a:r>
            <a:r>
              <a:rPr lang="de-DE" sz="1400" b="1" dirty="0"/>
              <a:t>in seiner</a:t>
            </a:r>
            <a:r>
              <a:rPr lang="de-DE" sz="1200" b="1" dirty="0"/>
              <a:t> </a:t>
            </a:r>
            <a:r>
              <a:rPr lang="de-DE" sz="1600" b="1" dirty="0"/>
              <a:t>ersten Sitzung nach der Neubildung</a:t>
            </a:r>
            <a:endParaRPr lang="de-DE" sz="1200" b="1" dirty="0"/>
          </a:p>
        </p:txBody>
      </p:sp>
      <p:sp>
        <p:nvSpPr>
          <p:cNvPr id="410" name="AutoShape 22"/>
          <p:cNvSpPr>
            <a:spLocks noChangeArrowheads="1"/>
          </p:cNvSpPr>
          <p:nvPr/>
        </p:nvSpPr>
        <p:spPr bwMode="auto">
          <a:xfrm rot="10800000" flipH="1">
            <a:off x="2571736" y="3214686"/>
            <a:ext cx="28573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3" name="AutoShape 22"/>
          <p:cNvSpPr>
            <a:spLocks noChangeArrowheads="1"/>
          </p:cNvSpPr>
          <p:nvPr/>
        </p:nvSpPr>
        <p:spPr bwMode="auto">
          <a:xfrm rot="10800000" flipH="1">
            <a:off x="2571736" y="4000504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857488" y="857232"/>
            <a:ext cx="5786478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WordArt 16"/>
          <p:cNvSpPr>
            <a:spLocks noChangeArrowheads="1" noChangeShapeType="1"/>
          </p:cNvSpPr>
          <p:nvPr/>
        </p:nvSpPr>
        <p:spPr bwMode="auto">
          <a:xfrm>
            <a:off x="3143240" y="928670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 smtClean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Gesamtausschuss</a:t>
            </a:r>
            <a:endParaRPr lang="de-DE" b="1" kern="10" dirty="0">
              <a:ln w="635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05158"/>
                  </a:gs>
                  <a:gs pos="100000">
                    <a:srgbClr val="BAECFE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71694"/>
            <a:ext cx="1071570" cy="10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7215206" y="6500834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9222" grpId="0" animBg="1"/>
      <p:bldP spid="4103" grpId="0"/>
      <p:bldP spid="4104" grpId="0"/>
      <p:bldP spid="4105" grpId="0"/>
      <p:bldP spid="4106" grpId="0"/>
      <p:bldP spid="4107" grpId="0"/>
      <p:bldP spid="4108" grpId="0"/>
      <p:bldP spid="410" grpId="0" animBg="1"/>
      <p:bldP spid="41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785918" y="2571744"/>
            <a:ext cx="7000924" cy="3143272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500166" y="23574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 55 MVG   Aufgaben des Gesamtausschusses</a:t>
            </a:r>
            <a:endParaRPr lang="de-DE" sz="1600" b="1" dirty="0"/>
          </a:p>
        </p:txBody>
      </p:sp>
      <p:sp>
        <p:nvSpPr>
          <p:cNvPr id="12" name="Rechteck 11"/>
          <p:cNvSpPr/>
          <p:nvPr/>
        </p:nvSpPr>
        <p:spPr>
          <a:xfrm>
            <a:off x="2500298" y="2786058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Dem Gesamtausschuss </a:t>
            </a:r>
          </a:p>
          <a:p>
            <a:r>
              <a:rPr lang="de-DE" sz="1400" b="1" dirty="0" smtClean="0"/>
              <a:t>sollen insbesondere folgende Aufgaben zugewiesen werden</a:t>
            </a:r>
            <a:endParaRPr lang="de-DE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2285984" y="3357562"/>
            <a:ext cx="62865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a)  Beratung, </a:t>
            </a:r>
            <a:r>
              <a:rPr lang="de-DE" sz="1400" b="1" dirty="0" smtClean="0">
                <a:solidFill>
                  <a:srgbClr val="C00000"/>
                </a:solidFill>
              </a:rPr>
              <a:t>Unterstützung und Information </a:t>
            </a:r>
            <a:r>
              <a:rPr lang="de-DE" sz="1400" b="1" dirty="0" smtClean="0"/>
              <a:t>der Mitarbeitervertretungen </a:t>
            </a:r>
          </a:p>
          <a:p>
            <a:r>
              <a:rPr lang="de-DE" sz="1400" b="1" dirty="0" smtClean="0"/>
              <a:t>      bei der  Wahrnehmung ihrer Aufgaben, Rechte und Pflichten,</a:t>
            </a:r>
          </a:p>
          <a:p>
            <a:endParaRPr lang="de-DE" sz="800" b="1" dirty="0" smtClean="0"/>
          </a:p>
          <a:p>
            <a:r>
              <a:rPr lang="de-DE" sz="1400" b="1" dirty="0" smtClean="0"/>
              <a:t>b)  Förderung des </a:t>
            </a:r>
            <a:r>
              <a:rPr lang="de-DE" sz="1400" b="1" dirty="0" smtClean="0">
                <a:solidFill>
                  <a:srgbClr val="C00000"/>
                </a:solidFill>
              </a:rPr>
              <a:t>Informations- und Erfahrungsaustauschs </a:t>
            </a:r>
            <a:r>
              <a:rPr lang="de-DE" sz="1400" b="1" dirty="0" smtClean="0"/>
              <a:t>zwischen den </a:t>
            </a:r>
            <a:r>
              <a:rPr lang="de-DE" sz="1400" b="1" dirty="0" err="1" smtClean="0"/>
              <a:t>MAVen</a:t>
            </a:r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Förderung der </a:t>
            </a:r>
            <a:r>
              <a:rPr lang="de-DE" sz="1400" b="1" dirty="0" smtClean="0">
                <a:solidFill>
                  <a:srgbClr val="C00000"/>
                </a:solidFill>
              </a:rPr>
              <a:t>Fortbildung </a:t>
            </a:r>
            <a:r>
              <a:rPr lang="de-DE" sz="1400" b="1" dirty="0" smtClean="0"/>
              <a:t>von Mitgliedern der Mitarbeitervertretungen,</a:t>
            </a:r>
          </a:p>
          <a:p>
            <a:endParaRPr lang="de-DE" sz="800" b="1" dirty="0" smtClean="0"/>
          </a:p>
          <a:p>
            <a:r>
              <a:rPr lang="de-DE" sz="1400" b="1" dirty="0" smtClean="0"/>
              <a:t>c)  Erörterung arbeits-, dienst- und mitarbeitervertretungsrechtlicher Fragen von</a:t>
            </a:r>
          </a:p>
          <a:p>
            <a:r>
              <a:rPr lang="de-DE" sz="1400" b="1" dirty="0" smtClean="0"/>
              <a:t>     </a:t>
            </a:r>
            <a:r>
              <a:rPr lang="de-DE" sz="1400" b="1" dirty="0" smtClean="0">
                <a:solidFill>
                  <a:srgbClr val="C00000"/>
                </a:solidFill>
              </a:rPr>
              <a:t>grundsätzlicher</a:t>
            </a:r>
            <a:r>
              <a:rPr lang="de-DE" sz="1400" b="1" dirty="0" smtClean="0"/>
              <a:t> Bedeutung, sofern hierfür nicht andere Stellen zuständig sind,</a:t>
            </a:r>
          </a:p>
          <a:p>
            <a:endParaRPr lang="de-DE" sz="800" b="1" dirty="0" smtClean="0"/>
          </a:p>
          <a:p>
            <a:r>
              <a:rPr lang="de-DE" sz="1400" b="1" dirty="0" smtClean="0"/>
              <a:t>d)  Abgabe von </a:t>
            </a:r>
            <a:r>
              <a:rPr lang="de-DE" sz="1400" b="1" dirty="0" smtClean="0">
                <a:solidFill>
                  <a:srgbClr val="C00000"/>
                </a:solidFill>
              </a:rPr>
              <a:t>Stellungnahmen</a:t>
            </a:r>
            <a:r>
              <a:rPr lang="de-DE" sz="1400" b="1" dirty="0" smtClean="0"/>
              <a:t> zu beabsichtigten kirchengesetzlichen Regelungen</a:t>
            </a:r>
          </a:p>
          <a:p>
            <a:r>
              <a:rPr lang="de-DE" sz="1400" b="1" dirty="0" smtClean="0"/>
              <a:t>      </a:t>
            </a:r>
            <a:r>
              <a:rPr lang="de-DE" sz="1400" b="1" dirty="0" smtClean="0">
                <a:solidFill>
                  <a:srgbClr val="C00000"/>
                </a:solidFill>
              </a:rPr>
              <a:t>im Arbeitsrecht </a:t>
            </a:r>
            <a:r>
              <a:rPr lang="de-DE" sz="1400" b="1" dirty="0" smtClean="0"/>
              <a:t>sowie</a:t>
            </a:r>
          </a:p>
          <a:p>
            <a:endParaRPr lang="de-DE" sz="800" b="1" dirty="0" smtClean="0"/>
          </a:p>
          <a:p>
            <a:r>
              <a:rPr lang="de-DE" sz="1400" b="1" dirty="0" smtClean="0"/>
              <a:t>e)  Mitwirkung bei der Besetzung der Kirchengerichte nach § 57.</a:t>
            </a:r>
            <a:endParaRPr lang="de-DE" sz="1400" b="1" dirty="0"/>
          </a:p>
        </p:txBody>
      </p: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643174" y="1285860"/>
            <a:ext cx="6000792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WordArt 16"/>
          <p:cNvSpPr>
            <a:spLocks noChangeArrowheads="1" noChangeShapeType="1"/>
          </p:cNvSpPr>
          <p:nvPr/>
        </p:nvSpPr>
        <p:spPr bwMode="auto">
          <a:xfrm>
            <a:off x="3143240" y="1357298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 smtClean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Gesamtausschuss</a:t>
            </a:r>
            <a:endParaRPr lang="de-DE" b="1" kern="10" dirty="0">
              <a:ln w="635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05158"/>
                  </a:gs>
                  <a:gs pos="100000">
                    <a:srgbClr val="BAECFE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86322"/>
            <a:ext cx="1286075" cy="12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2357422" y="2571744"/>
            <a:ext cx="6000792" cy="1785950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143108" y="5072074"/>
            <a:ext cx="6357982" cy="1143008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500298" y="1785926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            Ständige Konferenz, Bundeskonferenz, </a:t>
            </a:r>
          </a:p>
          <a:p>
            <a:r>
              <a:rPr lang="de-DE" sz="1600" b="1" dirty="0" smtClean="0"/>
              <a:t>            Gesamtausschuss der Evangelischen Kirche in Deutschland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86050" y="242886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 </a:t>
            </a:r>
            <a:r>
              <a:rPr lang="de-DE" sz="1200" b="1" dirty="0" smtClean="0"/>
              <a:t>Die </a:t>
            </a:r>
            <a:r>
              <a:rPr lang="de-DE" sz="1200" b="1" dirty="0" smtClean="0">
                <a:solidFill>
                  <a:srgbClr val="C00000"/>
                </a:solidFill>
              </a:rPr>
              <a:t>gliedkirchlichen</a:t>
            </a:r>
            <a:r>
              <a:rPr lang="de-DE" sz="1200" b="1" dirty="0" smtClean="0"/>
              <a:t> Gesamtausschüsse und die Gesamtmitarbeitervertretung </a:t>
            </a:r>
          </a:p>
          <a:p>
            <a:r>
              <a:rPr lang="de-DE" sz="1200" b="1" dirty="0" smtClean="0"/>
              <a:t>       der Einrichtungen, Amts- und Dienststellen der Evangelischen Kirche in Deutschland</a:t>
            </a:r>
          </a:p>
          <a:p>
            <a:r>
              <a:rPr lang="de-DE" sz="1200" b="1" dirty="0" smtClean="0"/>
              <a:t>       bilden die </a:t>
            </a:r>
            <a:r>
              <a:rPr lang="de-DE" sz="1200" b="1" dirty="0" smtClean="0">
                <a:solidFill>
                  <a:srgbClr val="C00000"/>
                </a:solidFill>
              </a:rPr>
              <a:t>Ständige Konferenz</a:t>
            </a:r>
            <a:r>
              <a:rPr lang="de-DE" sz="1200" b="1" dirty="0" smtClean="0"/>
              <a:t>.</a:t>
            </a:r>
            <a:endParaRPr lang="de-DE" sz="1200" b="1" dirty="0"/>
          </a:p>
        </p:txBody>
      </p:sp>
      <p:sp>
        <p:nvSpPr>
          <p:cNvPr id="4" name="Rechteck 3"/>
          <p:cNvSpPr/>
          <p:nvPr/>
        </p:nvSpPr>
        <p:spPr>
          <a:xfrm>
            <a:off x="2786050" y="3071810"/>
            <a:ext cx="578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200" b="1" dirty="0" smtClean="0"/>
              <a:t>Die Gesamtausschüsse im diakonischen Bereich bilden die </a:t>
            </a:r>
            <a:r>
              <a:rPr lang="de-DE" sz="1200" b="1" dirty="0" smtClean="0">
                <a:solidFill>
                  <a:srgbClr val="C00000"/>
                </a:solidFill>
              </a:rPr>
              <a:t>Bundeskonferenz.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786050" y="3357562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( 3 )  </a:t>
            </a:r>
            <a:r>
              <a:rPr lang="de-DE" sz="1200" b="1" dirty="0" smtClean="0"/>
              <a:t>Zusammen bilden die Vorstände der Ständigen Konferenz und der Bundeskonferenz </a:t>
            </a:r>
          </a:p>
          <a:p>
            <a:r>
              <a:rPr lang="de-DE" sz="1200" b="1" dirty="0" smtClean="0"/>
              <a:t>       der Diakonie den </a:t>
            </a:r>
            <a:r>
              <a:rPr lang="de-DE" sz="1200" b="1" dirty="0" smtClean="0">
                <a:solidFill>
                  <a:srgbClr val="C00000"/>
                </a:solidFill>
              </a:rPr>
              <a:t>Gesamtausschuss der Evangelischen Kirche in Deutschland</a:t>
            </a:r>
            <a:r>
              <a:rPr lang="de-DE" sz="1200" b="1" dirty="0" smtClean="0"/>
              <a:t>. </a:t>
            </a:r>
          </a:p>
          <a:p>
            <a:r>
              <a:rPr lang="de-DE" sz="1200" b="1" dirty="0" smtClean="0"/>
              <a:t>       Dieser tritt in der Regel einmal im Jahr zu einer Sitzung zusammen.</a:t>
            </a:r>
            <a:endParaRPr lang="de-DE" sz="1200" b="1" dirty="0"/>
          </a:p>
        </p:txBody>
      </p:sp>
      <p:sp>
        <p:nvSpPr>
          <p:cNvPr id="6" name="Rechteck 5"/>
          <p:cNvSpPr/>
          <p:nvPr/>
        </p:nvSpPr>
        <p:spPr>
          <a:xfrm>
            <a:off x="2786050" y="4000504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 </a:t>
            </a:r>
            <a:r>
              <a:rPr lang="de-DE" sz="1200" b="1" dirty="0" smtClean="0"/>
              <a:t>Die Gesamtausschüsse nach § 54 Absatz 1 entsenden aus ihrer Mitte jeweils </a:t>
            </a:r>
          </a:p>
          <a:p>
            <a:r>
              <a:rPr lang="de-DE" sz="1200" b="1" dirty="0" smtClean="0"/>
              <a:t>        </a:t>
            </a:r>
            <a:r>
              <a:rPr lang="de-DE" sz="1200" b="1" dirty="0" smtClean="0">
                <a:solidFill>
                  <a:srgbClr val="C00000"/>
                </a:solidFill>
              </a:rPr>
              <a:t>zwei Mitglieder </a:t>
            </a:r>
            <a:r>
              <a:rPr lang="de-DE" sz="1200" b="1" dirty="0" smtClean="0"/>
              <a:t>in die Ständige Konferenz oder in die Bundeskonferenz.</a:t>
            </a:r>
            <a:endParaRPr lang="de-DE" sz="1200" b="1" dirty="0"/>
          </a:p>
        </p:txBody>
      </p:sp>
      <p:sp>
        <p:nvSpPr>
          <p:cNvPr id="7" name="Rechteck 6"/>
          <p:cNvSpPr/>
          <p:nvPr/>
        </p:nvSpPr>
        <p:spPr>
          <a:xfrm>
            <a:off x="2500298" y="4643446"/>
            <a:ext cx="1608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§ 55b  Aufgaben </a:t>
            </a:r>
            <a:endParaRPr lang="de-DE" sz="1600" b="1" dirty="0"/>
          </a:p>
        </p:txBody>
      </p:sp>
      <p:sp>
        <p:nvSpPr>
          <p:cNvPr id="8" name="Rechteck 7"/>
          <p:cNvSpPr/>
          <p:nvPr/>
        </p:nvSpPr>
        <p:spPr>
          <a:xfrm>
            <a:off x="2500298" y="4929198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Die Ständige Konferenz und die Bundeskonferenz haben insbesondere folgende Aufgaben:</a:t>
            </a:r>
            <a:endParaRPr lang="de-DE" sz="1200" b="1" dirty="0"/>
          </a:p>
        </p:txBody>
      </p:sp>
      <p:sp>
        <p:nvSpPr>
          <p:cNvPr id="9" name="Rechteck 8"/>
          <p:cNvSpPr/>
          <p:nvPr/>
        </p:nvSpPr>
        <p:spPr>
          <a:xfrm>
            <a:off x="2857488" y="521495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a) Abgabe von Stellungnahmen zu beabsichtigten kirchengesetzlichen Regelungen im </a:t>
            </a:r>
          </a:p>
          <a:p>
            <a:r>
              <a:rPr lang="de-DE" sz="1200" b="1" dirty="0" smtClean="0"/>
              <a:t>     Arbeitsrecht der Evangelischen Kirche in Deutschland,</a:t>
            </a:r>
            <a:endParaRPr lang="de-DE" sz="1200" b="1" dirty="0"/>
          </a:p>
        </p:txBody>
      </p:sp>
      <p:sp>
        <p:nvSpPr>
          <p:cNvPr id="10" name="Rechteck 9"/>
          <p:cNvSpPr/>
          <p:nvPr/>
        </p:nvSpPr>
        <p:spPr>
          <a:xfrm>
            <a:off x="2857488" y="5643578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b) Förderung des Informations- und Erfahrungsaustausches </a:t>
            </a:r>
          </a:p>
          <a:p>
            <a:r>
              <a:rPr lang="de-DE" sz="1200" b="1" dirty="0" smtClean="0"/>
              <a:t>     zwischen den Gesamtausschüssen und Förderung ihrer Fortbildungsarbeit sowie</a:t>
            </a:r>
            <a:endParaRPr lang="de-DE" sz="1200" b="1" dirty="0"/>
          </a:p>
        </p:txBody>
      </p:sp>
      <p:sp>
        <p:nvSpPr>
          <p:cNvPr id="11" name="Rechteck 10"/>
          <p:cNvSpPr/>
          <p:nvPr/>
        </p:nvSpPr>
        <p:spPr>
          <a:xfrm>
            <a:off x="2857488" y="6072206"/>
            <a:ext cx="4572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c) Beratung und Unterstützung der entsendenden Gremien.</a:t>
            </a:r>
            <a:endParaRPr lang="de-DE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714480" y="3571876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 smtClean="0"/>
              <a:t>GsA</a:t>
            </a:r>
            <a:r>
              <a:rPr lang="de-DE" sz="1200" b="1" dirty="0" smtClean="0"/>
              <a:t> EKD</a:t>
            </a:r>
            <a:endParaRPr lang="de-DE" sz="1200" dirty="0"/>
          </a:p>
        </p:txBody>
      </p:sp>
      <p:sp>
        <p:nvSpPr>
          <p:cNvPr id="15" name="Rechteck 14"/>
          <p:cNvSpPr/>
          <p:nvPr/>
        </p:nvSpPr>
        <p:spPr>
          <a:xfrm>
            <a:off x="1357290" y="2786058"/>
            <a:ext cx="584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Kirche</a:t>
            </a:r>
            <a:endParaRPr lang="de-DE" sz="1200" dirty="0"/>
          </a:p>
        </p:txBody>
      </p:sp>
      <p:sp>
        <p:nvSpPr>
          <p:cNvPr id="16" name="Rechteck 15"/>
          <p:cNvSpPr/>
          <p:nvPr/>
        </p:nvSpPr>
        <p:spPr>
          <a:xfrm>
            <a:off x="1857356" y="2786058"/>
            <a:ext cx="596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Stäko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1214414" y="3071810"/>
            <a:ext cx="747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Diakonie</a:t>
            </a:r>
            <a:endParaRPr lang="de-DE" sz="1200" dirty="0"/>
          </a:p>
        </p:txBody>
      </p:sp>
      <p:sp>
        <p:nvSpPr>
          <p:cNvPr id="18" name="Rechteck 17"/>
          <p:cNvSpPr/>
          <p:nvPr/>
        </p:nvSpPr>
        <p:spPr>
          <a:xfrm>
            <a:off x="1857356" y="3071810"/>
            <a:ext cx="559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Buko</a:t>
            </a:r>
            <a:endParaRPr lang="de-DE" sz="1400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500298" y="3143248"/>
            <a:ext cx="28573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500298" y="2786058"/>
            <a:ext cx="28573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500298" y="3571876"/>
            <a:ext cx="28573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500298" y="4143380"/>
            <a:ext cx="28573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142976" y="4000504"/>
            <a:ext cx="1309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    </a:t>
            </a:r>
            <a:r>
              <a:rPr lang="de-DE" sz="1000" b="1" dirty="0" err="1" smtClean="0"/>
              <a:t>GsA</a:t>
            </a:r>
            <a:r>
              <a:rPr lang="de-DE" sz="1000" b="1" dirty="0" smtClean="0"/>
              <a:t> Vertreter</a:t>
            </a:r>
          </a:p>
          <a:p>
            <a:r>
              <a:rPr lang="de-DE" sz="1000" b="1" dirty="0" smtClean="0"/>
              <a:t>der </a:t>
            </a:r>
            <a:r>
              <a:rPr lang="de-DE" sz="1200" b="1" dirty="0" smtClean="0"/>
              <a:t>Landeskirchen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2857488" y="857232"/>
            <a:ext cx="5715040" cy="428628"/>
          </a:xfrm>
          <a:prstGeom prst="rect">
            <a:avLst/>
          </a:prstGeom>
          <a:solidFill>
            <a:srgbClr val="FFF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2857520" cy="100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WordArt 16"/>
          <p:cNvSpPr>
            <a:spLocks noChangeArrowheads="1" noChangeShapeType="1"/>
          </p:cNvSpPr>
          <p:nvPr/>
        </p:nvSpPr>
        <p:spPr bwMode="auto">
          <a:xfrm>
            <a:off x="3143240" y="928670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 smtClean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Gesamtausschuss</a:t>
            </a:r>
            <a:endParaRPr lang="de-DE" b="1" kern="10" dirty="0">
              <a:ln w="635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05158"/>
                  </a:gs>
                  <a:gs pos="100000">
                    <a:srgbClr val="BAECFE"/>
                  </a:gs>
                </a:gsLst>
                <a:lin ang="27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857356" y="2000240"/>
            <a:ext cx="1211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§ 55a  MVG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000232" y="2214554"/>
            <a:ext cx="6715172" cy="3714776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285984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Was kann denn </a:t>
            </a:r>
          </a:p>
          <a:p>
            <a:r>
              <a:rPr lang="de-DE" b="1" dirty="0" smtClean="0"/>
              <a:t>der Gesamtausschuss bewirken ?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85984" y="2714620"/>
            <a:ext cx="6572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Zu allererst kann er darauf achten, dass sich das </a:t>
            </a:r>
            <a:r>
              <a:rPr lang="de-DE" sz="1400" b="1" dirty="0" smtClean="0"/>
              <a:t>kirchliche Arbeitsrecht </a:t>
            </a:r>
            <a:r>
              <a:rPr lang="de-DE" sz="1400" dirty="0" smtClean="0"/>
              <a:t>nicht noch </a:t>
            </a:r>
          </a:p>
          <a:p>
            <a:r>
              <a:rPr lang="de-DE" sz="1400" dirty="0" smtClean="0"/>
              <a:t>weiter von dem "Allgemeinen" entfernt. Das hat schon der Beirat erfolgreich getan </a:t>
            </a:r>
          </a:p>
          <a:p>
            <a:r>
              <a:rPr lang="de-DE" sz="1400" dirty="0" smtClean="0"/>
              <a:t>und das wird auch vom Gesamtausschuss fortgesetzt. Bei allen unsere Arbeitsplätze betreffenden Überlegungen, sollte der </a:t>
            </a:r>
            <a:r>
              <a:rPr lang="de-DE" sz="1400" dirty="0" err="1" smtClean="0"/>
              <a:t>GesA</a:t>
            </a:r>
            <a:r>
              <a:rPr lang="de-DE" sz="1400" dirty="0" smtClean="0"/>
              <a:t> wie schon </a:t>
            </a:r>
            <a:r>
              <a:rPr lang="de-DE" sz="1400" b="1" dirty="0" smtClean="0"/>
              <a:t>bei Änderungen zum MVG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eingebunden sein und „gehört“ werden. 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2285984" y="535782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Aber es geht es nicht "nur" um Tarife, sondern um den Ausbau der </a:t>
            </a:r>
            <a:r>
              <a:rPr lang="de-DE" sz="1400" b="1" dirty="0" smtClean="0"/>
              <a:t>Mitbestimmung</a:t>
            </a:r>
          </a:p>
          <a:p>
            <a:r>
              <a:rPr lang="de-DE" sz="1400" dirty="0" smtClean="0"/>
              <a:t>zur </a:t>
            </a:r>
            <a:r>
              <a:rPr lang="de-DE" sz="1400" b="1" dirty="0" smtClean="0">
                <a:solidFill>
                  <a:srgbClr val="C00000"/>
                </a:solidFill>
              </a:rPr>
              <a:t>Unternehmens-Mitbestimmung für Kirche &amp; Diakonie</a:t>
            </a:r>
            <a:r>
              <a:rPr lang="de-DE" sz="1400" dirty="0" smtClean="0"/>
              <a:t>. Zudem kann der </a:t>
            </a:r>
            <a:r>
              <a:rPr lang="de-DE" sz="1400" dirty="0" err="1" smtClean="0"/>
              <a:t>GesA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mit </a:t>
            </a:r>
            <a:r>
              <a:rPr lang="de-DE" sz="1400" b="1" dirty="0" smtClean="0"/>
              <a:t>Initiativen</a:t>
            </a:r>
            <a:r>
              <a:rPr lang="de-DE" sz="1400" dirty="0" smtClean="0"/>
              <a:t> dazu beitragen, dass sich die </a:t>
            </a:r>
            <a:r>
              <a:rPr lang="de-DE" sz="1400" b="1" dirty="0" smtClean="0"/>
              <a:t>Arbeitsbedingungen</a:t>
            </a:r>
            <a:r>
              <a:rPr lang="de-DE" sz="1400" dirty="0" smtClean="0"/>
              <a:t> </a:t>
            </a:r>
            <a:r>
              <a:rPr lang="de-DE" sz="1400" b="1" dirty="0" smtClean="0"/>
              <a:t>und Perspektiven </a:t>
            </a:r>
            <a:r>
              <a:rPr lang="de-DE" sz="1400" dirty="0" smtClean="0"/>
              <a:t>kirchlich/diakonischer Arbeit nachhaltig verbessern. 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285984" y="3929066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Anders als in anderen Landeskirchen, beteiligt sich der Gesamtausschuss der </a:t>
            </a:r>
            <a:r>
              <a:rPr lang="de-DE" sz="1400" dirty="0" err="1" smtClean="0"/>
              <a:t>EKiR</a:t>
            </a:r>
            <a:endParaRPr lang="de-DE" sz="1400" dirty="0" smtClean="0"/>
          </a:p>
          <a:p>
            <a:r>
              <a:rPr lang="de-DE" sz="1400" b="1" dirty="0" smtClean="0">
                <a:solidFill>
                  <a:srgbClr val="C00000"/>
                </a:solidFill>
              </a:rPr>
              <a:t>nicht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aktiv</a:t>
            </a:r>
            <a:r>
              <a:rPr lang="de-DE" sz="1400" b="1" dirty="0" smtClean="0"/>
              <a:t> an der Tarifsetzung</a:t>
            </a:r>
            <a:r>
              <a:rPr lang="de-DE" sz="1400" dirty="0" smtClean="0"/>
              <a:t>. Das ist nach Überzeugung der Mitglieder im </a:t>
            </a:r>
            <a:r>
              <a:rPr lang="de-DE" sz="1400" dirty="0" err="1" smtClean="0"/>
              <a:t>GesA</a:t>
            </a:r>
            <a:r>
              <a:rPr lang="de-DE" sz="1400" dirty="0" smtClean="0"/>
              <a:t> alleine Sache der </a:t>
            </a:r>
            <a:r>
              <a:rPr lang="de-DE" sz="1400" b="1" dirty="0" smtClean="0">
                <a:solidFill>
                  <a:srgbClr val="C00000"/>
                </a:solidFill>
              </a:rPr>
              <a:t>Gewerkschaft</a:t>
            </a:r>
            <a:r>
              <a:rPr lang="de-DE" sz="1400" b="1" dirty="0" smtClean="0"/>
              <a:t> und Verbände</a:t>
            </a:r>
            <a:r>
              <a:rPr lang="de-DE" sz="1400" dirty="0" smtClean="0"/>
              <a:t>. </a:t>
            </a:r>
          </a:p>
          <a:p>
            <a:endParaRPr lang="de-DE" sz="800" dirty="0" smtClean="0"/>
          </a:p>
          <a:p>
            <a:r>
              <a:rPr lang="de-DE" sz="1400" b="1" dirty="0" smtClean="0"/>
              <a:t>Das schließt natürlich nicht aus</a:t>
            </a:r>
            <a:r>
              <a:rPr lang="de-DE" sz="1400" dirty="0" smtClean="0"/>
              <a:t>, dass tarifpolitische Vorstellungen und Wünsche </a:t>
            </a:r>
          </a:p>
          <a:p>
            <a:r>
              <a:rPr lang="de-DE" sz="1400" dirty="0" smtClean="0"/>
              <a:t>über den </a:t>
            </a:r>
            <a:r>
              <a:rPr lang="de-DE" sz="1400" dirty="0" err="1" smtClean="0"/>
              <a:t>GesA</a:t>
            </a:r>
            <a:r>
              <a:rPr lang="de-DE" sz="1400" dirty="0" smtClean="0"/>
              <a:t> an die Dienstnehmerseite in der ARK/RWL herangetragen werden. 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rot="10800000" flipH="1">
            <a:off x="1928794" y="4214818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1928794" y="5643578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1928794" y="4714884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6286544" cy="7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1214827" cy="12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01092017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>
            <a:spLocks noChangeArrowheads="1"/>
          </p:cNvSpPr>
          <p:nvPr/>
        </p:nvSpPr>
        <p:spPr bwMode="auto">
          <a:xfrm>
            <a:off x="0" y="0"/>
            <a:ext cx="578644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5214942" y="0"/>
            <a:ext cx="3929058" cy="6858000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19" name="Text Box 50"/>
          <p:cNvSpPr txBox="1">
            <a:spLocks noChangeArrowheads="1"/>
          </p:cNvSpPr>
          <p:nvPr/>
        </p:nvSpPr>
        <p:spPr bwMode="auto">
          <a:xfrm>
            <a:off x="2786050" y="1928802"/>
            <a:ext cx="1814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b="1" dirty="0">
                <a:solidFill>
                  <a:srgbClr val="C00000"/>
                </a:solidFill>
                <a:cs typeface="Arial" charset="0"/>
              </a:rPr>
              <a:t>die 15 Mitglieder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643188" y="4429125"/>
            <a:ext cx="1928812" cy="78581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endParaRPr lang="de-DE" sz="1000">
              <a:solidFill>
                <a:srgbClr val="002060"/>
              </a:solidFill>
              <a:latin typeface="Arial Black" pitchFamily="34" charset="0"/>
            </a:endParaRPr>
          </a:p>
          <a:p>
            <a:pPr algn="ctr" defTabSz="757238" eaLnBrk="0" hangingPunct="0"/>
            <a:endParaRPr lang="de-DE" sz="1400">
              <a:solidFill>
                <a:srgbClr val="002060"/>
              </a:solidFill>
              <a:latin typeface="Arial Black" pitchFamily="34" charset="0"/>
            </a:endParaRPr>
          </a:p>
          <a:p>
            <a:pPr algn="ctr" defTabSz="757238" eaLnBrk="0" hangingPunct="0"/>
            <a:r>
              <a:rPr lang="de-DE" sz="1400">
                <a:solidFill>
                  <a:srgbClr val="002060"/>
                </a:solidFill>
                <a:latin typeface="Arial Black" pitchFamily="34" charset="0"/>
              </a:rPr>
              <a:t>MAV Fortbildung  </a:t>
            </a:r>
          </a:p>
          <a:p>
            <a:pPr algn="ctr" defTabSz="757238" eaLnBrk="0" hangingPunct="0"/>
            <a:r>
              <a:rPr lang="de-DE" sz="1200">
                <a:solidFill>
                  <a:srgbClr val="002060"/>
                </a:solidFill>
                <a:latin typeface="Arial Black" pitchFamily="34" charset="0"/>
              </a:rPr>
              <a:t>Tagungen</a:t>
            </a:r>
          </a:p>
          <a:p>
            <a:pPr algn="ctr" defTabSz="757238" eaLnBrk="0" hangingPunct="0"/>
            <a:r>
              <a:rPr lang="de-DE" sz="1200">
                <a:solidFill>
                  <a:srgbClr val="002060"/>
                </a:solidFill>
                <a:latin typeface="Arial Black" pitchFamily="34" charset="0"/>
              </a:rPr>
              <a:t>Symposium</a:t>
            </a:r>
            <a:r>
              <a:rPr lang="de-DE" sz="9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 defTabSz="757238" eaLnBrk="0" hangingPunct="0"/>
            <a:endParaRPr lang="de-DE" sz="1200">
              <a:solidFill>
                <a:srgbClr val="002060"/>
              </a:solidFill>
              <a:latin typeface="Arial Black" pitchFamily="34" charset="0"/>
            </a:endParaRPr>
          </a:p>
          <a:p>
            <a:pPr algn="ctr" defTabSz="757238" eaLnBrk="0" hangingPunct="0"/>
            <a:r>
              <a:rPr lang="de-DE" sz="10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643188" y="3643313"/>
            <a:ext cx="1928812" cy="64293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400">
                <a:solidFill>
                  <a:srgbClr val="002060"/>
                </a:solidFill>
                <a:latin typeface="Arial Black" pitchFamily="34" charset="0"/>
              </a:rPr>
              <a:t>Arbeitsrecht</a:t>
            </a:r>
          </a:p>
          <a:p>
            <a:pPr algn="ctr" defTabSz="757238" eaLnBrk="0" hangingPunct="0"/>
            <a:r>
              <a:rPr lang="de-DE" sz="1200">
                <a:solidFill>
                  <a:srgbClr val="002060"/>
                </a:solidFill>
                <a:latin typeface="Arial Black" pitchFamily="34" charset="0"/>
              </a:rPr>
              <a:t>Tarifentwicklung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643188" y="2857500"/>
            <a:ext cx="1928812" cy="64293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400" dirty="0">
                <a:solidFill>
                  <a:srgbClr val="002060"/>
                </a:solidFill>
                <a:latin typeface="Arial Black" pitchFamily="34" charset="0"/>
              </a:rPr>
              <a:t>Mitbestimmung</a:t>
            </a:r>
          </a:p>
          <a:p>
            <a:pPr algn="ctr" defTabSz="757238" eaLnBrk="0" hangingPunct="0"/>
            <a:r>
              <a:rPr lang="de-DE" sz="1000" dirty="0">
                <a:solidFill>
                  <a:srgbClr val="002060"/>
                </a:solidFill>
                <a:cs typeface="Arial" charset="0"/>
              </a:rPr>
              <a:t>Kirche und Diakonie 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643188" y="5357813"/>
            <a:ext cx="1928812" cy="6540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200">
                <a:solidFill>
                  <a:srgbClr val="002060"/>
                </a:solidFill>
                <a:latin typeface="Arial Black" pitchFamily="34" charset="0"/>
              </a:rPr>
              <a:t>Öffentlichkeitsarbeit</a:t>
            </a:r>
          </a:p>
          <a:p>
            <a:pPr algn="ctr" defTabSz="757238" eaLnBrk="0" hangingPunct="0"/>
            <a:r>
              <a:rPr lang="de-DE" sz="1400">
                <a:solidFill>
                  <a:srgbClr val="002060"/>
                </a:solidFill>
                <a:latin typeface="Arial Black" pitchFamily="34" charset="0"/>
              </a:rPr>
              <a:t>Homepage</a:t>
            </a:r>
          </a:p>
        </p:txBody>
      </p:sp>
      <p:sp>
        <p:nvSpPr>
          <p:cNvPr id="9224" name="Text Box 50"/>
          <p:cNvSpPr txBox="1">
            <a:spLocks noChangeArrowheads="1"/>
          </p:cNvSpPr>
          <p:nvPr/>
        </p:nvSpPr>
        <p:spPr bwMode="auto">
          <a:xfrm>
            <a:off x="1785938" y="2214563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600" b="1" dirty="0">
                <a:cs typeface="Arial" charset="0"/>
              </a:rPr>
              <a:t>arbeiten in Ausschüssen</a:t>
            </a:r>
          </a:p>
          <a:p>
            <a:pPr algn="r"/>
            <a:r>
              <a:rPr lang="de-DE" sz="1600" b="1" dirty="0">
                <a:cs typeface="Arial" charset="0"/>
              </a:rPr>
              <a:t>und Arbeitsgruppen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643313" y="5929313"/>
            <a:ext cx="1285875" cy="3571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solidFill>
                  <a:srgbClr val="002060"/>
                </a:solidFill>
                <a:latin typeface="Arial Black" pitchFamily="34" charset="0"/>
              </a:rPr>
              <a:t>Infodienst</a:t>
            </a:r>
            <a:endParaRPr lang="de-DE" sz="2000">
              <a:solidFill>
                <a:srgbClr val="00206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00100" y="4000504"/>
            <a:ext cx="1500213" cy="28575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 dirty="0">
                <a:latin typeface="Arial Black" pitchFamily="34" charset="0"/>
              </a:rPr>
              <a:t>DN-Bündnis </a:t>
            </a:r>
            <a:endParaRPr lang="de-DE" sz="2000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285852" y="3286124"/>
            <a:ext cx="1214438" cy="21431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latin typeface="Arial Black" pitchFamily="34" charset="0"/>
              </a:rPr>
              <a:t>Stäko</a:t>
            </a:r>
            <a:endParaRPr lang="de-DE" sz="2000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285852" y="3571874"/>
            <a:ext cx="1214438" cy="21431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latin typeface="Arial Black" pitchFamily="34" charset="0"/>
              </a:rPr>
              <a:t>Buko</a:t>
            </a:r>
            <a:endParaRPr lang="de-DE" sz="2000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214438" y="4429125"/>
            <a:ext cx="1285875" cy="21431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latin typeface="Arial Black" pitchFamily="34" charset="0"/>
              </a:rPr>
              <a:t>ArA - vkm</a:t>
            </a:r>
            <a:endParaRPr lang="de-DE" sz="200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214438" y="4714875"/>
            <a:ext cx="1285875" cy="21431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latin typeface="Arial Black" pitchFamily="34" charset="0"/>
              </a:rPr>
              <a:t>verdi - nrw</a:t>
            </a:r>
            <a:endParaRPr lang="de-DE" sz="2000"/>
          </a:p>
        </p:txBody>
      </p: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5786446" y="2285992"/>
            <a:ext cx="177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Aufgaben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5572132" y="3786190"/>
            <a:ext cx="154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00066"/>
                </a:solidFill>
                <a:cs typeface="Arial" charset="0"/>
              </a:rPr>
              <a:t>Rechte </a:t>
            </a:r>
          </a:p>
          <a:p>
            <a:r>
              <a:rPr lang="de-DE" sz="1600" b="1" dirty="0">
                <a:solidFill>
                  <a:srgbClr val="000066"/>
                </a:solidFill>
                <a:cs typeface="Arial" charset="0"/>
              </a:rPr>
              <a:t>     einfordern 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5857884" y="3286124"/>
            <a:ext cx="1504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00066"/>
                </a:solidFill>
                <a:cs typeface="Arial" charset="0"/>
              </a:rPr>
              <a:t>Forderungen </a:t>
            </a:r>
          </a:p>
          <a:p>
            <a:r>
              <a:rPr lang="de-DE" sz="1600" b="1" dirty="0">
                <a:solidFill>
                  <a:srgbClr val="000066"/>
                </a:solidFill>
                <a:cs typeface="Arial" charset="0"/>
              </a:rPr>
              <a:t>stellen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6429388" y="2643182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cs typeface="Arial" charset="0"/>
              </a:rPr>
              <a:t>Informieren</a:t>
            </a:r>
            <a:r>
              <a:rPr lang="de-DE" sz="1600" b="1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pic>
        <p:nvPicPr>
          <p:cNvPr id="57" name="Picture 70" descr="C:\Programme\MSWorks\ClipArt\SCRBEANS\SMKRAFT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858148" y="5715016"/>
            <a:ext cx="714380" cy="57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5500694" y="6000768"/>
            <a:ext cx="2395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Wachsam bleiben</a:t>
            </a:r>
            <a:endParaRPr lang="de-DE" dirty="0">
              <a:latin typeface="Arial Black" pitchFamily="34" charset="0"/>
              <a:cs typeface="Arial" charset="0"/>
            </a:endParaRPr>
          </a:p>
        </p:txBody>
      </p:sp>
      <p:grpSp>
        <p:nvGrpSpPr>
          <p:cNvPr id="2" name="Gruppieren 66"/>
          <p:cNvGrpSpPr>
            <a:grpSpLocks/>
          </p:cNvGrpSpPr>
          <p:nvPr/>
        </p:nvGrpSpPr>
        <p:grpSpPr bwMode="auto">
          <a:xfrm>
            <a:off x="5572132" y="2857496"/>
            <a:ext cx="1425575" cy="552450"/>
            <a:chOff x="2928936" y="2214553"/>
            <a:chExt cx="1425375" cy="552931"/>
          </a:xfrm>
        </p:grpSpPr>
        <p:sp>
          <p:nvSpPr>
            <p:cNvPr id="9258" name="Text Box 50"/>
            <p:cNvSpPr txBox="1">
              <a:spLocks noChangeArrowheads="1"/>
            </p:cNvSpPr>
            <p:nvPr/>
          </p:nvSpPr>
          <p:spPr bwMode="auto">
            <a:xfrm>
              <a:off x="2928936" y="2429053"/>
              <a:ext cx="1415847" cy="33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000066"/>
                  </a:solidFill>
                  <a:cs typeface="Arial" charset="0"/>
                </a:rPr>
                <a:t>unterstützen</a:t>
              </a:r>
            </a:p>
          </p:txBody>
        </p:sp>
        <p:sp>
          <p:nvSpPr>
            <p:cNvPr id="9259" name="Text Box 50"/>
            <p:cNvSpPr txBox="1">
              <a:spLocks noChangeArrowheads="1"/>
            </p:cNvSpPr>
            <p:nvPr/>
          </p:nvSpPr>
          <p:spPr bwMode="auto">
            <a:xfrm>
              <a:off x="3428931" y="2214553"/>
              <a:ext cx="925380" cy="33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000066"/>
                  </a:solidFill>
                  <a:cs typeface="Arial" charset="0"/>
                </a:rPr>
                <a:t>beraten</a:t>
              </a:r>
            </a:p>
          </p:txBody>
        </p:sp>
      </p:grpSp>
      <p:grpSp>
        <p:nvGrpSpPr>
          <p:cNvPr id="3" name="Gruppieren 53"/>
          <p:cNvGrpSpPr>
            <a:grpSpLocks/>
          </p:cNvGrpSpPr>
          <p:nvPr/>
        </p:nvGrpSpPr>
        <p:grpSpPr bwMode="auto">
          <a:xfrm>
            <a:off x="5572132" y="4500570"/>
            <a:ext cx="1644650" cy="1338262"/>
            <a:chOff x="4714876" y="2357430"/>
            <a:chExt cx="1644651" cy="1338686"/>
          </a:xfrm>
        </p:grpSpPr>
        <p:sp>
          <p:nvSpPr>
            <p:cNvPr id="9250" name="Text Box 50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13933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Arbeits</a:t>
              </a:r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recht</a:t>
              </a:r>
            </a:p>
          </p:txBody>
        </p:sp>
        <p:sp>
          <p:nvSpPr>
            <p:cNvPr id="9251" name="Text Box 50"/>
            <p:cNvSpPr txBox="1">
              <a:spLocks noChangeArrowheads="1"/>
            </p:cNvSpPr>
            <p:nvPr/>
          </p:nvSpPr>
          <p:spPr bwMode="auto">
            <a:xfrm>
              <a:off x="5072066" y="2571743"/>
              <a:ext cx="9194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BAT-KF</a:t>
              </a:r>
            </a:p>
          </p:txBody>
        </p:sp>
        <p:sp>
          <p:nvSpPr>
            <p:cNvPr id="9252" name="Text Box 50"/>
            <p:cNvSpPr txBox="1">
              <a:spLocks noChangeArrowheads="1"/>
            </p:cNvSpPr>
            <p:nvPr/>
          </p:nvSpPr>
          <p:spPr bwMode="auto">
            <a:xfrm>
              <a:off x="4714876" y="2714790"/>
              <a:ext cx="6006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AVR</a:t>
              </a:r>
            </a:p>
          </p:txBody>
        </p:sp>
        <p:sp>
          <p:nvSpPr>
            <p:cNvPr id="9253" name="Text Box 50"/>
            <p:cNvSpPr txBox="1">
              <a:spLocks noChangeArrowheads="1"/>
            </p:cNvSpPr>
            <p:nvPr/>
          </p:nvSpPr>
          <p:spPr bwMode="auto">
            <a:xfrm>
              <a:off x="4929190" y="3143248"/>
              <a:ext cx="8242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Urteile</a:t>
              </a:r>
            </a:p>
          </p:txBody>
        </p:sp>
        <p:sp>
          <p:nvSpPr>
            <p:cNvPr id="9254" name="Text Box 50"/>
            <p:cNvSpPr txBox="1">
              <a:spLocks noChangeArrowheads="1"/>
            </p:cNvSpPr>
            <p:nvPr/>
          </p:nvSpPr>
          <p:spPr bwMode="auto">
            <a:xfrm>
              <a:off x="5357818" y="2786058"/>
              <a:ext cx="8338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cs typeface="Arial" charset="0"/>
                </a:rPr>
                <a:t>Urlaub</a:t>
              </a:r>
            </a:p>
          </p:txBody>
        </p:sp>
        <p:sp>
          <p:nvSpPr>
            <p:cNvPr id="9255" name="Text Box 50"/>
            <p:cNvSpPr txBox="1">
              <a:spLocks noChangeArrowheads="1"/>
            </p:cNvSpPr>
            <p:nvPr/>
          </p:nvSpPr>
          <p:spPr bwMode="auto">
            <a:xfrm>
              <a:off x="4786314" y="2928934"/>
              <a:ext cx="12346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C00000"/>
                  </a:solidFill>
                  <a:cs typeface="Arial" charset="0"/>
                </a:rPr>
                <a:t>Arbeit</a:t>
              </a:r>
              <a:r>
                <a:rPr lang="de-DE" sz="1600" b="1" dirty="0">
                  <a:cs typeface="Arial" charset="0"/>
                </a:rPr>
                <a:t>szeit</a:t>
              </a:r>
            </a:p>
          </p:txBody>
        </p:sp>
        <p:sp>
          <p:nvSpPr>
            <p:cNvPr id="9256" name="Text Box 50"/>
            <p:cNvSpPr txBox="1">
              <a:spLocks noChangeArrowheads="1"/>
            </p:cNvSpPr>
            <p:nvPr/>
          </p:nvSpPr>
          <p:spPr bwMode="auto">
            <a:xfrm>
              <a:off x="5572132" y="3214686"/>
              <a:ext cx="7873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ARRG</a:t>
              </a:r>
            </a:p>
          </p:txBody>
        </p:sp>
        <p:sp>
          <p:nvSpPr>
            <p:cNvPr id="9257" name="Text Box 50"/>
            <p:cNvSpPr txBox="1">
              <a:spLocks noChangeArrowheads="1"/>
            </p:cNvSpPr>
            <p:nvPr/>
          </p:nvSpPr>
          <p:spPr bwMode="auto">
            <a:xfrm>
              <a:off x="5000628" y="3357562"/>
              <a:ext cx="1257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C00000"/>
                  </a:solidFill>
                  <a:cs typeface="Arial" charset="0"/>
                </a:rPr>
                <a:t>Streik</a:t>
              </a:r>
              <a:r>
                <a:rPr lang="de-DE" sz="1600" b="1" dirty="0">
                  <a:cs typeface="Arial" charset="0"/>
                </a:rPr>
                <a:t>recht</a:t>
              </a:r>
            </a:p>
          </p:txBody>
        </p:sp>
      </p:grpSp>
      <p:grpSp>
        <p:nvGrpSpPr>
          <p:cNvPr id="4" name="Gruppieren 65"/>
          <p:cNvGrpSpPr>
            <a:grpSpLocks/>
          </p:cNvGrpSpPr>
          <p:nvPr/>
        </p:nvGrpSpPr>
        <p:grpSpPr bwMode="auto">
          <a:xfrm>
            <a:off x="7000892" y="3571876"/>
            <a:ext cx="1643063" cy="1409700"/>
            <a:chOff x="3357554" y="4429132"/>
            <a:chExt cx="1777980" cy="1410383"/>
          </a:xfrm>
        </p:grpSpPr>
        <p:sp>
          <p:nvSpPr>
            <p:cNvPr id="9243" name="Text Box 50"/>
            <p:cNvSpPr txBox="1">
              <a:spLocks noChangeArrowheads="1"/>
            </p:cNvSpPr>
            <p:nvPr/>
          </p:nvSpPr>
          <p:spPr bwMode="auto">
            <a:xfrm>
              <a:off x="3357554" y="4714884"/>
              <a:ext cx="11472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Tagungen</a:t>
              </a:r>
            </a:p>
          </p:txBody>
        </p:sp>
        <p:sp>
          <p:nvSpPr>
            <p:cNvPr id="9244" name="Text Box 50"/>
            <p:cNvSpPr txBox="1">
              <a:spLocks noChangeArrowheads="1"/>
            </p:cNvSpPr>
            <p:nvPr/>
          </p:nvSpPr>
          <p:spPr bwMode="auto">
            <a:xfrm>
              <a:off x="3714744" y="4572008"/>
              <a:ext cx="1107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cs typeface="Arial" charset="0"/>
                </a:rPr>
                <a:t>Seminare</a:t>
              </a:r>
            </a:p>
          </p:txBody>
        </p:sp>
        <p:sp>
          <p:nvSpPr>
            <p:cNvPr id="9245" name="Text Box 50"/>
            <p:cNvSpPr txBox="1">
              <a:spLocks noChangeArrowheads="1"/>
            </p:cNvSpPr>
            <p:nvPr/>
          </p:nvSpPr>
          <p:spPr bwMode="auto">
            <a:xfrm>
              <a:off x="3643306" y="4929198"/>
              <a:ext cx="13244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Fortbildung</a:t>
              </a:r>
            </a:p>
          </p:txBody>
        </p:sp>
        <p:sp>
          <p:nvSpPr>
            <p:cNvPr id="9246" name="Text Box 50"/>
            <p:cNvSpPr txBox="1">
              <a:spLocks noChangeArrowheads="1"/>
            </p:cNvSpPr>
            <p:nvPr/>
          </p:nvSpPr>
          <p:spPr bwMode="auto">
            <a:xfrm>
              <a:off x="3571868" y="4429132"/>
              <a:ext cx="6246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MAV</a:t>
              </a:r>
            </a:p>
          </p:txBody>
        </p:sp>
        <p:sp>
          <p:nvSpPr>
            <p:cNvPr id="9247" name="Text Box 50"/>
            <p:cNvSpPr txBox="1">
              <a:spLocks noChangeArrowheads="1"/>
            </p:cNvSpPr>
            <p:nvPr/>
          </p:nvSpPr>
          <p:spPr bwMode="auto">
            <a:xfrm>
              <a:off x="3857620" y="5072074"/>
              <a:ext cx="12779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Symposien</a:t>
              </a:r>
            </a:p>
          </p:txBody>
        </p:sp>
        <p:sp>
          <p:nvSpPr>
            <p:cNvPr id="9248" name="Text Box 50"/>
            <p:cNvSpPr txBox="1">
              <a:spLocks noChangeArrowheads="1"/>
            </p:cNvSpPr>
            <p:nvPr/>
          </p:nvSpPr>
          <p:spPr bwMode="auto">
            <a:xfrm>
              <a:off x="3643303" y="5286595"/>
              <a:ext cx="13917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cs typeface="Arial" charset="0"/>
                </a:rPr>
                <a:t>Kooperation</a:t>
              </a:r>
            </a:p>
          </p:txBody>
        </p:sp>
        <p:sp>
          <p:nvSpPr>
            <p:cNvPr id="9249" name="Text Box 50"/>
            <p:cNvSpPr txBox="1">
              <a:spLocks noChangeArrowheads="1"/>
            </p:cNvSpPr>
            <p:nvPr/>
          </p:nvSpPr>
          <p:spPr bwMode="auto">
            <a:xfrm>
              <a:off x="3500428" y="5500961"/>
              <a:ext cx="10967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Inovation</a:t>
              </a: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2938" y="6286500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01042014</a:t>
            </a:r>
          </a:p>
        </p:txBody>
      </p:sp>
      <p:sp>
        <p:nvSpPr>
          <p:cNvPr id="44" name="Rectangle 277"/>
          <p:cNvSpPr>
            <a:spLocks noChangeArrowheads="1"/>
          </p:cNvSpPr>
          <p:nvPr/>
        </p:nvSpPr>
        <p:spPr bwMode="auto">
          <a:xfrm>
            <a:off x="1428728" y="2928934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C00000"/>
                </a:solidFill>
              </a:rPr>
              <a:t>Mitarbeit in </a:t>
            </a:r>
          </a:p>
        </p:txBody>
      </p:sp>
      <p:pic>
        <p:nvPicPr>
          <p:cNvPr id="46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642918"/>
            <a:ext cx="6072230" cy="7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hteck 4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04"/>
            <a:ext cx="1928826" cy="17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9232" grpId="0"/>
      <p:bldP spid="54" grpId="0"/>
      <p:bldP spid="55" grpId="0"/>
      <p:bldP spid="56" grpId="0"/>
      <p:bldP spid="58" grpId="0"/>
      <p:bldP spid="4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000232" y="285728"/>
            <a:ext cx="6786610" cy="6143668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0" y="0"/>
            <a:ext cx="335752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 rot="-9750131">
            <a:off x="1406943" y="2296084"/>
            <a:ext cx="3774227" cy="3866702"/>
          </a:xfrm>
          <a:prstGeom prst="ellipse">
            <a:avLst/>
          </a:prstGeom>
          <a:gradFill flip="none" rotWithShape="1">
            <a:gsLst>
              <a:gs pos="0">
                <a:srgbClr val="F0F5F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14876" y="2071678"/>
            <a:ext cx="35004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algn="ctr" defTabSz="757238" eaLnBrk="0" hangingPunct="0">
              <a:spcBef>
                <a:spcPct val="50000"/>
              </a:spcBef>
            </a:pPr>
            <a:r>
              <a:rPr lang="de-DE" dirty="0">
                <a:latin typeface="Arial Black" pitchFamily="34" charset="0"/>
              </a:rPr>
              <a:t> </a:t>
            </a:r>
            <a:r>
              <a:rPr lang="de-DE" sz="2000" dirty="0" err="1">
                <a:latin typeface="Arial Black" pitchFamily="34" charset="0"/>
              </a:rPr>
              <a:t>Regio</a:t>
            </a:r>
            <a:r>
              <a:rPr lang="de-DE" sz="2000" dirty="0">
                <a:latin typeface="Arial Black" pitchFamily="34" charset="0"/>
              </a:rPr>
              <a:t>-MAV und </a:t>
            </a:r>
            <a:r>
              <a:rPr lang="de-DE" sz="2000" dirty="0" err="1">
                <a:latin typeface="Arial Black" pitchFamily="34" charset="0"/>
              </a:rPr>
              <a:t>GesA</a:t>
            </a:r>
            <a:endParaRPr lang="de-DE" sz="2000" dirty="0">
              <a:latin typeface="Arial Black" pitchFamily="34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857488" y="3571876"/>
            <a:ext cx="13573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2x im Jahr </a:t>
            </a:r>
            <a:endParaRPr lang="de-DE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84" name="Text Box 50"/>
          <p:cNvSpPr txBox="1">
            <a:spLocks noChangeArrowheads="1"/>
          </p:cNvSpPr>
          <p:nvPr/>
        </p:nvSpPr>
        <p:spPr bwMode="auto">
          <a:xfrm>
            <a:off x="6143636" y="2357430"/>
            <a:ext cx="2117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zum Mitmachen !</a:t>
            </a:r>
          </a:p>
        </p:txBody>
      </p:sp>
      <p:sp>
        <p:nvSpPr>
          <p:cNvPr id="10250" name="Rectangle 277"/>
          <p:cNvSpPr>
            <a:spLocks noChangeArrowheads="1"/>
          </p:cNvSpPr>
          <p:nvPr/>
        </p:nvSpPr>
        <p:spPr bwMode="auto">
          <a:xfrm>
            <a:off x="5429253" y="4071938"/>
            <a:ext cx="335759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Der Gesamtausschuss kann weitere </a:t>
            </a:r>
            <a:r>
              <a:rPr lang="de-DE" sz="1400" b="1" dirty="0">
                <a:solidFill>
                  <a:srgbClr val="C00000"/>
                </a:solidFill>
              </a:rPr>
              <a:t>Mitglieder von </a:t>
            </a:r>
            <a:r>
              <a:rPr lang="de-DE" sz="1400" b="1" dirty="0" err="1">
                <a:solidFill>
                  <a:srgbClr val="C00000"/>
                </a:solidFill>
              </a:rPr>
              <a:t>MAVen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/>
              <a:t>und sachkundige Personen beratend hinzuziehen</a:t>
            </a:r>
          </a:p>
        </p:txBody>
      </p:sp>
      <p:sp>
        <p:nvSpPr>
          <p:cNvPr id="10251" name="Rectangle 278"/>
          <p:cNvSpPr>
            <a:spLocks noChangeArrowheads="1"/>
          </p:cNvSpPr>
          <p:nvPr/>
        </p:nvSpPr>
        <p:spPr bwMode="auto">
          <a:xfrm>
            <a:off x="5429253" y="2928938"/>
            <a:ext cx="335759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Die </a:t>
            </a:r>
            <a:r>
              <a:rPr lang="de-DE" sz="1400" b="1" dirty="0" err="1"/>
              <a:t>SprecherInnen</a:t>
            </a:r>
            <a:r>
              <a:rPr lang="de-DE" sz="1400" b="1" dirty="0"/>
              <a:t> und Sprecher der </a:t>
            </a:r>
            <a:endParaRPr lang="de-DE" sz="1400" b="1" dirty="0" smtClean="0"/>
          </a:p>
          <a:p>
            <a:r>
              <a:rPr lang="de-DE" sz="1400" b="1" dirty="0" err="1" smtClean="0">
                <a:solidFill>
                  <a:srgbClr val="C00000"/>
                </a:solidFill>
              </a:rPr>
              <a:t>Regio-MAVen</a:t>
            </a:r>
            <a:r>
              <a:rPr lang="de-DE" sz="1400" b="1" dirty="0" smtClean="0"/>
              <a:t> </a:t>
            </a:r>
            <a:r>
              <a:rPr lang="de-DE" sz="1400" b="1" dirty="0"/>
              <a:t>treten </a:t>
            </a:r>
            <a:r>
              <a:rPr lang="de-DE" sz="1400" b="1" dirty="0">
                <a:solidFill>
                  <a:srgbClr val="C00000"/>
                </a:solidFill>
              </a:rPr>
              <a:t>zwei Mal</a:t>
            </a:r>
            <a:r>
              <a:rPr lang="de-DE" sz="1400" b="1" dirty="0"/>
              <a:t> jährlich </a:t>
            </a:r>
            <a:endParaRPr lang="de-DE" sz="1400" b="1" dirty="0" smtClean="0"/>
          </a:p>
          <a:p>
            <a:r>
              <a:rPr lang="de-DE" sz="1400" b="1" dirty="0" smtClean="0"/>
              <a:t>mit </a:t>
            </a:r>
            <a:r>
              <a:rPr lang="de-DE" sz="1400" b="1" dirty="0"/>
              <a:t>dem Gesamtausschuss zu einer gemeinsamen Sitzung zusammen</a:t>
            </a:r>
          </a:p>
        </p:txBody>
      </p:sp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2215341" cy="22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WordArt 16"/>
          <p:cNvSpPr>
            <a:spLocks noChangeArrowheads="1" noChangeShapeType="1"/>
          </p:cNvSpPr>
          <p:nvPr/>
        </p:nvSpPr>
        <p:spPr bwMode="auto">
          <a:xfrm>
            <a:off x="714347" y="3643315"/>
            <a:ext cx="1943100" cy="358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latin typeface="Arial Black"/>
              </a:rPr>
              <a:t>REGIO MAV</a:t>
            </a:r>
          </a:p>
        </p:txBody>
      </p:sp>
      <p:sp>
        <p:nvSpPr>
          <p:cNvPr id="213" name="WordArt 16"/>
          <p:cNvSpPr>
            <a:spLocks noChangeArrowheads="1" noChangeShapeType="1"/>
          </p:cNvSpPr>
          <p:nvPr/>
        </p:nvSpPr>
        <p:spPr bwMode="auto">
          <a:xfrm>
            <a:off x="928662" y="3929067"/>
            <a:ext cx="4071965" cy="1000132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28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Gesamtkonferenz</a:t>
            </a: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214" name="WordArt 16"/>
          <p:cNvSpPr>
            <a:spLocks noChangeArrowheads="1" noChangeShapeType="1"/>
          </p:cNvSpPr>
          <p:nvPr/>
        </p:nvSpPr>
        <p:spPr bwMode="auto">
          <a:xfrm>
            <a:off x="2571735" y="5143513"/>
            <a:ext cx="178595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2869A"/>
                </a:solidFill>
                <a:latin typeface="Arial Black"/>
              </a:rPr>
              <a:t>Arbeitsgruppen</a:t>
            </a: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latin typeface="Arial Black"/>
              </a:rPr>
              <a:t> </a:t>
            </a:r>
          </a:p>
        </p:txBody>
      </p:sp>
      <p:sp>
        <p:nvSpPr>
          <p:cNvPr id="215" name="WordArt 16"/>
          <p:cNvSpPr>
            <a:spLocks noChangeArrowheads="1" noChangeShapeType="1"/>
          </p:cNvSpPr>
          <p:nvPr/>
        </p:nvSpPr>
        <p:spPr bwMode="auto">
          <a:xfrm>
            <a:off x="2857487" y="4786323"/>
            <a:ext cx="1714512" cy="428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2869A"/>
                </a:solidFill>
                <a:latin typeface="Arial Black"/>
              </a:rPr>
              <a:t>Ausschüsse</a:t>
            </a:r>
            <a:r>
              <a:rPr lang="de-DE" b="1" kern="10" dirty="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05158"/>
                    </a:gs>
                    <a:gs pos="100000">
                      <a:srgbClr val="BAECFE"/>
                    </a:gs>
                  </a:gsLst>
                  <a:lin ang="2700000" scaled="1"/>
                </a:gradFill>
                <a:latin typeface="Arial Black"/>
              </a:rPr>
              <a:t> </a:t>
            </a:r>
          </a:p>
        </p:txBody>
      </p:sp>
      <p:sp>
        <p:nvSpPr>
          <p:cNvPr id="10258" name="Rechteck 216"/>
          <p:cNvSpPr>
            <a:spLocks noChangeArrowheads="1"/>
          </p:cNvSpPr>
          <p:nvPr/>
        </p:nvSpPr>
        <p:spPr bwMode="auto">
          <a:xfrm>
            <a:off x="5429257" y="5000636"/>
            <a:ext cx="3214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Die Arbeit des Gesamtausschusses </a:t>
            </a:r>
          </a:p>
          <a:p>
            <a:r>
              <a:rPr lang="de-DE" sz="1400" b="1" dirty="0"/>
              <a:t>wird durch das </a:t>
            </a:r>
            <a:r>
              <a:rPr lang="de-DE" sz="1400" b="1" dirty="0">
                <a:solidFill>
                  <a:srgbClr val="C00000"/>
                </a:solidFill>
              </a:rPr>
              <a:t>Landeskirchenamt </a:t>
            </a:r>
            <a:r>
              <a:rPr lang="de-DE" sz="1400" b="1" dirty="0" smtClean="0"/>
              <a:t>und </a:t>
            </a:r>
          </a:p>
          <a:p>
            <a:r>
              <a:rPr lang="de-DE" sz="1400" b="1" dirty="0" smtClean="0"/>
              <a:t>das </a:t>
            </a:r>
            <a:r>
              <a:rPr lang="de-DE" sz="1400" b="1" dirty="0">
                <a:solidFill>
                  <a:srgbClr val="C00000"/>
                </a:solidFill>
              </a:rPr>
              <a:t>Diakonische Werk </a:t>
            </a:r>
            <a:r>
              <a:rPr lang="de-DE" sz="1400" b="1" dirty="0" smtClean="0">
                <a:solidFill>
                  <a:srgbClr val="C00000"/>
                </a:solidFill>
              </a:rPr>
              <a:t>RWL</a:t>
            </a:r>
            <a:r>
              <a:rPr lang="de-DE" sz="1200" b="1" dirty="0">
                <a:solidFill>
                  <a:srgbClr val="C00000"/>
                </a:solidFill>
              </a:rPr>
              <a:t> </a:t>
            </a:r>
            <a:r>
              <a:rPr lang="de-DE" sz="1400" b="1" dirty="0" smtClean="0"/>
              <a:t>unterstützt</a:t>
            </a:r>
            <a:endParaRPr lang="de-DE" sz="1400" b="1" dirty="0"/>
          </a:p>
        </p:txBody>
      </p:sp>
      <p:sp>
        <p:nvSpPr>
          <p:cNvPr id="218" name="Text Box 14"/>
          <p:cNvSpPr txBox="1">
            <a:spLocks noChangeArrowheads="1"/>
          </p:cNvSpPr>
          <p:nvPr/>
        </p:nvSpPr>
        <p:spPr bwMode="auto">
          <a:xfrm>
            <a:off x="500034" y="6429396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01042014</a:t>
            </a:r>
          </a:p>
        </p:txBody>
      </p:sp>
      <p:sp>
        <p:nvSpPr>
          <p:cNvPr id="19" name="Rechteck 18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1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00042"/>
            <a:ext cx="6215106" cy="7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/>
      <p:bldP spid="384" grpId="0"/>
      <p:bldP spid="384" grpId="1"/>
      <p:bldP spid="10250" grpId="0"/>
      <p:bldP spid="10251" grpId="0"/>
      <p:bldP spid="10253" grpId="0" animBg="1"/>
      <p:bldP spid="1025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/>
          <p:cNvSpPr/>
          <p:nvPr/>
        </p:nvSpPr>
        <p:spPr>
          <a:xfrm>
            <a:off x="2928926" y="0"/>
            <a:ext cx="6215074" cy="6858000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Rechteck 21"/>
          <p:cNvSpPr>
            <a:spLocks noChangeArrowheads="1"/>
          </p:cNvSpPr>
          <p:nvPr/>
        </p:nvSpPr>
        <p:spPr bwMode="auto">
          <a:xfrm>
            <a:off x="0" y="0"/>
            <a:ext cx="350043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4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5980124" cy="7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Oval 3"/>
          <p:cNvSpPr>
            <a:spLocks noChangeArrowheads="1"/>
          </p:cNvSpPr>
          <p:nvPr/>
        </p:nvSpPr>
        <p:spPr bwMode="auto">
          <a:xfrm rot="-9750131">
            <a:off x="3964791" y="1962057"/>
            <a:ext cx="3633787" cy="36480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rot="10800000" wrap="none" lIns="75749" tIns="37874" rIns="75749" bIns="37874" anchor="ctr"/>
          <a:lstStyle/>
          <a:p>
            <a:endParaRPr lang="de-DE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3929058" y="3643314"/>
            <a:ext cx="1500196" cy="17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5572132" y="3286124"/>
            <a:ext cx="1285884" cy="2357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6357950" y="1857364"/>
            <a:ext cx="1000132" cy="35719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47765E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200">
                <a:latin typeface="Arial Black" pitchFamily="34" charset="0"/>
              </a:rPr>
              <a:t>MAVen</a:t>
            </a:r>
            <a:endParaRPr lang="de-DE" sz="2000"/>
          </a:p>
        </p:txBody>
      </p:sp>
      <p:grpSp>
        <p:nvGrpSpPr>
          <p:cNvPr id="2" name="Gruppieren 68"/>
          <p:cNvGrpSpPr>
            <a:grpSpLocks/>
          </p:cNvGrpSpPr>
          <p:nvPr/>
        </p:nvGrpSpPr>
        <p:grpSpPr bwMode="auto">
          <a:xfrm>
            <a:off x="3071802" y="5500702"/>
            <a:ext cx="1071563" cy="714375"/>
            <a:chOff x="2609064" y="5143410"/>
            <a:chExt cx="1071562" cy="714375"/>
          </a:xfrm>
        </p:grpSpPr>
        <p:sp>
          <p:nvSpPr>
            <p:cNvPr id="11309" name="Rectangle 2"/>
            <p:cNvSpPr>
              <a:spLocks noChangeArrowheads="1"/>
            </p:cNvSpPr>
            <p:nvPr/>
          </p:nvSpPr>
          <p:spPr bwMode="auto">
            <a:xfrm>
              <a:off x="2609064" y="5572035"/>
              <a:ext cx="642937" cy="28575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1200">
                  <a:latin typeface="Arial Black" pitchFamily="34" charset="0"/>
                </a:rPr>
                <a:t>ARK</a:t>
              </a:r>
            </a:p>
          </p:txBody>
        </p:sp>
        <p:sp>
          <p:nvSpPr>
            <p:cNvPr id="11310" name="Rectangle 19"/>
            <p:cNvSpPr>
              <a:spLocks noChangeArrowheads="1"/>
            </p:cNvSpPr>
            <p:nvPr/>
          </p:nvSpPr>
          <p:spPr bwMode="auto">
            <a:xfrm>
              <a:off x="2823376" y="5357723"/>
              <a:ext cx="642938" cy="28575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1200">
                  <a:latin typeface="Arial Black" pitchFamily="34" charset="0"/>
                </a:rPr>
                <a:t>DW</a:t>
              </a:r>
            </a:p>
          </p:txBody>
        </p:sp>
        <p:sp>
          <p:nvSpPr>
            <p:cNvPr id="11311" name="Rectangle 20"/>
            <p:cNvSpPr>
              <a:spLocks noChangeArrowheads="1"/>
            </p:cNvSpPr>
            <p:nvPr/>
          </p:nvSpPr>
          <p:spPr bwMode="auto">
            <a:xfrm>
              <a:off x="3037689" y="5143410"/>
              <a:ext cx="642937" cy="28575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1200">
                  <a:latin typeface="Arial Black" pitchFamily="34" charset="0"/>
                </a:rPr>
                <a:t>LKA</a:t>
              </a:r>
            </a:p>
          </p:txBody>
        </p:sp>
      </p:grpSp>
      <p:grpSp>
        <p:nvGrpSpPr>
          <p:cNvPr id="3" name="Gruppieren 69"/>
          <p:cNvGrpSpPr>
            <a:grpSpLocks/>
          </p:cNvGrpSpPr>
          <p:nvPr/>
        </p:nvGrpSpPr>
        <p:grpSpPr bwMode="auto">
          <a:xfrm>
            <a:off x="6500825" y="5643576"/>
            <a:ext cx="1572054" cy="714304"/>
            <a:chOff x="5500974" y="5714901"/>
            <a:chExt cx="1571025" cy="714412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500974" y="5714901"/>
              <a:ext cx="856689" cy="2857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5749" tIns="37874" rIns="75749" bIns="37874" anchor="ctr"/>
            <a:lstStyle/>
            <a:p>
              <a:pPr algn="ctr" defTabSz="757238" eaLnBrk="0" hangingPunct="0">
                <a:defRPr/>
              </a:pPr>
              <a:r>
                <a:rPr lang="de-DE" sz="1000" dirty="0">
                  <a:latin typeface="Arial Black" pitchFamily="34" charset="0"/>
                </a:rPr>
                <a:t>Partner</a:t>
              </a:r>
              <a:endParaRPr lang="de-DE" sz="1000" dirty="0">
                <a:latin typeface="Times New Roman" charset="0"/>
              </a:endParaRPr>
            </a:p>
          </p:txBody>
        </p:sp>
        <p:pic>
          <p:nvPicPr>
            <p:cNvPr id="11307" name="Grafik 1" descr="vkm 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062" y="5857801"/>
              <a:ext cx="642937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8" name="Grafik 2" descr="verdi_Farb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9322" y="5929249"/>
              <a:ext cx="500063" cy="50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55"/>
          <p:cNvGrpSpPr>
            <a:grpSpLocks/>
          </p:cNvGrpSpPr>
          <p:nvPr/>
        </p:nvGrpSpPr>
        <p:grpSpPr bwMode="auto">
          <a:xfrm>
            <a:off x="4643437" y="3643314"/>
            <a:ext cx="3214710" cy="1785950"/>
            <a:chOff x="3929059" y="3857537"/>
            <a:chExt cx="3214087" cy="1785950"/>
          </a:xfrm>
        </p:grpSpPr>
        <p:sp>
          <p:nvSpPr>
            <p:cNvPr id="11299" name="Rectangle 3"/>
            <p:cNvSpPr>
              <a:spLocks noChangeArrowheads="1"/>
            </p:cNvSpPr>
            <p:nvPr/>
          </p:nvSpPr>
          <p:spPr bwMode="auto">
            <a:xfrm>
              <a:off x="4857573" y="3857537"/>
              <a:ext cx="2214575" cy="4286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1600" dirty="0" err="1">
                  <a:latin typeface="Arial Black" pitchFamily="34" charset="0"/>
                </a:rPr>
                <a:t>GesA</a:t>
              </a:r>
              <a:r>
                <a:rPr lang="de-DE" sz="1600" dirty="0">
                  <a:latin typeface="Arial Black" pitchFamily="34" charset="0"/>
                </a:rPr>
                <a:t>-Sitzungen</a:t>
              </a:r>
            </a:p>
          </p:txBody>
        </p:sp>
        <p:sp>
          <p:nvSpPr>
            <p:cNvPr id="11301" name="Rectangle 5"/>
            <p:cNvSpPr>
              <a:spLocks noChangeArrowheads="1"/>
            </p:cNvSpPr>
            <p:nvPr/>
          </p:nvSpPr>
          <p:spPr bwMode="auto">
            <a:xfrm>
              <a:off x="5786087" y="5143421"/>
              <a:ext cx="1357059" cy="3571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Öffentlichkeitsarbeit</a:t>
              </a:r>
            </a:p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Homepage</a:t>
              </a: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4928997" y="5357735"/>
              <a:ext cx="1142786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Arbeitsrecht</a:t>
              </a:r>
            </a:p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Tarifentwicklung</a:t>
              </a:r>
            </a:p>
          </p:txBody>
        </p:sp>
        <p:sp>
          <p:nvSpPr>
            <p:cNvPr id="11305" name="Rectangle 7"/>
            <p:cNvSpPr>
              <a:spLocks noChangeArrowheads="1"/>
            </p:cNvSpPr>
            <p:nvPr/>
          </p:nvSpPr>
          <p:spPr bwMode="auto">
            <a:xfrm>
              <a:off x="3929059" y="4357603"/>
              <a:ext cx="1714180" cy="35728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16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Ausschüsse</a:t>
              </a:r>
              <a:endParaRPr lang="de-DE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300" name="Rectangle 13"/>
            <p:cNvSpPr>
              <a:spLocks noChangeArrowheads="1"/>
            </p:cNvSpPr>
            <p:nvPr/>
          </p:nvSpPr>
          <p:spPr bwMode="auto">
            <a:xfrm>
              <a:off x="5286119" y="4643355"/>
              <a:ext cx="1428483" cy="3571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Fortbildung  Tagungen</a:t>
              </a:r>
            </a:p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Symposium </a:t>
              </a:r>
            </a:p>
          </p:txBody>
        </p:sp>
        <p:sp>
          <p:nvSpPr>
            <p:cNvPr id="11304" name="Rectangle 14"/>
            <p:cNvSpPr>
              <a:spLocks noChangeArrowheads="1"/>
            </p:cNvSpPr>
            <p:nvPr/>
          </p:nvSpPr>
          <p:spPr bwMode="auto">
            <a:xfrm>
              <a:off x="4500453" y="4857669"/>
              <a:ext cx="1142786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75749" tIns="37874" rIns="75749" bIns="37874" anchor="ctr"/>
            <a:lstStyle/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Mitbestimmung</a:t>
              </a:r>
            </a:p>
            <a:p>
              <a:pPr algn="ctr" defTabSz="757238" eaLnBrk="0" hangingPunct="0"/>
              <a:r>
                <a:rPr lang="de-DE" sz="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MVG </a:t>
              </a:r>
              <a:endParaRPr lang="de-DE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1286" name="Rectangle 8"/>
          <p:cNvSpPr>
            <a:spLocks noChangeArrowheads="1"/>
          </p:cNvSpPr>
          <p:nvPr/>
        </p:nvSpPr>
        <p:spPr bwMode="auto">
          <a:xfrm>
            <a:off x="5572132" y="2143116"/>
            <a:ext cx="1285884" cy="35719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2F5E7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200" dirty="0" err="1">
                <a:latin typeface="Arial Black" pitchFamily="34" charset="0"/>
              </a:rPr>
              <a:t>Regio</a:t>
            </a:r>
            <a:r>
              <a:rPr lang="de-DE" sz="1200" dirty="0">
                <a:latin typeface="Arial Black" pitchFamily="34" charset="0"/>
              </a:rPr>
              <a:t>-MAV</a:t>
            </a:r>
            <a:endParaRPr lang="de-DE" sz="2000" dirty="0"/>
          </a:p>
        </p:txBody>
      </p:sp>
      <p:grpSp>
        <p:nvGrpSpPr>
          <p:cNvPr id="5" name="Gruppieren 52"/>
          <p:cNvGrpSpPr>
            <a:grpSpLocks/>
          </p:cNvGrpSpPr>
          <p:nvPr/>
        </p:nvGrpSpPr>
        <p:grpSpPr bwMode="auto">
          <a:xfrm>
            <a:off x="714348" y="2857496"/>
            <a:ext cx="2032107" cy="881064"/>
            <a:chOff x="357158" y="3143305"/>
            <a:chExt cx="2032588" cy="880353"/>
          </a:xfrm>
        </p:grpSpPr>
        <p:sp>
          <p:nvSpPr>
            <p:cNvPr id="11297" name="Text Box 50"/>
            <p:cNvSpPr txBox="1">
              <a:spLocks noChangeArrowheads="1"/>
            </p:cNvSpPr>
            <p:nvPr/>
          </p:nvSpPr>
          <p:spPr bwMode="auto">
            <a:xfrm>
              <a:off x="357158" y="3500438"/>
              <a:ext cx="19559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  <a:cs typeface="Arial" charset="0"/>
                </a:rPr>
                <a:t>Mitarbeit</a:t>
              </a:r>
            </a:p>
          </p:txBody>
        </p:sp>
        <p:sp>
          <p:nvSpPr>
            <p:cNvPr id="11298" name="Text Box 50"/>
            <p:cNvSpPr txBox="1">
              <a:spLocks noChangeArrowheads="1"/>
            </p:cNvSpPr>
            <p:nvPr/>
          </p:nvSpPr>
          <p:spPr bwMode="auto">
            <a:xfrm>
              <a:off x="928769" y="3143305"/>
              <a:ext cx="14609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3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  <a:cs typeface="Arial" charset="0"/>
                </a:rPr>
                <a:t>ak</a:t>
              </a:r>
              <a:r>
                <a:rPr lang="de-DE" sz="28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  <a:cs typeface="Arial" charset="0"/>
                </a:rPr>
                <a:t>tive</a:t>
              </a:r>
            </a:p>
          </p:txBody>
        </p:sp>
      </p:grpSp>
      <p:sp>
        <p:nvSpPr>
          <p:cNvPr id="11294" name="Text Box 50"/>
          <p:cNvSpPr txBox="1">
            <a:spLocks noChangeArrowheads="1"/>
          </p:cNvSpPr>
          <p:nvPr/>
        </p:nvSpPr>
        <p:spPr bwMode="auto">
          <a:xfrm>
            <a:off x="7215206" y="1500174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Mitmachen</a:t>
            </a:r>
          </a:p>
        </p:txBody>
      </p:sp>
      <p:sp>
        <p:nvSpPr>
          <p:cNvPr id="11295" name="Line 20"/>
          <p:cNvSpPr>
            <a:spLocks noChangeShapeType="1"/>
          </p:cNvSpPr>
          <p:nvPr/>
        </p:nvSpPr>
        <p:spPr bwMode="auto">
          <a:xfrm flipV="1">
            <a:off x="7000090" y="1357205"/>
            <a:ext cx="355617" cy="42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4286248" y="2428868"/>
            <a:ext cx="2286001" cy="500066"/>
          </a:xfrm>
          <a:prstGeom prst="rect">
            <a:avLst/>
          </a:prstGeom>
          <a:gradFill rotWithShape="0">
            <a:gsLst>
              <a:gs pos="0">
                <a:srgbClr val="C9B4FE"/>
              </a:gs>
              <a:gs pos="100000">
                <a:srgbClr val="5D537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/>
            <a:r>
              <a:rPr lang="de-DE" sz="1600">
                <a:latin typeface="Arial Black" pitchFamily="34" charset="0"/>
              </a:rPr>
              <a:t>Gesamtausschuss</a:t>
            </a:r>
            <a:endParaRPr lang="de-DE" sz="1600"/>
          </a:p>
        </p:txBody>
      </p:sp>
      <p:sp>
        <p:nvSpPr>
          <p:cNvPr id="11287" name="Rectangle 9"/>
          <p:cNvSpPr>
            <a:spLocks noChangeArrowheads="1"/>
          </p:cNvSpPr>
          <p:nvPr/>
        </p:nvSpPr>
        <p:spPr bwMode="auto">
          <a:xfrm>
            <a:off x="3428992" y="2857497"/>
            <a:ext cx="2792413" cy="571503"/>
          </a:xfrm>
          <a:prstGeom prst="rect">
            <a:avLst/>
          </a:prstGeom>
          <a:solidFill>
            <a:srgbClr val="F0F5F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Gesamtkonferenz</a:t>
            </a:r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5072066" y="3357562"/>
            <a:ext cx="1500198" cy="35719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defTabSz="757238" eaLnBrk="0" hangingPunct="0"/>
            <a:r>
              <a:rPr lang="de-DE" sz="1000">
                <a:latin typeface="Arial Black" pitchFamily="34" charset="0"/>
              </a:rPr>
              <a:t>GesA Vorstand</a:t>
            </a:r>
          </a:p>
        </p:txBody>
      </p:sp>
      <p:grpSp>
        <p:nvGrpSpPr>
          <p:cNvPr id="6" name="Gruppieren 51"/>
          <p:cNvGrpSpPr>
            <a:grpSpLocks/>
          </p:cNvGrpSpPr>
          <p:nvPr/>
        </p:nvGrpSpPr>
        <p:grpSpPr bwMode="auto">
          <a:xfrm>
            <a:off x="857224" y="3571876"/>
            <a:ext cx="2284388" cy="552579"/>
            <a:chOff x="714348" y="3857628"/>
            <a:chExt cx="2284404" cy="553058"/>
          </a:xfrm>
        </p:grpSpPr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714348" y="3857628"/>
              <a:ext cx="20717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dirty="0">
                  <a:latin typeface="Arial Black" pitchFamily="34" charset="0"/>
                  <a:cs typeface="Arial" charset="0"/>
                </a:rPr>
                <a:t>in Ausschüssen</a:t>
              </a:r>
            </a:p>
          </p:txBody>
        </p:sp>
        <p:sp>
          <p:nvSpPr>
            <p:cNvPr id="11296" name="Text Box 50"/>
            <p:cNvSpPr txBox="1">
              <a:spLocks noChangeArrowheads="1"/>
            </p:cNvSpPr>
            <p:nvPr/>
          </p:nvSpPr>
          <p:spPr bwMode="auto">
            <a:xfrm>
              <a:off x="1069925" y="4072132"/>
              <a:ext cx="19288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dirty="0">
                  <a:latin typeface="Arial Black" pitchFamily="34" charset="0"/>
                  <a:cs typeface="Arial" charset="0"/>
                </a:rPr>
                <a:t>Arbeitsgruppen </a:t>
              </a:r>
            </a:p>
          </p:txBody>
        </p:sp>
      </p:grpSp>
      <p:grpSp>
        <p:nvGrpSpPr>
          <p:cNvPr id="7" name="Gruppieren 66"/>
          <p:cNvGrpSpPr>
            <a:grpSpLocks/>
          </p:cNvGrpSpPr>
          <p:nvPr/>
        </p:nvGrpSpPr>
        <p:grpSpPr bwMode="auto">
          <a:xfrm>
            <a:off x="571472" y="4214818"/>
            <a:ext cx="2786066" cy="562370"/>
            <a:chOff x="428596" y="4357794"/>
            <a:chExt cx="2786086" cy="563147"/>
          </a:xfrm>
        </p:grpSpPr>
        <p:sp>
          <p:nvSpPr>
            <p:cNvPr id="11292" name="Text Box 50"/>
            <p:cNvSpPr txBox="1">
              <a:spLocks noChangeArrowheads="1"/>
            </p:cNvSpPr>
            <p:nvPr/>
          </p:nvSpPr>
          <p:spPr bwMode="auto">
            <a:xfrm>
              <a:off x="928666" y="4500868"/>
              <a:ext cx="2286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dirty="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Forderungen ausarbeiten </a:t>
              </a:r>
            </a:p>
          </p:txBody>
        </p:sp>
        <p:sp>
          <p:nvSpPr>
            <p:cNvPr id="11293" name="Text Box 50"/>
            <p:cNvSpPr txBox="1">
              <a:spLocks noChangeArrowheads="1"/>
            </p:cNvSpPr>
            <p:nvPr/>
          </p:nvSpPr>
          <p:spPr bwMode="auto">
            <a:xfrm>
              <a:off x="714350" y="4357794"/>
              <a:ext cx="16430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dirty="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Stellungnahmen</a:t>
              </a: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428596" y="4643942"/>
              <a:ext cx="26432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dirty="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Resolutionen verabschieden </a:t>
              </a:r>
            </a:p>
          </p:txBody>
        </p:sp>
      </p:grpSp>
      <p:grpSp>
        <p:nvGrpSpPr>
          <p:cNvPr id="8" name="Gruppieren 67"/>
          <p:cNvGrpSpPr>
            <a:grpSpLocks/>
          </p:cNvGrpSpPr>
          <p:nvPr/>
        </p:nvGrpSpPr>
        <p:grpSpPr bwMode="auto">
          <a:xfrm>
            <a:off x="1142976" y="4857760"/>
            <a:ext cx="2286000" cy="404484"/>
            <a:chOff x="857229" y="4786322"/>
            <a:chExt cx="2286016" cy="405232"/>
          </a:xfrm>
        </p:grpSpPr>
        <p:sp>
          <p:nvSpPr>
            <p:cNvPr id="11290" name="Text Box 50"/>
            <p:cNvSpPr txBox="1">
              <a:spLocks noChangeArrowheads="1"/>
            </p:cNvSpPr>
            <p:nvPr/>
          </p:nvSpPr>
          <p:spPr bwMode="auto">
            <a:xfrm>
              <a:off x="1071538" y="4786322"/>
              <a:ext cx="16430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Aktionen planen  </a:t>
              </a:r>
            </a:p>
          </p:txBody>
        </p:sp>
        <p:sp>
          <p:nvSpPr>
            <p:cNvPr id="11291" name="Text Box 50"/>
            <p:cNvSpPr txBox="1">
              <a:spLocks noChangeArrowheads="1"/>
            </p:cNvSpPr>
            <p:nvPr/>
          </p:nvSpPr>
          <p:spPr bwMode="auto">
            <a:xfrm>
              <a:off x="857229" y="4929461"/>
              <a:ext cx="2286016" cy="26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100" dirty="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Öffentlichkeit </a:t>
              </a:r>
              <a:r>
                <a:rPr lang="de-DE" sz="1100" dirty="0" smtClean="0">
                  <a:solidFill>
                    <a:srgbClr val="C00000"/>
                  </a:solidFill>
                  <a:latin typeface="Arial Black" pitchFamily="34" charset="0"/>
                  <a:cs typeface="Arial" charset="0"/>
                </a:rPr>
                <a:t>herstellen</a:t>
              </a:r>
              <a:endParaRPr lang="de-DE" sz="1100" dirty="0">
                <a:solidFill>
                  <a:srgbClr val="C00000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71500" y="6286500"/>
            <a:ext cx="1562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© Gisbert Fischer  01042014</a:t>
            </a:r>
          </a:p>
        </p:txBody>
      </p:sp>
      <p:sp>
        <p:nvSpPr>
          <p:cNvPr id="51" name="Rechteck 5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6500826" y="502926"/>
            <a:ext cx="2214578" cy="7143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643702" y="714356"/>
            <a:ext cx="2002023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cs typeface="Arial" charset="0"/>
              </a:rPr>
              <a:t>Gesamtkonferenz</a:t>
            </a:r>
            <a:r>
              <a:rPr lang="de-DE" sz="1600" b="1" dirty="0" smtClean="0">
                <a:solidFill>
                  <a:schemeClr val="bg1"/>
                </a:solidFill>
                <a:cs typeface="Arial" charset="0"/>
              </a:rPr>
              <a:t>   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43050"/>
            <a:ext cx="1500198" cy="13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84" grpId="0" animBg="1"/>
      <p:bldP spid="71" grpId="0" animBg="1"/>
      <p:bldP spid="11269" grpId="0" animBg="1"/>
      <p:bldP spid="11269" grpId="1" animBg="1"/>
      <p:bldP spid="11286" grpId="0" animBg="1"/>
      <p:bldP spid="11294" grpId="0"/>
      <p:bldP spid="11295" grpId="0" animBg="1"/>
      <p:bldP spid="49" grpId="0" animBg="1"/>
      <p:bldP spid="11287" grpId="0" animBg="1"/>
      <p:bldP spid="11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0"/>
            <a:ext cx="350043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2500298" y="3000372"/>
            <a:ext cx="6072230" cy="24288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6929454" y="6429396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15082017</a:t>
            </a:r>
            <a:endParaRPr lang="de-DE" sz="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429124" y="1500174"/>
            <a:ext cx="3500462" cy="7078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Wahl der </a:t>
            </a:r>
          </a:p>
          <a:p>
            <a:pPr eaLnBrk="0" hangingPunct="0">
              <a:defRPr/>
            </a:pPr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Mitarbeitervertretung</a:t>
            </a:r>
            <a:endParaRPr lang="de-DE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00100" y="2285992"/>
            <a:ext cx="4523106" cy="159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echteck 39"/>
          <p:cNvSpPr/>
          <p:nvPr/>
        </p:nvSpPr>
        <p:spPr>
          <a:xfrm>
            <a:off x="3857620" y="3643314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Regelungen in MVG und Wahlordnung</a:t>
            </a:r>
          </a:p>
          <a:p>
            <a:pPr lvl="1">
              <a:buFont typeface="Arial" pitchFamily="34" charset="0"/>
              <a:buChar char="•"/>
            </a:pPr>
            <a:r>
              <a:rPr lang="de-DE" b="1" dirty="0" smtClean="0"/>
              <a:t>  Voraussetzungen für die Wahl</a:t>
            </a:r>
          </a:p>
          <a:p>
            <a:pPr lvl="1">
              <a:buFont typeface="Arial" pitchFamily="34" charset="0"/>
              <a:buChar char="•"/>
            </a:pPr>
            <a:r>
              <a:rPr lang="de-DE" b="1" dirty="0" smtClean="0"/>
              <a:t>  Zusammensetzung der MAV </a:t>
            </a:r>
          </a:p>
          <a:p>
            <a:pPr lvl="1">
              <a:buFont typeface="Arial" pitchFamily="34" charset="0"/>
              <a:buChar char="•"/>
            </a:pPr>
            <a:r>
              <a:rPr lang="de-DE" b="1" dirty="0" smtClean="0"/>
              <a:t>  passives und aktives </a:t>
            </a:r>
            <a:r>
              <a:rPr lang="de-DE" b="1" dirty="0" smtClean="0"/>
              <a:t>Wahlrecht</a:t>
            </a:r>
          </a:p>
          <a:p>
            <a:pPr lvl="1"/>
            <a:endParaRPr lang="de-DE" sz="800" b="1" dirty="0" smtClean="0"/>
          </a:p>
          <a:p>
            <a:pPr lvl="1">
              <a:buFont typeface="Arial" pitchFamily="34" charset="0"/>
              <a:buChar char="•"/>
            </a:pPr>
            <a:r>
              <a:rPr lang="de-DE" b="1" dirty="0" smtClean="0"/>
              <a:t>  Wahlgemeinschaften </a:t>
            </a:r>
            <a:endParaRPr lang="de-D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820015" cy="8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2000232" y="2143116"/>
            <a:ext cx="6643734" cy="2928958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6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000636"/>
            <a:ext cx="642942" cy="1062253"/>
          </a:xfrm>
          <a:prstGeom prst="rect">
            <a:avLst/>
          </a:prstGeom>
          <a:noFill/>
        </p:spPr>
      </p:pic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28860" y="2428868"/>
            <a:ext cx="60722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Das </a:t>
            </a:r>
            <a:r>
              <a:rPr lang="de-DE" sz="1400" b="1" dirty="0" smtClean="0">
                <a:ea typeface="Times New Roman" pitchFamily="18" charset="0"/>
                <a:cs typeface="Arial" pitchFamily="34" charset="0"/>
              </a:rPr>
              <a:t>Mitarbeitervertretungsgesetz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ist ein Regelwerk,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das in beinahe allen Vorgaben die der Ausübung von Mitbestimmung dienen,</a:t>
            </a:r>
            <a:r>
              <a:rPr lang="de-DE" sz="1400" b="1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für die Dienststellenleitung eine Option der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Wahl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offenhält.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8860" y="5214950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Der Gesamtausschuss fordert, dass die Regelungen des MVG,</a:t>
            </a:r>
          </a:p>
          <a:p>
            <a:r>
              <a:rPr lang="de-DE" sz="1400" b="1" i="1" dirty="0" smtClean="0"/>
              <a:t> in der </a:t>
            </a:r>
            <a:r>
              <a:rPr lang="de-DE" sz="1400" b="1" i="1" dirty="0" err="1" smtClean="0"/>
              <a:t>EKiR</a:t>
            </a:r>
            <a:r>
              <a:rPr lang="de-DE" sz="1400" b="1" i="1" dirty="0" smtClean="0"/>
              <a:t> noch vor den MAV-Neuwahlen 2018 an die Anforderungen </a:t>
            </a:r>
          </a:p>
          <a:p>
            <a:r>
              <a:rPr lang="de-DE" sz="1400" b="1" i="1" dirty="0" smtClean="0"/>
              <a:t>einer wirksamen Mitbestimmung angepasst werden. </a:t>
            </a:r>
            <a:endParaRPr lang="de-DE" sz="1400" b="1" i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5984" y="1785926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Was muss sich ändern ?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428860" y="4000504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 sind 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zb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nicht</a:t>
            </a:r>
            <a:r>
              <a:rPr lang="de-DE" sz="1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einmal die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Informationspflichten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der Dienststellenleitung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allen Punkten zwingend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Frühzeitige Information und Beteiligung bereits bei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der Planung, ist aber eine Voraussetzung zur Mitbestimmung und sollte gerade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Zeiten des Umbruchs verpflichtend sein.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428860" y="3214686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ea typeface="Times New Roman" pitchFamily="18" charset="0"/>
                <a:cs typeface="Arial" pitchFamily="34" charset="0"/>
              </a:rPr>
              <a:t>Das MVG bleibt wie schon vor Jahrzehnten weit hinter den Bestimmungen des Betriebsverfassungsgesetzes</a:t>
            </a:r>
            <a:r>
              <a:rPr lang="de-DE" sz="1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(</a:t>
            </a:r>
            <a:r>
              <a:rPr lang="de-DE" sz="1400" dirty="0" smtClean="0">
                <a:ea typeface="Times New Roman" pitchFamily="18" charset="0"/>
                <a:cs typeface="Arial" pitchFamily="34" charset="0"/>
              </a:rPr>
              <a:t>BetrVG) zurück und hat selbst nach Novellierungen oder „Neufassungen“ seinen antiquierten Charakter erhalten. </a:t>
            </a:r>
            <a:endParaRPr lang="de-DE" sz="1400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143108" y="2000240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Forderungen des </a:t>
            </a:r>
            <a:r>
              <a:rPr kumimoji="0" lang="de-DE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GesA</a:t>
            </a: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der </a:t>
            </a:r>
            <a:r>
              <a:rPr kumimoji="0" lang="de-DE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1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480"/>
            <a:ext cx="6000792" cy="7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1500198" cy="13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2357422" y="5500702"/>
            <a:ext cx="6215106" cy="642942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3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0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286388"/>
            <a:ext cx="642942" cy="1062253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28860" y="2000240"/>
            <a:ext cx="61436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Der </a:t>
            </a:r>
            <a: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Gesamtausschuss fordert,</a:t>
            </a:r>
            <a:endParaRPr kumimoji="0" lang="de-DE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dass die Freistellungs</a:t>
            </a:r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egeln</a:t>
            </a:r>
            <a: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 § 20 MVG an die zeitlichen Erfordernisse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zur Erfüllung</a:t>
            </a:r>
            <a: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der MAV-Aufgaben angepasst </a:t>
            </a:r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werden</a:t>
            </a:r>
            <a:endParaRPr kumimoji="0" lang="de-DE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28860" y="535782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</a:t>
            </a:r>
            <a:r>
              <a:rPr lang="de-DE" sz="1400" b="1" dirty="0" err="1" smtClean="0"/>
              <a:t>MAVen</a:t>
            </a:r>
            <a:r>
              <a:rPr lang="de-DE" sz="1400" b="1" dirty="0" smtClean="0"/>
              <a:t> von „kleineren“ Dienststellen</a:t>
            </a:r>
            <a:r>
              <a:rPr lang="de-DE" sz="1400" dirty="0" smtClean="0"/>
              <a:t>, wie sie in unseren Gemeinden </a:t>
            </a:r>
          </a:p>
          <a:p>
            <a:r>
              <a:rPr lang="de-DE" sz="1400" dirty="0" smtClean="0"/>
              <a:t>und Kirchenkreisen anzutreffen sind, müssen besonders berücksichtigt werden. </a:t>
            </a:r>
          </a:p>
          <a:p>
            <a:r>
              <a:rPr lang="de-DE" sz="1400" dirty="0" smtClean="0"/>
              <a:t>Mit einer „viertel“ oder „drittel“ Freistellung, können auch die </a:t>
            </a:r>
            <a:r>
              <a:rPr lang="de-DE" sz="1400" dirty="0" err="1" smtClean="0"/>
              <a:t>MAVen</a:t>
            </a:r>
            <a:r>
              <a:rPr lang="de-DE" sz="1400" dirty="0" smtClean="0"/>
              <a:t> entlastet werden, die bisher keinen Anspruch auf Freistellung haben</a:t>
            </a:r>
            <a:endParaRPr lang="de-DE" sz="1400" dirty="0"/>
          </a:p>
        </p:txBody>
      </p:sp>
      <p:grpSp>
        <p:nvGrpSpPr>
          <p:cNvPr id="2" name="Gruppieren 14"/>
          <p:cNvGrpSpPr/>
          <p:nvPr/>
        </p:nvGrpSpPr>
        <p:grpSpPr>
          <a:xfrm>
            <a:off x="2285984" y="2786058"/>
            <a:ext cx="5715040" cy="2491577"/>
            <a:chOff x="4714876" y="3143248"/>
            <a:chExt cx="5715040" cy="2491577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4714876" y="3143248"/>
              <a:ext cx="571504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 eine 25%ige  Freistellung *	bei   15 -   51 Mitarbeitenden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de-DE" sz="1600" dirty="0" smtClean="0">
                  <a:ea typeface="Times New Roman" pitchFamily="18" charset="0"/>
                  <a:cs typeface="Arial" pitchFamily="34" charset="0"/>
                </a:rPr>
                <a:t>eine 33%ige  Freistellung 	bei   51 - 100 Mitarbeitenden</a:t>
              </a: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</a:b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-  eine 50%ige  Freistellung 	bei 101 - 150 Mitarbeitenden</a:t>
              </a: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b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</a:b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-  eine 75%ige  Freistellung 	bei 151 - 200 Mitarbeitenden</a:t>
              </a: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b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</a:b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-  zwei 50%ige  Freistellungen *	bei 201 - 300 Mitarbeitenden</a:t>
              </a:r>
              <a:endParaRPr kumimoji="0" lang="de-D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-  drei  50%ige  Freistellungen  	bei 301 - 500 Mitarbeitenden</a:t>
              </a: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de-D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-  vier  50%ige  Freistellungen  	bei 501 - 900 Mitarbeitenden</a:t>
              </a:r>
              <a:endParaRPr kumimoji="0" lang="de-D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4714876" y="4929198"/>
              <a:ext cx="52149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 bei mehr als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e-DE" sz="1400" dirty="0" smtClean="0"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900 Mitarbeitenden  je angefangene 300 eine 50%ige  Freistellung *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4857752" y="5357826"/>
              <a:ext cx="52864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* von der regelmäßigen wöchentlichen Arbeitszeit einer Vollbeschäftigung        </a:t>
              </a:r>
              <a:endPara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14480" y="1643050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Was muss sich ändern ?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000792" cy="7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57694"/>
            <a:ext cx="1500198" cy="13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2000232" y="2428868"/>
            <a:ext cx="6286544" cy="3643338"/>
          </a:xfrm>
          <a:prstGeom prst="rect">
            <a:avLst/>
          </a:prstGeom>
          <a:solidFill>
            <a:srgbClr val="FFFFE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>
            <a:spLocks noChangeArrowheads="1"/>
          </p:cNvSpPr>
          <p:nvPr/>
        </p:nvSpPr>
        <p:spPr bwMode="auto">
          <a:xfrm>
            <a:off x="0" y="0"/>
            <a:ext cx="271461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4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636"/>
            <a:ext cx="785818" cy="1298309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071802" y="5500702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lang="de-DE" sz="1400" dirty="0" smtClean="0">
                <a:ea typeface="Calibri" pitchFamily="34" charset="0"/>
                <a:cs typeface="Arial" pitchFamily="34" charset="0"/>
              </a:rPr>
              <a:t>…i</a:t>
            </a: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 Aufsichtsgremien </a:t>
            </a:r>
            <a:r>
              <a:rPr kumimoji="0" lang="de-DE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i.S.d</a:t>
            </a: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Unternehmensmitbestimmung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…in der Landes- und Kreissynode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…in den Synodalen Struktur- und Finanzausschüssen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…bei gesamtkirchlichen Projekten  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071802" y="4643446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de-DE" sz="1400" dirty="0" smtClean="0">
                <a:ea typeface="Calibri" pitchFamily="34" charset="0"/>
                <a:cs typeface="Arial" pitchFamily="34" charset="0"/>
              </a:rPr>
              <a:t>…Übernahme des </a:t>
            </a:r>
            <a:r>
              <a:rPr lang="de-DE" sz="1400" dirty="0" err="1" smtClean="0">
                <a:ea typeface="Calibri" pitchFamily="34" charset="0"/>
                <a:cs typeface="Arial" pitchFamily="34" charset="0"/>
              </a:rPr>
              <a:t>DrittelbG</a:t>
            </a:r>
            <a:r>
              <a:rPr lang="de-DE" sz="1400" dirty="0" smtClean="0">
                <a:ea typeface="Calibri" pitchFamily="34" charset="0"/>
                <a:cs typeface="Arial" pitchFamily="34" charset="0"/>
              </a:rPr>
              <a:t>. auch für die </a:t>
            </a:r>
            <a:r>
              <a:rPr lang="de-DE" sz="1400" dirty="0" err="1" smtClean="0">
                <a:ea typeface="Calibri" pitchFamily="34" charset="0"/>
                <a:cs typeface="Arial" pitchFamily="34" charset="0"/>
              </a:rPr>
              <a:t>EKiR</a:t>
            </a:r>
            <a:r>
              <a:rPr lang="de-DE" sz="1400" dirty="0" smtClean="0">
                <a:ea typeface="Calibri" pitchFamily="34" charset="0"/>
                <a:cs typeface="Arial" pitchFamily="34" charset="0"/>
              </a:rPr>
              <a:t> und DWR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…Anpassen des §23a,2 an die Bestimmungen des BetrVG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2500298" y="2285992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Mitbestimmung auf allen Ebenen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3000364" y="5214950"/>
            <a:ext cx="413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de-DE" sz="1600" b="1" dirty="0" smtClean="0">
                <a:ea typeface="Calibri" pitchFamily="34" charset="0"/>
                <a:cs typeface="Arial" pitchFamily="34" charset="0"/>
              </a:rPr>
              <a:t>…und die Erweiterung der Beteiligungspräsenz</a:t>
            </a:r>
            <a:endParaRPr lang="de-DE" sz="1600" b="1" dirty="0" smtClean="0">
              <a:cs typeface="Arial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071802" y="4357694"/>
            <a:ext cx="4515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de-DE" sz="1600" b="1" dirty="0" smtClean="0">
                <a:ea typeface="Calibri" pitchFamily="34" charset="0"/>
                <a:cs typeface="Arial" pitchFamily="34" charset="0"/>
              </a:rPr>
              <a:t>…die Erweiterung der gesetzlichen Mitbestimmung</a:t>
            </a:r>
            <a:endParaRPr lang="de-DE" sz="1600" b="1" dirty="0" smtClean="0"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2500298" y="2571744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ea typeface="Calibri" pitchFamily="34" charset="0"/>
                <a:cs typeface="Arial" pitchFamily="34" charset="0"/>
              </a:rPr>
              <a:t>Die Mitarbeitenden müssen in den Aufsichtsgremien vertreten sein ,- </a:t>
            </a:r>
          </a:p>
          <a:p>
            <a:r>
              <a:rPr lang="de-DE" sz="1400" b="1" dirty="0" smtClean="0">
                <a:ea typeface="Calibri" pitchFamily="34" charset="0"/>
                <a:cs typeface="Arial" pitchFamily="34" charset="0"/>
              </a:rPr>
              <a:t>auch bei Kirche &amp; Diakonie. Sie haben es verdient, an wichtigen betrieblichen Entscheidungen stärker beteiligt zu werden.</a:t>
            </a:r>
            <a:r>
              <a:rPr lang="de-DE" sz="1400" b="1" dirty="0" smtClean="0">
                <a:cs typeface="Arial" pitchFamily="34" charset="0"/>
              </a:rPr>
              <a:t> </a:t>
            </a:r>
            <a:endParaRPr lang="de-DE" sz="1400" b="1" dirty="0"/>
          </a:p>
        </p:txBody>
      </p:sp>
      <p:sp>
        <p:nvSpPr>
          <p:cNvPr id="58" name="Rechteck 57"/>
          <p:cNvSpPr/>
          <p:nvPr/>
        </p:nvSpPr>
        <p:spPr>
          <a:xfrm>
            <a:off x="2500298" y="4071942"/>
            <a:ext cx="3395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de-DE" sz="1600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Deshalb fordert der Gesamtausschuss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2500298" y="3286124"/>
            <a:ext cx="57150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/>
              <a:t>Zumal in den Dienststellen auf Leitungsebene die Unsitte zunimmt,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/>
              <a:t>selbst unmissverständliche Rechte der MAV aus „wirtschaftlichen“ Gründen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/>
              <a:t>in Frage zu stellen.</a:t>
            </a:r>
            <a:endParaRPr kumimoji="0" lang="de-DE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71736" y="1500174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Was muss sich ändern ?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071670" y="1714488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Forderungen des </a:t>
            </a:r>
            <a:r>
              <a:rPr kumimoji="0" lang="de-DE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GesA</a:t>
            </a: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der </a:t>
            </a:r>
            <a:r>
              <a:rPr kumimoji="0" lang="de-DE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EKiR</a:t>
            </a: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Picture 3" descr="C:\Dokumente und Einstellungen\Gisbert\Desktop\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480"/>
            <a:ext cx="6000792" cy="7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1500198" cy="13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643174" y="4714884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643174" y="5857892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643174" y="5500702"/>
            <a:ext cx="285731" cy="214317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1" grpId="0"/>
      <p:bldP spid="27" grpId="0" animBg="1"/>
      <p:bldP spid="28" grpId="0" animBg="1"/>
      <p:bldP spid="2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3783" name="Picture 7" descr="C:\Users\Gisbert\Desktop\Seminare in Aprath 2016\Bilder ua für Seminare\freie Bilder_pixabay\3d Männchen\internet-101367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214950"/>
            <a:ext cx="957267" cy="957267"/>
          </a:xfrm>
          <a:prstGeom prst="rect">
            <a:avLst/>
          </a:prstGeom>
          <a:noFill/>
        </p:spPr>
      </p:pic>
      <p:pic>
        <p:nvPicPr>
          <p:cNvPr id="203779" name="Picture 3" descr="C:\Users\Gisbert\Desktop\Seminare in Aprath 2016\Bilder ua für Seminare\freie Bilder_pixabay\3d Männchen\help-101369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1714512" cy="1714512"/>
          </a:xfrm>
          <a:prstGeom prst="rect">
            <a:avLst/>
          </a:prstGeom>
          <a:noFill/>
        </p:spPr>
      </p:pic>
      <p:pic>
        <p:nvPicPr>
          <p:cNvPr id="203780" name="Picture 4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00438"/>
            <a:ext cx="1881208" cy="1881208"/>
          </a:xfrm>
          <a:prstGeom prst="rect">
            <a:avLst/>
          </a:prstGeom>
          <a:noFill/>
        </p:spPr>
      </p:pic>
      <p:pic>
        <p:nvPicPr>
          <p:cNvPr id="203782" name="Picture 6" descr="C:\Users\Gisbert\Desktop\Seminare in Aprath 2016\Bilder ua für Seminare\freie Bilder_pixabay\3d Männchen\question-mark-1019983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857496"/>
            <a:ext cx="857256" cy="857256"/>
          </a:xfrm>
          <a:prstGeom prst="rect">
            <a:avLst/>
          </a:prstGeom>
          <a:noFill/>
        </p:spPr>
      </p:pic>
      <p:sp>
        <p:nvSpPr>
          <p:cNvPr id="14" name="Rechteck 39"/>
          <p:cNvSpPr>
            <a:spLocks noChangeArrowheads="1"/>
          </p:cNvSpPr>
          <p:nvPr/>
        </p:nvSpPr>
        <p:spPr bwMode="auto">
          <a:xfrm>
            <a:off x="928662" y="3357562"/>
            <a:ext cx="3000396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Hilfestellung </a:t>
            </a:r>
          </a:p>
          <a:p>
            <a:r>
              <a:rPr 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für die </a:t>
            </a:r>
            <a:r>
              <a:rPr lang="de-DE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MAVen</a:t>
            </a:r>
            <a:r>
              <a:rPr 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 im Bereich der </a:t>
            </a:r>
            <a:r>
              <a:rPr lang="de-DE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EKiR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echteck 39"/>
          <p:cNvSpPr>
            <a:spLocks noChangeArrowheads="1"/>
          </p:cNvSpPr>
          <p:nvPr/>
        </p:nvSpPr>
        <p:spPr bwMode="auto">
          <a:xfrm>
            <a:off x="3857620" y="1785926"/>
            <a:ext cx="4909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beantwortet </a:t>
            </a:r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grundsätzliche </a:t>
            </a:r>
            <a:r>
              <a:rPr lang="de-DE" sz="1200" b="1" dirty="0" smtClean="0">
                <a:cs typeface="Arial" pitchFamily="34" charset="0"/>
              </a:rPr>
              <a:t>Fragen, die sich aus der MAV-Praxis </a:t>
            </a:r>
          </a:p>
          <a:p>
            <a:r>
              <a:rPr lang="de-DE" sz="1200" b="1" dirty="0" smtClean="0">
                <a:cs typeface="Arial" pitchFamily="34" charset="0"/>
              </a:rPr>
              <a:t>stellen. Missstände, die sich aus dem kirchlichen Arbeitsrecht entstehen,  </a:t>
            </a:r>
          </a:p>
          <a:p>
            <a:r>
              <a:rPr lang="de-DE" sz="1200" b="1" dirty="0" smtClean="0">
                <a:cs typeface="Arial" pitchFamily="34" charset="0"/>
              </a:rPr>
              <a:t>werden vom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 den Arbeitsrechts-Referenten der </a:t>
            </a:r>
            <a:r>
              <a:rPr lang="de-DE" sz="1200" b="1" dirty="0" err="1" smtClean="0">
                <a:cs typeface="Arial" pitchFamily="34" charset="0"/>
              </a:rPr>
              <a:t>EKiR</a:t>
            </a:r>
            <a:r>
              <a:rPr lang="de-DE" sz="1200" b="1" dirty="0" smtClean="0">
                <a:cs typeface="Arial" pitchFamily="34" charset="0"/>
              </a:rPr>
              <a:t> und DW-RWL </a:t>
            </a:r>
          </a:p>
          <a:p>
            <a:r>
              <a:rPr lang="de-DE" sz="1200" b="1" dirty="0" smtClean="0">
                <a:cs typeface="Arial" pitchFamily="34" charset="0"/>
              </a:rPr>
              <a:t>zur Abhilfe vorgetragen.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16" name="Rechteck 39"/>
          <p:cNvSpPr>
            <a:spLocks noChangeArrowheads="1"/>
          </p:cNvSpPr>
          <p:nvPr/>
        </p:nvSpPr>
        <p:spPr bwMode="auto">
          <a:xfrm>
            <a:off x="3857620" y="3000372"/>
            <a:ext cx="4857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Als lfd. Hilfestellung für die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in der </a:t>
            </a:r>
            <a:r>
              <a:rPr lang="de-DE" sz="1200" b="1" dirty="0" err="1" smtClean="0">
                <a:cs typeface="Arial" pitchFamily="34" charset="0"/>
              </a:rPr>
              <a:t>EKiR</a:t>
            </a:r>
            <a:r>
              <a:rPr lang="de-DE" sz="1200" b="1" dirty="0" smtClean="0">
                <a:cs typeface="Arial" pitchFamily="34" charset="0"/>
              </a:rPr>
              <a:t> informiert 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über alles was für die MAV Arbeit notwendig und von Interesse ist, auf seiner Homepage.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57620" y="2714620"/>
            <a:ext cx="240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http://www.mav-gesa-ekir.de</a:t>
            </a:r>
            <a:endParaRPr lang="de-DE" sz="1400" b="1" dirty="0"/>
          </a:p>
        </p:txBody>
      </p:sp>
      <p:sp>
        <p:nvSpPr>
          <p:cNvPr id="19" name="Rechteck 18"/>
          <p:cNvSpPr/>
          <p:nvPr/>
        </p:nvSpPr>
        <p:spPr>
          <a:xfrm>
            <a:off x="3857620" y="5357826"/>
            <a:ext cx="1848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Regio</a:t>
            </a:r>
            <a:r>
              <a:rPr lang="de-DE" sz="1400" b="1" dirty="0" smtClean="0"/>
              <a:t>-MAV Infodienst </a:t>
            </a:r>
            <a:endParaRPr lang="de-DE" sz="1400" b="1" dirty="0"/>
          </a:p>
        </p:txBody>
      </p:sp>
      <p:sp>
        <p:nvSpPr>
          <p:cNvPr id="20" name="Rechteck 39"/>
          <p:cNvSpPr>
            <a:spLocks noChangeArrowheads="1"/>
          </p:cNvSpPr>
          <p:nvPr/>
        </p:nvSpPr>
        <p:spPr bwMode="auto">
          <a:xfrm>
            <a:off x="3857620" y="5572140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Über die </a:t>
            </a:r>
            <a:r>
              <a:rPr lang="de-DE" sz="1200" b="1" dirty="0" err="1" smtClean="0">
                <a:cs typeface="Arial" pitchFamily="34" charset="0"/>
              </a:rPr>
              <a:t>Regio-MAVen</a:t>
            </a:r>
            <a:r>
              <a:rPr lang="de-DE" sz="1200" b="1" dirty="0" smtClean="0">
                <a:cs typeface="Arial" pitchFamily="34" charset="0"/>
              </a:rPr>
              <a:t> erhalten die angeschlossenen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per email </a:t>
            </a:r>
          </a:p>
          <a:p>
            <a:r>
              <a:rPr lang="de-DE" sz="1200" b="1" dirty="0" smtClean="0">
                <a:cs typeface="Arial" pitchFamily="34" charset="0"/>
              </a:rPr>
              <a:t>eine Zusammenstellung von Infos zur Unterstützung der lfd. MAV-Arbeit. </a:t>
            </a:r>
          </a:p>
          <a:p>
            <a:r>
              <a:rPr lang="de-DE" sz="1200" b="1" dirty="0" smtClean="0">
                <a:cs typeface="Arial" pitchFamily="34" charset="0"/>
              </a:rPr>
              <a:t>Der Infodienst kann auch auf 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Homepage abgerufen werden.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857620" y="135729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Der</a:t>
            </a:r>
            <a:r>
              <a:rPr lang="de-DE" sz="1400" b="1" dirty="0" smtClean="0">
                <a:cs typeface="Arial" pitchFamily="34" charset="0"/>
              </a:rPr>
              <a:t> Gesamtausschuss der </a:t>
            </a:r>
            <a:r>
              <a:rPr lang="de-DE" sz="1400" b="1" dirty="0" err="1" smtClean="0">
                <a:cs typeface="Arial" pitchFamily="34" charset="0"/>
              </a:rPr>
              <a:t>EKiR</a:t>
            </a:r>
            <a:r>
              <a:rPr lang="de-DE" sz="1400" b="1" dirty="0" smtClean="0">
                <a:cs typeface="Arial" pitchFamily="34" charset="0"/>
              </a:rPr>
              <a:t> </a:t>
            </a:r>
          </a:p>
          <a:p>
            <a:r>
              <a:rPr lang="de-DE" sz="1200" b="1" dirty="0" smtClean="0">
                <a:cs typeface="Arial" pitchFamily="34" charset="0"/>
              </a:rPr>
              <a:t>Ist die Vertretung aller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auf Landeskirchenebene.</a:t>
            </a:r>
          </a:p>
        </p:txBody>
      </p:sp>
      <p:sp>
        <p:nvSpPr>
          <p:cNvPr id="25" name="Rechteck 24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785794"/>
            <a:ext cx="1214446" cy="11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ck 39"/>
          <p:cNvSpPr>
            <a:spLocks noChangeArrowheads="1"/>
          </p:cNvSpPr>
          <p:nvPr/>
        </p:nvSpPr>
        <p:spPr bwMode="auto">
          <a:xfrm>
            <a:off x="3857620" y="4357694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cs typeface="Arial" pitchFamily="34" charset="0"/>
              </a:rPr>
              <a:t>Bei ihren </a:t>
            </a:r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Regionalversammlungen </a:t>
            </a:r>
            <a:r>
              <a:rPr lang="de-DE" sz="1200" b="1" dirty="0" smtClean="0">
                <a:cs typeface="Arial" pitchFamily="34" charset="0"/>
              </a:rPr>
              <a:t>geht es nicht nur ums Kaffeetrinken,- sondern um den Erfahrungsaustausch und die gegenseitige Hilfestellung 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857620" y="392906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Die </a:t>
            </a:r>
            <a:r>
              <a:rPr lang="de-DE" sz="1400" b="1" dirty="0" err="1" smtClean="0">
                <a:cs typeface="Arial" pitchFamily="34" charset="0"/>
              </a:rPr>
              <a:t>Regio</a:t>
            </a:r>
            <a:r>
              <a:rPr lang="de-DE" sz="1400" b="1" dirty="0" smtClean="0">
                <a:cs typeface="Arial" pitchFamily="34" charset="0"/>
              </a:rPr>
              <a:t>-MAV </a:t>
            </a:r>
          </a:p>
          <a:p>
            <a:r>
              <a:rPr lang="de-DE" sz="1200" b="1" dirty="0" smtClean="0">
                <a:cs typeface="Arial" pitchFamily="34" charset="0"/>
              </a:rPr>
              <a:t>ist die Vertretung der </a:t>
            </a:r>
            <a:r>
              <a:rPr lang="de-DE" sz="1200" b="1" dirty="0" err="1" smtClean="0">
                <a:cs typeface="Arial" pitchFamily="34" charset="0"/>
              </a:rPr>
              <a:t>MAVen</a:t>
            </a:r>
            <a:r>
              <a:rPr lang="de-DE" sz="1200" b="1" dirty="0" smtClean="0">
                <a:cs typeface="Arial" pitchFamily="34" charset="0"/>
              </a:rPr>
              <a:t> auf Kirchenkreis-Ebene </a:t>
            </a:r>
          </a:p>
        </p:txBody>
      </p:sp>
      <p:sp>
        <p:nvSpPr>
          <p:cNvPr id="31" name="Rechteck 30"/>
          <p:cNvSpPr/>
          <p:nvPr/>
        </p:nvSpPr>
        <p:spPr>
          <a:xfrm>
            <a:off x="3857620" y="4714884"/>
            <a:ext cx="4562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Die Kontaktdaten eurer </a:t>
            </a:r>
            <a:r>
              <a:rPr lang="de-DE" sz="1200" b="1" dirty="0" err="1" smtClean="0"/>
              <a:t>Regio</a:t>
            </a:r>
            <a:r>
              <a:rPr lang="de-DE" sz="1200" b="1" dirty="0" smtClean="0"/>
              <a:t>-MAV </a:t>
            </a:r>
            <a:r>
              <a:rPr lang="de-DE" sz="1200" b="1" dirty="0" smtClean="0">
                <a:cs typeface="Arial" pitchFamily="34" charset="0"/>
              </a:rPr>
              <a:t>können auf der </a:t>
            </a:r>
            <a:r>
              <a:rPr lang="de-DE" sz="1200" b="1" dirty="0" err="1" smtClean="0">
                <a:cs typeface="Arial" pitchFamily="34" charset="0"/>
              </a:rPr>
              <a:t>GesA</a:t>
            </a:r>
            <a:r>
              <a:rPr lang="de-DE" sz="1200" b="1" dirty="0" smtClean="0">
                <a:cs typeface="Arial" pitchFamily="34" charset="0"/>
              </a:rPr>
              <a:t> Homepage </a:t>
            </a:r>
          </a:p>
          <a:p>
            <a:r>
              <a:rPr lang="de-DE" sz="1200" b="1" dirty="0" smtClean="0">
                <a:cs typeface="Arial" pitchFamily="34" charset="0"/>
              </a:rPr>
              <a:t>abgerufen werden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0" y="0"/>
            <a:ext cx="342899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41" name="Picture 16" descr="E:\Eigene Bilder\Symposium 2011\Neuer Ordner\Symposium 2011-09-29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071966" cy="176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85794"/>
            <a:ext cx="1498558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Grafik 1" descr="vkm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43248"/>
            <a:ext cx="571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" descr="verdi_Far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14620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feld 5"/>
          <p:cNvSpPr txBox="1">
            <a:spLocks noChangeArrowheads="1"/>
          </p:cNvSpPr>
          <p:nvPr/>
        </p:nvSpPr>
        <p:spPr bwMode="auto">
          <a:xfrm>
            <a:off x="4572000" y="4714884"/>
            <a:ext cx="3857625" cy="400110"/>
          </a:xfrm>
          <a:prstGeom prst="rect">
            <a:avLst/>
          </a:prstGeom>
          <a:noFill/>
          <a:ln w="127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…und MAV Fortbildungen</a:t>
            </a:r>
          </a:p>
        </p:txBody>
      </p:sp>
      <p:sp>
        <p:nvSpPr>
          <p:cNvPr id="37" name="Textfeld 5"/>
          <p:cNvSpPr txBox="1">
            <a:spLocks noChangeArrowheads="1"/>
          </p:cNvSpPr>
          <p:nvPr/>
        </p:nvSpPr>
        <p:spPr bwMode="auto">
          <a:xfrm>
            <a:off x="1142976" y="2143116"/>
            <a:ext cx="1887761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Infos</a:t>
            </a:r>
            <a:r>
              <a:rPr lang="de-DE" sz="1400" b="1" dirty="0" smtClean="0">
                <a:cs typeface="Arial" pitchFamily="34" charset="0"/>
              </a:rPr>
              <a:t> zur MAV Arbeit,</a:t>
            </a:r>
          </a:p>
          <a:p>
            <a:r>
              <a:rPr lang="de-DE" sz="1400" b="1" dirty="0" smtClean="0">
                <a:cs typeface="Arial" pitchFamily="34" charset="0"/>
              </a:rPr>
              <a:t>Gesetzestexte, Urteile </a:t>
            </a:r>
          </a:p>
          <a:p>
            <a:r>
              <a:rPr lang="de-DE" sz="1400" b="1" dirty="0" smtClean="0">
                <a:cs typeface="Arial" pitchFamily="34" charset="0"/>
              </a:rPr>
              <a:t>und Hilfsmittel der </a:t>
            </a:r>
          </a:p>
          <a:p>
            <a:r>
              <a:rPr lang="de-DE" sz="1400" b="1" dirty="0" smtClean="0">
                <a:cs typeface="Arial" pitchFamily="34" charset="0"/>
              </a:rPr>
              <a:t>Gewerkschaften </a:t>
            </a:r>
          </a:p>
          <a:p>
            <a:r>
              <a:rPr lang="de-DE" sz="1400" b="1" dirty="0" smtClean="0">
                <a:cs typeface="Arial" pitchFamily="34" charset="0"/>
              </a:rPr>
              <a:t>und Verbände </a:t>
            </a:r>
          </a:p>
          <a:p>
            <a:r>
              <a:rPr lang="de-DE" sz="1400" b="1" dirty="0" smtClean="0">
                <a:cs typeface="Arial" pitchFamily="34" charset="0"/>
              </a:rPr>
              <a:t>sind im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Internet </a:t>
            </a:r>
            <a:r>
              <a:rPr lang="de-DE" sz="1400" b="1" dirty="0" smtClean="0">
                <a:cs typeface="Arial" pitchFamily="34" charset="0"/>
              </a:rPr>
              <a:t>leicht </a:t>
            </a:r>
          </a:p>
          <a:p>
            <a:r>
              <a:rPr lang="de-DE" sz="1400" b="1" dirty="0" smtClean="0">
                <a:cs typeface="Arial" pitchFamily="34" charset="0"/>
              </a:rPr>
              <a:t>und schnell zu finden…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38" name="Textfeld 3"/>
          <p:cNvSpPr txBox="1">
            <a:spLocks noChangeArrowheads="1"/>
          </p:cNvSpPr>
          <p:nvPr/>
        </p:nvSpPr>
        <p:spPr bwMode="auto">
          <a:xfrm>
            <a:off x="2000232" y="4071942"/>
            <a:ext cx="3286148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…sie ersetzen aber nicht </a:t>
            </a:r>
          </a:p>
          <a:p>
            <a:r>
              <a:rPr lang="de-DE" sz="1400" b="1" dirty="0" smtClean="0">
                <a:cs typeface="Arial" pitchFamily="34" charset="0"/>
              </a:rPr>
              <a:t>den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Erfahrungsaustausch </a:t>
            </a:r>
          </a:p>
          <a:p>
            <a:r>
              <a:rPr lang="de-DE" sz="1400" b="1" dirty="0" smtClean="0">
                <a:cs typeface="Arial" pitchFamily="34" charset="0"/>
              </a:rPr>
              <a:t>mit anderen </a:t>
            </a:r>
            <a:r>
              <a:rPr lang="de-DE" sz="1400" b="1" dirty="0" err="1" smtClean="0">
                <a:cs typeface="Arial" pitchFamily="34" charset="0"/>
              </a:rPr>
              <a:t>MAVen</a:t>
            </a:r>
            <a:r>
              <a:rPr lang="de-DE" sz="1400" b="1" dirty="0" smtClean="0">
                <a:cs typeface="Arial" pitchFamily="34" charset="0"/>
              </a:rPr>
              <a:t> bei MAV Tagungen</a:t>
            </a:r>
            <a:endParaRPr lang="de-DE" sz="1400" dirty="0">
              <a:cs typeface="Arial" pitchFamily="34" charset="0"/>
            </a:endParaRPr>
          </a:p>
        </p:txBody>
      </p:sp>
      <p:pic>
        <p:nvPicPr>
          <p:cNvPr id="40" name="Picture 12" descr="E:\Eigene Bilder\Symposium 2011\Rolle 2011-09-29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000504"/>
            <a:ext cx="809102" cy="73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hteck 43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22"/>
          <p:cNvSpPr txBox="1">
            <a:spLocks noChangeArrowheads="1"/>
          </p:cNvSpPr>
          <p:nvPr/>
        </p:nvSpPr>
        <p:spPr bwMode="auto">
          <a:xfrm>
            <a:off x="4929190" y="5000636"/>
            <a:ext cx="3357586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b="1" i="1" dirty="0" smtClean="0">
                <a:cs typeface="Arial" pitchFamily="34" charset="0"/>
              </a:rPr>
              <a:t>Gut </a:t>
            </a:r>
            <a:r>
              <a:rPr lang="de-DE" sz="1400" b="1" i="1" dirty="0">
                <a:cs typeface="Arial" pitchFamily="34" charset="0"/>
              </a:rPr>
              <a:t>informierte Mitarbeitervertretungen </a:t>
            </a:r>
          </a:p>
          <a:p>
            <a:pPr algn="r"/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wissen</a:t>
            </a:r>
            <a:r>
              <a:rPr lang="de-DE" sz="1400" b="1" i="1" dirty="0" smtClean="0">
                <a:cs typeface="Arial" pitchFamily="34" charset="0"/>
              </a:rPr>
              <a:t> </a:t>
            </a:r>
            <a:r>
              <a:rPr lang="de-DE" sz="1400" b="1" i="1" dirty="0">
                <a:cs typeface="Arial" pitchFamily="34" charset="0"/>
              </a:rPr>
              <a:t>um ihre Rechte und lassen sich </a:t>
            </a:r>
            <a:endParaRPr lang="de-DE" sz="1400" b="1" i="1" dirty="0" smtClean="0">
              <a:cs typeface="Arial" pitchFamily="34" charset="0"/>
            </a:endParaRPr>
          </a:p>
          <a:p>
            <a:pPr algn="r"/>
            <a:r>
              <a:rPr lang="de-DE" sz="1400" b="1" i="1" dirty="0" smtClean="0">
                <a:cs typeface="Arial" pitchFamily="34" charset="0"/>
              </a:rPr>
              <a:t>nicht einschüchtern</a:t>
            </a:r>
            <a:endParaRPr lang="de-DE" sz="1400" b="1" i="1" dirty="0">
              <a:cs typeface="Arial" pitchFamily="34" charset="0"/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4071934" y="5857892"/>
            <a:ext cx="44291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Arial" charset="0"/>
              </a:rPr>
              <a:t>Danke für Eure Aufmerksamkeit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0" y="0"/>
            <a:ext cx="342899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142955" y="1643053"/>
            <a:ext cx="6929486" cy="264320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1857356" y="3643314"/>
            <a:ext cx="6429375" cy="1143000"/>
          </a:xfrm>
          <a:prstGeom prst="rect">
            <a:avLst/>
          </a:prstGeom>
          <a:solidFill>
            <a:srgbClr val="F2F2F2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7830" name="Picture 3" descr="C:\Users\Gisbert\Desktop\freie Bilder_pixabay\3d Männchen\computer-101530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81" y="4851402"/>
            <a:ext cx="857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71606" y="1785939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Die Zusammenstellung bezieht sich auf die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77832" name="Rechteck 466"/>
          <p:cNvSpPr>
            <a:spLocks noChangeArrowheads="1"/>
          </p:cNvSpPr>
          <p:nvPr/>
        </p:nvSpPr>
        <p:spPr bwMode="auto">
          <a:xfrm>
            <a:off x="2000231" y="3071814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</a:rPr>
              <a:t>Zur Vertiefung ist empfohlen, </a:t>
            </a:r>
            <a:r>
              <a:rPr lang="de-DE" sz="1200" dirty="0" smtClean="0">
                <a:solidFill>
                  <a:srgbClr val="C00000"/>
                </a:solidFill>
              </a:rPr>
              <a:t>die aktuellen </a:t>
            </a:r>
            <a:r>
              <a:rPr lang="de-DE" sz="1200" dirty="0">
                <a:solidFill>
                  <a:srgbClr val="C00000"/>
                </a:solidFill>
              </a:rPr>
              <a:t>Texte und Kommentierungen der Regelungen </a:t>
            </a:r>
            <a:r>
              <a:rPr lang="de-DE" sz="1200" dirty="0" smtClean="0">
                <a:solidFill>
                  <a:srgbClr val="C00000"/>
                </a:solidFill>
              </a:rPr>
              <a:t> ergänzend zu </a:t>
            </a:r>
            <a:r>
              <a:rPr lang="de-DE" sz="1200" dirty="0">
                <a:solidFill>
                  <a:srgbClr val="C00000"/>
                </a:solidFill>
              </a:rPr>
              <a:t>nutzen</a:t>
            </a:r>
            <a:endParaRPr lang="de-DE" sz="1200" dirty="0"/>
          </a:p>
        </p:txBody>
      </p:sp>
      <p:sp>
        <p:nvSpPr>
          <p:cNvPr id="77833" name="Rechteck 5"/>
          <p:cNvSpPr>
            <a:spLocks noChangeArrowheads="1"/>
          </p:cNvSpPr>
          <p:nvPr/>
        </p:nvSpPr>
        <p:spPr bwMode="auto">
          <a:xfrm>
            <a:off x="2000231" y="2000252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/>
              <a:t>Regelungen zum Arbeitsrecht </a:t>
            </a:r>
            <a:r>
              <a:rPr lang="de-DE" sz="1600" dirty="0">
                <a:solidFill>
                  <a:srgbClr val="0000FF"/>
                </a:solidFill>
              </a:rPr>
              <a:t>in der Evangelischen Kirche im Rheinland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5981" y="1000127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Hinweise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8794" y="1214439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für die Nutzer</a:t>
            </a:r>
          </a:p>
        </p:txBody>
      </p:sp>
      <p:sp>
        <p:nvSpPr>
          <p:cNvPr id="77836" name="Rechteck 466"/>
          <p:cNvSpPr>
            <a:spLocks noChangeArrowheads="1"/>
          </p:cNvSpPr>
          <p:nvPr/>
        </p:nvSpPr>
        <p:spPr bwMode="auto">
          <a:xfrm>
            <a:off x="2000211" y="2643185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Es handelt sich um eine vereinfachte Darstellung der Bestimmungen des </a:t>
            </a:r>
            <a:r>
              <a:rPr lang="de-DE" sz="1200" dirty="0" smtClean="0"/>
              <a:t>MVG, </a:t>
            </a:r>
          </a:p>
          <a:p>
            <a:r>
              <a:rPr lang="de-DE" sz="1200" dirty="0" smtClean="0"/>
              <a:t>der Wahlordnung und </a:t>
            </a:r>
            <a:r>
              <a:rPr lang="de-DE" sz="1200" dirty="0"/>
              <a:t>ARRG der </a:t>
            </a:r>
            <a:r>
              <a:rPr lang="de-DE" sz="1200" dirty="0" err="1" smtClean="0"/>
              <a:t>EKiR</a:t>
            </a:r>
            <a:r>
              <a:rPr lang="de-DE" sz="1200" dirty="0" smtClean="0"/>
              <a:t>, jeweils </a:t>
            </a:r>
            <a:r>
              <a:rPr lang="de-DE" sz="1200" dirty="0"/>
              <a:t>ohne Anspruch auf Richtigkeit</a:t>
            </a:r>
          </a:p>
        </p:txBody>
      </p:sp>
      <p:sp>
        <p:nvSpPr>
          <p:cNvPr id="77837" name="Rechteck 466"/>
          <p:cNvSpPr>
            <a:spLocks noChangeArrowheads="1"/>
          </p:cNvSpPr>
          <p:nvPr/>
        </p:nvSpPr>
        <p:spPr bwMode="auto">
          <a:xfrm>
            <a:off x="2000231" y="3786189"/>
            <a:ext cx="642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Der Foliensatz ist für die Nutzung von Mitarbeitervertretungen </a:t>
            </a:r>
            <a:r>
              <a:rPr lang="de-DE" sz="1200">
                <a:solidFill>
                  <a:srgbClr val="0000FF"/>
                </a:solidFill>
              </a:rPr>
              <a:t>freigegeben </a:t>
            </a:r>
          </a:p>
        </p:txBody>
      </p:sp>
      <p:sp>
        <p:nvSpPr>
          <p:cNvPr id="77838" name="Rechteck 466"/>
          <p:cNvSpPr>
            <a:spLocks noChangeArrowheads="1"/>
          </p:cNvSpPr>
          <p:nvPr/>
        </p:nvSpPr>
        <p:spPr bwMode="auto">
          <a:xfrm>
            <a:off x="4643419" y="4000502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Für  </a:t>
            </a:r>
            <a:r>
              <a:rPr lang="de-DE" sz="1200" b="1" dirty="0">
                <a:solidFill>
                  <a:srgbClr val="C00000"/>
                </a:solidFill>
              </a:rPr>
              <a:t>MAV-Seminare im Bereich der </a:t>
            </a:r>
            <a:r>
              <a:rPr lang="de-DE" sz="1200" b="1" dirty="0" err="1">
                <a:solidFill>
                  <a:srgbClr val="C00000"/>
                </a:solidFill>
              </a:rPr>
              <a:t>EKiR</a:t>
            </a:r>
            <a:r>
              <a:rPr lang="de-DE" sz="1200" b="1" dirty="0">
                <a:solidFill>
                  <a:srgbClr val="C00000"/>
                </a:solidFill>
              </a:rPr>
              <a:t> </a:t>
            </a:r>
            <a:r>
              <a:rPr lang="de-DE" sz="1200" dirty="0"/>
              <a:t>kann </a:t>
            </a:r>
            <a:endParaRPr lang="de-DE" sz="1200" dirty="0" smtClean="0"/>
          </a:p>
          <a:p>
            <a:r>
              <a:rPr lang="de-DE" sz="1200" dirty="0" smtClean="0"/>
              <a:t>die </a:t>
            </a:r>
            <a:r>
              <a:rPr lang="de-DE" sz="1200" dirty="0"/>
              <a:t>Zusammenstellung als animierte PowerPoint Präsentation erbeten werden. </a:t>
            </a:r>
          </a:p>
        </p:txBody>
      </p:sp>
      <p:sp>
        <p:nvSpPr>
          <p:cNvPr id="77839" name="Rechteck 13"/>
          <p:cNvSpPr>
            <a:spLocks noChangeArrowheads="1"/>
          </p:cNvSpPr>
          <p:nvPr/>
        </p:nvSpPr>
        <p:spPr bwMode="auto">
          <a:xfrm>
            <a:off x="4643419" y="4857752"/>
            <a:ext cx="3714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i="1" dirty="0"/>
              <a:t>Gisbert Fischer </a:t>
            </a:r>
            <a:r>
              <a:rPr lang="de-DE" sz="1200" u="sng" dirty="0">
                <a:solidFill>
                  <a:srgbClr val="0000FF"/>
                </a:solidFill>
              </a:rPr>
              <a:t>mailto:bilderwerkstatt@t-online.de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778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81" y="428627"/>
            <a:ext cx="17986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1" name="Rechteck 466"/>
          <p:cNvSpPr>
            <a:spLocks noChangeArrowheads="1"/>
          </p:cNvSpPr>
          <p:nvPr/>
        </p:nvSpPr>
        <p:spPr bwMode="auto">
          <a:xfrm>
            <a:off x="2571715" y="5500705"/>
            <a:ext cx="3857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dirty="0"/>
              <a:t>Bilder, Fotos und Graphiken </a:t>
            </a:r>
            <a:endParaRPr lang="de-DE" sz="1000" dirty="0" smtClean="0"/>
          </a:p>
          <a:p>
            <a:r>
              <a:rPr lang="de-DE" sz="1000" dirty="0" smtClean="0"/>
              <a:t>sind </a:t>
            </a:r>
            <a:r>
              <a:rPr lang="de-DE" sz="1000" dirty="0"/>
              <a:t>lizenzfrei </a:t>
            </a:r>
            <a:r>
              <a:rPr lang="de-DE" sz="1000" dirty="0" smtClean="0"/>
              <a:t>zur Nutzung freigegeben von </a:t>
            </a:r>
            <a:r>
              <a:rPr lang="de-DE" sz="1000" dirty="0" smtClean="0">
                <a:hlinkClick r:id="rId4"/>
              </a:rPr>
              <a:t>https</a:t>
            </a:r>
            <a:r>
              <a:rPr lang="de-DE" sz="1000" dirty="0">
                <a:hlinkClick r:id="rId4"/>
              </a:rPr>
              <a:t>://</a:t>
            </a:r>
            <a:r>
              <a:rPr lang="de-DE" sz="1000" dirty="0" smtClean="0">
                <a:hlinkClick r:id="rId4"/>
              </a:rPr>
              <a:t>pixabay.com/de</a:t>
            </a:r>
            <a:endParaRPr lang="de-DE" sz="1000" dirty="0" smtClean="0"/>
          </a:p>
          <a:p>
            <a:r>
              <a:rPr lang="de-DE" sz="1000" dirty="0" smtClean="0">
                <a:solidFill>
                  <a:srgbClr val="0000FF"/>
                </a:solidFill>
              </a:rPr>
              <a:t>und /oder von </a:t>
            </a:r>
            <a:r>
              <a:rPr lang="de-DE" sz="1000" dirty="0" err="1" smtClean="0">
                <a:solidFill>
                  <a:srgbClr val="0000FF"/>
                </a:solidFill>
              </a:rPr>
              <a:t>Wikipedia</a:t>
            </a:r>
            <a:r>
              <a:rPr lang="de-DE" sz="1000" dirty="0" smtClean="0">
                <a:solidFill>
                  <a:srgbClr val="0000FF"/>
                </a:solidFill>
              </a:rPr>
              <a:t> </a:t>
            </a:r>
            <a:r>
              <a:rPr lang="de-DE" sz="1000" dirty="0" smtClean="0"/>
              <a:t>übernommen ,- mit Dank an die Urheber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77842" name="Rechteck 17"/>
          <p:cNvSpPr>
            <a:spLocks noChangeArrowheads="1"/>
          </p:cNvSpPr>
          <p:nvPr/>
        </p:nvSpPr>
        <p:spPr bwMode="auto">
          <a:xfrm>
            <a:off x="6500794" y="2428877"/>
            <a:ext cx="1146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</a:rPr>
              <a:t>Stand: </a:t>
            </a:r>
            <a:r>
              <a:rPr lang="de-DE" sz="1200" dirty="0" smtClean="0">
                <a:solidFill>
                  <a:srgbClr val="C00000"/>
                </a:solidFill>
              </a:rPr>
              <a:t>2017/18</a:t>
            </a:r>
            <a:endParaRPr lang="de-DE" sz="1200" dirty="0">
              <a:solidFill>
                <a:srgbClr val="C00000"/>
              </a:solidFill>
            </a:endParaRPr>
          </a:p>
        </p:txBody>
      </p:sp>
      <p:pic>
        <p:nvPicPr>
          <p:cNvPr id="77843" name="Picture 2" descr="C:\Users\Gisbert\Desktop\freie Bilder_pixabay\Fragezeichen ua\emoticon-1392280_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4" y="435768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MAV Seminare\Bilder ua für_Kirche und Diakonie\Wikipedia-logo-v2-d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21" y="5143515"/>
            <a:ext cx="788113" cy="904871"/>
          </a:xfrm>
          <a:prstGeom prst="rect">
            <a:avLst/>
          </a:prstGeom>
          <a:noFill/>
        </p:spPr>
      </p:pic>
      <p:sp>
        <p:nvSpPr>
          <p:cNvPr id="22" name="Rechteck 21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25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57826"/>
            <a:ext cx="1000132" cy="1000132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214546" y="2071678"/>
            <a:ext cx="6500858" cy="200026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28860" y="2285992"/>
            <a:ext cx="62151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       Für </a:t>
            </a:r>
            <a:r>
              <a:rPr lang="de-DE" sz="1600" b="1" dirty="0">
                <a:cs typeface="Arial" pitchFamily="34" charset="0"/>
              </a:rPr>
              <a:t>die Mitarbeiter und Mitarbeiterinnen </a:t>
            </a:r>
            <a:endParaRPr lang="de-DE" sz="1600" b="1" dirty="0" smtClean="0">
              <a:cs typeface="Arial" pitchFamily="34" charset="0"/>
            </a:endParaRPr>
          </a:p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  der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Dienststellen </a:t>
            </a:r>
            <a:r>
              <a:rPr lang="de-DE" sz="1600" b="1" dirty="0" smtClean="0">
                <a:cs typeface="Arial" pitchFamily="34" charset="0"/>
              </a:rPr>
              <a:t>kirchlicher </a:t>
            </a:r>
            <a:r>
              <a:rPr lang="de-DE" sz="1600" b="1" dirty="0">
                <a:cs typeface="Arial" pitchFamily="34" charset="0"/>
              </a:rPr>
              <a:t>Körperschaften, Anstalten und </a:t>
            </a:r>
            <a:r>
              <a:rPr lang="de-DE" sz="1600" b="1" dirty="0" smtClean="0">
                <a:cs typeface="Arial" pitchFamily="34" charset="0"/>
              </a:rPr>
              <a:t>Stiftungen</a:t>
            </a:r>
          </a:p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  der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Evangelischen Kirche in Deutschland</a:t>
            </a:r>
            <a:r>
              <a:rPr lang="de-DE" sz="1600" b="1" dirty="0">
                <a:cs typeface="Arial" pitchFamily="34" charset="0"/>
              </a:rPr>
              <a:t>, </a:t>
            </a:r>
            <a:r>
              <a:rPr lang="de-DE" sz="1600" b="1" dirty="0" smtClean="0">
                <a:cs typeface="Arial" pitchFamily="34" charset="0"/>
              </a:rPr>
              <a:t>der </a:t>
            </a:r>
            <a:r>
              <a:rPr lang="de-DE" sz="1600" b="1" dirty="0">
                <a:cs typeface="Arial" pitchFamily="34" charset="0"/>
              </a:rPr>
              <a:t>Gliedkirchen </a:t>
            </a:r>
            <a:endParaRPr lang="de-DE" sz="1600" b="1" dirty="0" smtClean="0">
              <a:cs typeface="Arial" pitchFamily="34" charset="0"/>
            </a:endParaRPr>
          </a:p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  sowie ihrer Zusammenschlüsse </a:t>
            </a:r>
            <a:r>
              <a:rPr lang="de-DE" sz="1600" b="1" dirty="0">
                <a:cs typeface="Arial" pitchFamily="34" charset="0"/>
              </a:rPr>
              <a:t>und der </a:t>
            </a:r>
            <a:r>
              <a:rPr lang="de-DE" sz="1600" b="1" dirty="0" smtClean="0">
                <a:solidFill>
                  <a:srgbClr val="0000FF"/>
                </a:solidFill>
                <a:cs typeface="Arial" pitchFamily="34" charset="0"/>
              </a:rPr>
              <a:t>Einrichtungen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der Diakonie</a:t>
            </a:r>
          </a:p>
          <a:p>
            <a:pPr>
              <a:defRPr/>
            </a:pPr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      sind</a:t>
            </a:r>
            <a:r>
              <a:rPr lang="de-DE" sz="1600" b="1" dirty="0" smtClean="0">
                <a:cs typeface="Arial" pitchFamily="34" charset="0"/>
              </a:rPr>
              <a:t> </a:t>
            </a:r>
            <a:r>
              <a:rPr lang="de-DE" sz="1600" b="1" dirty="0">
                <a:cs typeface="Arial" pitchFamily="34" charset="0"/>
              </a:rPr>
              <a:t>nach Maßgabe dieses Kirchengesetzes </a:t>
            </a:r>
          </a:p>
          <a:p>
            <a:pPr>
              <a:defRPr/>
            </a:pPr>
            <a:r>
              <a:rPr lang="de-DE" sz="2000" b="1" dirty="0" smtClean="0">
                <a:solidFill>
                  <a:srgbClr val="C00000"/>
                </a:solidFill>
                <a:cs typeface="Arial" pitchFamily="34" charset="0"/>
              </a:rPr>
              <a:t>   Mitarbeitervertretungen </a:t>
            </a:r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zu bilden.</a:t>
            </a:r>
          </a:p>
        </p:txBody>
      </p:sp>
      <p:sp>
        <p:nvSpPr>
          <p:cNvPr id="15" name="Rechteck 1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857488" y="1857364"/>
            <a:ext cx="1898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Grundsatz</a:t>
            </a:r>
            <a:endParaRPr lang="de-DE" sz="2400" dirty="0">
              <a:solidFill>
                <a:srgbClr val="86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221454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185735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000232" y="428625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Wozu brauchen die Mitarbeitenden eine MAV ? </a:t>
            </a:r>
            <a:endParaRPr lang="de-DE" b="1" dirty="0"/>
          </a:p>
        </p:txBody>
      </p:sp>
      <p:sp>
        <p:nvSpPr>
          <p:cNvPr id="23" name="Rechteck 22"/>
          <p:cNvSpPr/>
          <p:nvPr/>
        </p:nvSpPr>
        <p:spPr>
          <a:xfrm>
            <a:off x="2143108" y="4643446"/>
            <a:ext cx="6786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Für die </a:t>
            </a:r>
            <a:r>
              <a:rPr lang="de-DE" sz="1400" b="1" dirty="0" smtClean="0">
                <a:solidFill>
                  <a:srgbClr val="C00000"/>
                </a:solidFill>
              </a:rPr>
              <a:t>einzelnen</a:t>
            </a:r>
            <a:r>
              <a:rPr lang="de-DE" sz="1400" dirty="0" smtClean="0"/>
              <a:t> </a:t>
            </a:r>
            <a:r>
              <a:rPr lang="de-DE" sz="1400" b="1" dirty="0" smtClean="0"/>
              <a:t>Mitarbeitenden</a:t>
            </a:r>
            <a:r>
              <a:rPr lang="de-DE" sz="1400" dirty="0" smtClean="0"/>
              <a:t> ist es schwierig, sich gegen unternehmerische </a:t>
            </a:r>
          </a:p>
          <a:p>
            <a:r>
              <a:rPr lang="de-DE" sz="1400" dirty="0" smtClean="0"/>
              <a:t>Entscheidungen zu wehren oder Wünsche und Bedürfnisse beim Arbeitgeber vorzutragen </a:t>
            </a:r>
          </a:p>
          <a:p>
            <a:r>
              <a:rPr lang="de-DE" sz="1400" dirty="0" smtClean="0"/>
              <a:t>und durchzusetzen. </a:t>
            </a:r>
            <a:r>
              <a:rPr lang="de-DE" sz="1400" b="1" dirty="0" smtClean="0"/>
              <a:t>Eine der wichtigsten Aufgaben der MAV</a:t>
            </a:r>
            <a:r>
              <a:rPr lang="de-DE" sz="1400" dirty="0" smtClean="0"/>
              <a:t> ist es, darauf zu achten, </a:t>
            </a:r>
          </a:p>
          <a:p>
            <a:r>
              <a:rPr lang="de-DE" sz="1400" dirty="0" smtClean="0"/>
              <a:t>dass in den Dienststellen die gesetzlichen Vorschriften eingehalten werden. </a:t>
            </a:r>
            <a:endParaRPr lang="de-DE" sz="1400" b="1" dirty="0" smtClean="0"/>
          </a:p>
        </p:txBody>
      </p:sp>
      <p:sp>
        <p:nvSpPr>
          <p:cNvPr id="24" name="Rechteck 23"/>
          <p:cNvSpPr/>
          <p:nvPr/>
        </p:nvSpPr>
        <p:spPr>
          <a:xfrm>
            <a:off x="4500562" y="5572140"/>
            <a:ext cx="347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</a:rPr>
              <a:t>Und das ist noch längst nicht alles!</a:t>
            </a:r>
            <a:endParaRPr lang="de-DE" b="1" i="1" dirty="0">
              <a:solidFill>
                <a:srgbClr val="C00000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28596" y="1357298"/>
            <a:ext cx="2143140" cy="757300"/>
            <a:chOff x="714348" y="3357562"/>
            <a:chExt cx="2143140" cy="757300"/>
          </a:xfrm>
        </p:grpSpPr>
        <p:sp>
          <p:nvSpPr>
            <p:cNvPr id="28" name="Rechteck 27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32" name="Rechteck 31"/>
          <p:cNvSpPr/>
          <p:nvPr/>
        </p:nvSpPr>
        <p:spPr>
          <a:xfrm>
            <a:off x="1000100" y="2000240"/>
            <a:ext cx="64312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 §</a:t>
            </a:r>
            <a:r>
              <a:rPr lang="de-DE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de-DE" b="1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de-DE" dirty="0">
              <a:solidFill>
                <a:srgbClr val="860000"/>
              </a:solidFill>
              <a:latin typeface="Arial Black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4" name="Rechteck 3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hteck 35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1" grpId="0" animBg="1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714612" y="5429264"/>
            <a:ext cx="6000792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2714612" y="4643446"/>
            <a:ext cx="6000792" cy="7143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714612" y="3786190"/>
            <a:ext cx="5929354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14612" y="3000372"/>
            <a:ext cx="5929354" cy="71438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4"/>
          <p:cNvSpPr>
            <a:spLocks noChangeArrowheads="1"/>
          </p:cNvSpPr>
          <p:nvPr/>
        </p:nvSpPr>
        <p:spPr bwMode="auto">
          <a:xfrm>
            <a:off x="2643174" y="2000240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       Mitarbeiter </a:t>
            </a:r>
            <a:r>
              <a:rPr lang="de-DE" b="1" dirty="0">
                <a:cs typeface="Arial" pitchFamily="34" charset="0"/>
              </a:rPr>
              <a:t>und Mitarbeiterinnen </a:t>
            </a:r>
            <a:endParaRPr lang="de-DE" b="1" dirty="0" smtClean="0">
              <a:cs typeface="Arial" pitchFamily="34" charset="0"/>
            </a:endParaRPr>
          </a:p>
          <a:p>
            <a:r>
              <a:rPr lang="de-DE" sz="1600" b="1" dirty="0" smtClean="0">
                <a:cs typeface="Arial" pitchFamily="34" charset="0"/>
              </a:rPr>
              <a:t>   sind</a:t>
            </a:r>
            <a:r>
              <a:rPr lang="de-DE" sz="20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C00000"/>
                </a:solidFill>
                <a:cs typeface="Arial" pitchFamily="34" charset="0"/>
              </a:rPr>
              <a:t>alle</a:t>
            </a:r>
            <a:r>
              <a:rPr lang="de-DE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400" b="1" dirty="0" smtClean="0">
                <a:cs typeface="Arial" pitchFamily="34" charset="0"/>
              </a:rPr>
              <a:t>in </a:t>
            </a:r>
            <a:r>
              <a:rPr lang="de-DE" sz="1400" b="1" dirty="0">
                <a:cs typeface="Arial" pitchFamily="34" charset="0"/>
              </a:rPr>
              <a:t>Dienst- und Arbeitsverhältnissen oder zu ihrer Ausbildung </a:t>
            </a:r>
            <a:endParaRPr lang="de-DE" sz="1400" b="1" dirty="0" smtClean="0">
              <a:cs typeface="Arial" pitchFamily="34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     Beschäftigten einer </a:t>
            </a:r>
            <a:r>
              <a:rPr lang="de-DE" b="1" dirty="0">
                <a:solidFill>
                  <a:srgbClr val="C00000"/>
                </a:solidFill>
                <a:cs typeface="Arial" pitchFamily="34" charset="0"/>
              </a:rPr>
              <a:t>Dienststelle</a:t>
            </a:r>
            <a:r>
              <a:rPr lang="de-DE" dirty="0">
                <a:cs typeface="Arial" pitchFamily="34" charset="0"/>
              </a:rPr>
              <a:t> </a:t>
            </a:r>
          </a:p>
        </p:txBody>
      </p:sp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2857488" y="3071810"/>
            <a:ext cx="57864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Dazu gehören auch Personen, </a:t>
            </a:r>
            <a:r>
              <a:rPr lang="de-DE" sz="1400" b="1" dirty="0" smtClean="0">
                <a:cs typeface="Arial" pitchFamily="34" charset="0"/>
              </a:rPr>
              <a:t>die </a:t>
            </a:r>
            <a:r>
              <a:rPr lang="de-DE" sz="1400" b="1" dirty="0">
                <a:cs typeface="Arial" pitchFamily="34" charset="0"/>
              </a:rPr>
              <a:t>mit </a:t>
            </a:r>
            <a:r>
              <a:rPr lang="de-DE" sz="1400" b="1" dirty="0">
                <a:solidFill>
                  <a:srgbClr val="0033CC"/>
                </a:solidFill>
                <a:cs typeface="Arial" pitchFamily="34" charset="0"/>
              </a:rPr>
              <a:t>Gestellungsverträgen</a:t>
            </a:r>
            <a:r>
              <a:rPr lang="de-DE" sz="1600" b="1" dirty="0">
                <a:cs typeface="Arial" pitchFamily="34" charset="0"/>
              </a:rPr>
              <a:t> </a:t>
            </a:r>
            <a:r>
              <a:rPr lang="de-DE" sz="1400" b="1" dirty="0">
                <a:cs typeface="Arial" pitchFamily="34" charset="0"/>
              </a:rPr>
              <a:t>beschäftigt </a:t>
            </a:r>
            <a:endParaRPr lang="de-DE" sz="1400" b="1" dirty="0" smtClean="0">
              <a:cs typeface="Arial" pitchFamily="34" charset="0"/>
            </a:endParaRPr>
          </a:p>
          <a:p>
            <a:r>
              <a:rPr lang="de-DE" sz="1400" b="1" dirty="0" smtClean="0">
                <a:cs typeface="Arial" pitchFamily="34" charset="0"/>
              </a:rPr>
              <a:t>sind und Mitarbeitende von </a:t>
            </a:r>
            <a:r>
              <a:rPr lang="de-DE" sz="1400" b="1" dirty="0" smtClean="0">
                <a:solidFill>
                  <a:srgbClr val="0000FF"/>
                </a:solidFill>
                <a:cs typeface="Arial" pitchFamily="34" charset="0"/>
              </a:rPr>
              <a:t>Service- und Beschäftigungsgesellschaften </a:t>
            </a:r>
            <a:r>
              <a:rPr lang="de-DE" sz="1400" b="1" dirty="0" smtClean="0">
                <a:cs typeface="Arial" pitchFamily="34" charset="0"/>
              </a:rPr>
              <a:t>…</a:t>
            </a:r>
          </a:p>
        </p:txBody>
      </p:sp>
      <p:sp>
        <p:nvSpPr>
          <p:cNvPr id="22" name="Rechteck 12"/>
          <p:cNvSpPr>
            <a:spLocks noChangeArrowheads="1"/>
          </p:cNvSpPr>
          <p:nvPr/>
        </p:nvSpPr>
        <p:spPr bwMode="auto">
          <a:xfrm>
            <a:off x="2857488" y="3786190"/>
            <a:ext cx="57150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Voraussetzung ist </a:t>
            </a:r>
            <a:r>
              <a:rPr lang="de-DE" sz="1400" dirty="0" smtClean="0">
                <a:cs typeface="Arial" pitchFamily="34" charset="0"/>
              </a:rPr>
              <a:t>eine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organisatorische </a:t>
            </a:r>
            <a:r>
              <a:rPr lang="de-DE" sz="1400" b="1" dirty="0">
                <a:solidFill>
                  <a:srgbClr val="0000FF"/>
                </a:solidFill>
                <a:cs typeface="Arial" pitchFamily="34" charset="0"/>
              </a:rPr>
              <a:t>und </a:t>
            </a:r>
            <a:r>
              <a:rPr lang="de-DE" sz="1600" b="1" dirty="0">
                <a:solidFill>
                  <a:srgbClr val="0000FF"/>
                </a:solidFill>
                <a:cs typeface="Arial" pitchFamily="34" charset="0"/>
              </a:rPr>
              <a:t>soziale</a:t>
            </a:r>
            <a:r>
              <a:rPr lang="de-DE" sz="1400" b="1" dirty="0">
                <a:solidFill>
                  <a:srgbClr val="0000FF"/>
                </a:solidFill>
                <a:cs typeface="Arial" pitchFamily="34" charset="0"/>
              </a:rPr>
              <a:t> Einbindung </a:t>
            </a:r>
            <a:r>
              <a:rPr lang="de-DE" sz="1400" dirty="0" smtClean="0">
                <a:cs typeface="Arial" pitchFamily="34" charset="0"/>
              </a:rPr>
              <a:t>in </a:t>
            </a:r>
          </a:p>
          <a:p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dirty="0">
                <a:cs typeface="Arial" pitchFamily="34" charset="0"/>
              </a:rPr>
              <a:t>Dienststelle </a:t>
            </a:r>
            <a:r>
              <a:rPr lang="de-DE" sz="1400" dirty="0" smtClean="0">
                <a:cs typeface="Arial" pitchFamily="34" charset="0"/>
              </a:rPr>
              <a:t>sowie </a:t>
            </a:r>
            <a:r>
              <a:rPr lang="de-DE" sz="1400" dirty="0">
                <a:cs typeface="Arial" pitchFamily="34" charset="0"/>
              </a:rPr>
              <a:t>eine </a:t>
            </a:r>
            <a:r>
              <a:rPr lang="de-DE" sz="1400" b="1" dirty="0" smtClean="0">
                <a:cs typeface="Arial" pitchFamily="34" charset="0"/>
              </a:rPr>
              <a:t>Beschäftigung</a:t>
            </a:r>
            <a:r>
              <a:rPr lang="de-DE" sz="1400" dirty="0" smtClean="0">
                <a:cs typeface="Arial" pitchFamily="34" charset="0"/>
              </a:rPr>
              <a:t> </a:t>
            </a:r>
            <a:r>
              <a:rPr lang="de-DE" sz="1400" b="1" dirty="0">
                <a:cs typeface="Arial" pitchFamily="34" charset="0"/>
              </a:rPr>
              <a:t>von</a:t>
            </a:r>
            <a:r>
              <a:rPr lang="de-DE" sz="1400" dirty="0">
                <a:cs typeface="Arial" pitchFamily="34" charset="0"/>
              </a:rPr>
              <a:t> </a:t>
            </a:r>
            <a:r>
              <a:rPr lang="de-DE" sz="1400" b="1" dirty="0">
                <a:cs typeface="Arial" pitchFamily="34" charset="0"/>
              </a:rPr>
              <a:t>mehr als</a:t>
            </a:r>
            <a:r>
              <a:rPr lang="de-DE" sz="1400" dirty="0">
                <a:cs typeface="Arial" pitchFamily="34" charset="0"/>
              </a:rPr>
              <a:t>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3 Monate </a:t>
            </a:r>
            <a:r>
              <a:rPr lang="de-DE" sz="1400" b="1" dirty="0">
                <a:cs typeface="Arial" pitchFamily="34" charset="0"/>
              </a:rPr>
              <a:t>Dauer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8" name="Rechteck 3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Rechteck 3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hteck 8"/>
          <p:cNvSpPr>
            <a:spLocks noChangeArrowheads="1"/>
          </p:cNvSpPr>
          <p:nvPr/>
        </p:nvSpPr>
        <p:spPr bwMode="auto">
          <a:xfrm>
            <a:off x="2857520" y="4857760"/>
            <a:ext cx="59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deren Beschäftigung oder Ausbildung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 überwiegend </a:t>
            </a:r>
            <a:r>
              <a:rPr lang="de-DE" sz="1200" b="1" i="1" dirty="0">
                <a:cs typeface="Arial" pitchFamily="34" charset="0"/>
              </a:rPr>
              <a:t>ihrer Heilung, </a:t>
            </a:r>
            <a:r>
              <a:rPr lang="de-DE" sz="1200" b="1" i="1" dirty="0" smtClean="0">
                <a:cs typeface="Arial" pitchFamily="34" charset="0"/>
              </a:rPr>
              <a:t>Wiedereingewöhnung</a:t>
            </a:r>
            <a:r>
              <a:rPr lang="de-DE" sz="1200" b="1" i="1" dirty="0">
                <a:cs typeface="Arial" pitchFamily="34" charset="0"/>
              </a:rPr>
              <a:t>,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beruflichen </a:t>
            </a:r>
            <a:r>
              <a:rPr lang="de-DE" sz="1200" b="1" i="1" dirty="0">
                <a:cs typeface="Arial" pitchFamily="34" charset="0"/>
              </a:rPr>
              <a:t>oder </a:t>
            </a:r>
            <a:r>
              <a:rPr lang="de-DE" sz="1200" b="1" i="1" dirty="0" smtClean="0">
                <a:cs typeface="Arial" pitchFamily="34" charset="0"/>
              </a:rPr>
              <a:t>sozialen </a:t>
            </a:r>
            <a:r>
              <a:rPr lang="de-DE" sz="1200" b="1" i="1" dirty="0">
                <a:cs typeface="Arial" pitchFamily="34" charset="0"/>
              </a:rPr>
              <a:t>Rehabilitation oder </a:t>
            </a:r>
            <a:r>
              <a:rPr lang="de-DE" sz="1200" b="1" i="1" dirty="0" smtClean="0">
                <a:cs typeface="Arial" pitchFamily="34" charset="0"/>
              </a:rPr>
              <a:t>ihrer </a:t>
            </a:r>
            <a:r>
              <a:rPr lang="de-DE" sz="1200" b="1" i="1" dirty="0">
                <a:cs typeface="Arial" pitchFamily="34" charset="0"/>
              </a:rPr>
              <a:t>Erziehung dient.</a:t>
            </a:r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 rot="10800000" flipH="1">
            <a:off x="2428860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071670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6" name="Rechteck 5"/>
          <p:cNvSpPr>
            <a:spLocks noChangeArrowheads="1"/>
          </p:cNvSpPr>
          <p:nvPr/>
        </p:nvSpPr>
        <p:spPr bwMode="auto">
          <a:xfrm>
            <a:off x="2857488" y="5572140"/>
            <a:ext cx="59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die </a:t>
            </a:r>
            <a:r>
              <a:rPr lang="de-DE" sz="1200" b="1" i="1" dirty="0">
                <a:cs typeface="Arial" pitchFamily="34" charset="0"/>
              </a:rPr>
              <a:t>im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pfarramtlichen Dienst</a:t>
            </a:r>
            <a:r>
              <a:rPr lang="de-DE" sz="1200" b="1" i="1" dirty="0">
                <a:cs typeface="Arial" pitchFamily="34" charset="0"/>
              </a:rPr>
              <a:t>, in der Ausbildung oder Vorbereitung </a:t>
            </a:r>
            <a:r>
              <a:rPr lang="de-DE" sz="1200" b="1" i="1" dirty="0" smtClean="0">
                <a:cs typeface="Arial" pitchFamily="34" charset="0"/>
              </a:rPr>
              <a:t>dazu stehen </a:t>
            </a:r>
            <a:r>
              <a:rPr lang="de-DE" sz="1200" b="1" i="1" dirty="0">
                <a:cs typeface="Arial" pitchFamily="34" charset="0"/>
              </a:rPr>
              <a:t>oder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als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Lehrende</a:t>
            </a:r>
            <a:r>
              <a:rPr lang="de-DE" sz="1200" b="1" i="1" dirty="0">
                <a:cs typeface="Arial" pitchFamily="34" charset="0"/>
              </a:rPr>
              <a:t> an Hochschulen und Fachhochschulen </a:t>
            </a:r>
            <a:r>
              <a:rPr lang="de-DE" sz="1200" b="1" i="1" dirty="0" smtClean="0">
                <a:cs typeface="Arial" pitchFamily="34" charset="0"/>
              </a:rPr>
              <a:t>in </a:t>
            </a:r>
            <a:r>
              <a:rPr lang="de-DE" sz="1200" b="1" i="1" dirty="0">
                <a:cs typeface="Arial" pitchFamily="34" charset="0"/>
              </a:rPr>
              <a:t>kirchlicher Trägerschaft tätig sind.</a:t>
            </a:r>
          </a:p>
        </p:txBody>
      </p:sp>
      <p:sp>
        <p:nvSpPr>
          <p:cNvPr id="47" name="Rechteck 46"/>
          <p:cNvSpPr/>
          <p:nvPr/>
        </p:nvSpPr>
        <p:spPr>
          <a:xfrm>
            <a:off x="1857356" y="4643446"/>
            <a:ext cx="2389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dirty="0" smtClean="0">
                <a:solidFill>
                  <a:srgbClr val="860000"/>
                </a:solidFill>
                <a:cs typeface="Arial" pitchFamily="34" charset="0"/>
              </a:rPr>
              <a:t>Ausgenommen sind Personen</a:t>
            </a:r>
            <a:endParaRPr lang="de-DE" sz="1400" b="1" i="1" dirty="0">
              <a:solidFill>
                <a:srgbClr val="860000"/>
              </a:solidFill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857356" y="5357826"/>
            <a:ext cx="1559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b="1" i="1" dirty="0">
                <a:solidFill>
                  <a:srgbClr val="860000"/>
                </a:solidFill>
                <a:cs typeface="Arial" pitchFamily="34" charset="0"/>
              </a:rPr>
              <a:t>Zusatz </a:t>
            </a:r>
            <a:r>
              <a:rPr lang="de-DE" sz="1400" b="1" i="1" dirty="0" smtClean="0">
                <a:solidFill>
                  <a:srgbClr val="860000"/>
                </a:solidFill>
                <a:cs typeface="Arial" pitchFamily="34" charset="0"/>
              </a:rPr>
              <a:t>für die </a:t>
            </a:r>
            <a:r>
              <a:rPr lang="de-DE" sz="1400" b="1" i="1" dirty="0" err="1" smtClean="0">
                <a:solidFill>
                  <a:srgbClr val="860000"/>
                </a:solidFill>
                <a:cs typeface="Arial" pitchFamily="34" charset="0"/>
              </a:rPr>
              <a:t>EKiR</a:t>
            </a:r>
            <a:endParaRPr lang="de-DE" sz="1400" b="1" i="1" dirty="0">
              <a:solidFill>
                <a:srgbClr val="860000"/>
              </a:solidFill>
              <a:cs typeface="Arial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571472" y="1571612"/>
            <a:ext cx="2143140" cy="757300"/>
            <a:chOff x="714348" y="3357562"/>
            <a:chExt cx="2143140" cy="757300"/>
          </a:xfrm>
        </p:grpSpPr>
        <p:sp>
          <p:nvSpPr>
            <p:cNvPr id="25" name="Rechteck 24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1071538" y="2143116"/>
            <a:ext cx="64312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 §</a:t>
            </a:r>
            <a:r>
              <a:rPr lang="de-DE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de-DE" b="1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de-DE" dirty="0">
              <a:solidFill>
                <a:srgbClr val="8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14" grpId="0"/>
      <p:bldP spid="42" grpId="0"/>
      <p:bldP spid="44" grpId="0" animBg="1"/>
      <p:bldP spid="45" grpId="0" animBg="1"/>
      <p:bldP spid="46" grpId="0"/>
      <p:bldP spid="4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428860" y="3214686"/>
            <a:ext cx="6215138" cy="114300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428828" y="4572008"/>
            <a:ext cx="6215138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571736" y="4572008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Werden durch Vereinbarung oder Satzung…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</a:p>
          <a:p>
            <a:r>
              <a:rPr lang="de-DE" sz="1400" b="1" dirty="0" smtClean="0">
                <a:cs typeface="Arial" pitchFamily="34" charset="0"/>
              </a:rPr>
              <a:t>Einrichtungen zur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gemeinsamen Wahrnehmung von Aufgaben </a:t>
            </a:r>
            <a:r>
              <a:rPr lang="de-DE" sz="1400" dirty="0" smtClean="0">
                <a:cs typeface="Arial" pitchFamily="34" charset="0"/>
              </a:rPr>
              <a:t>gebildet, gelten diese als Dienststellen im Sinne von § 3.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71736" y="5429264"/>
            <a:ext cx="6000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  <a:r>
              <a:rPr lang="de-DE" sz="1200" b="1" i="1" dirty="0" smtClean="0">
                <a:cs typeface="Arial" pitchFamily="34" charset="0"/>
              </a:rPr>
              <a:t> …nach dem Kirchengesetz über die Zusammenarbeit von Kirchengemeinden und Kirchenkreisen in gemeinsamen Angelegenheiten und die Errichtung von Verbänden (Verbandsgesetz) 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71768" y="3286124"/>
            <a:ext cx="6072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Als Dienststellen im Sinne von Abs.1 gelten </a:t>
            </a:r>
            <a:r>
              <a:rPr lang="de-DE" sz="1600" b="1" dirty="0" smtClean="0">
                <a:solidFill>
                  <a:srgbClr val="C00000"/>
                </a:solidFill>
                <a:cs typeface="Arial" pitchFamily="34" charset="0"/>
              </a:rPr>
              <a:t>Dienststellenteile</a:t>
            </a:r>
            <a:r>
              <a:rPr lang="de-DE" sz="1400" b="1" dirty="0" smtClean="0">
                <a:cs typeface="Arial" pitchFamily="34" charset="0"/>
              </a:rPr>
              <a:t>, die durch Aufgabenbereich und Organisation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eigenständig</a:t>
            </a:r>
            <a:r>
              <a:rPr lang="de-DE" sz="1400" b="1" dirty="0" smtClean="0">
                <a:cs typeface="Arial" pitchFamily="34" charset="0"/>
              </a:rPr>
              <a:t> oder räumlich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weit entfernt </a:t>
            </a:r>
            <a:r>
              <a:rPr lang="de-DE" sz="1400" b="1" dirty="0" smtClean="0">
                <a:cs typeface="Arial" pitchFamily="34" charset="0"/>
              </a:rPr>
              <a:t>vom Sitz des Rechtsträgers sind und bei denen die Voraussetzungen des </a:t>
            </a:r>
          </a:p>
          <a:p>
            <a:r>
              <a:rPr lang="de-DE" sz="1400" b="1" dirty="0" smtClean="0">
                <a:cs typeface="Arial" pitchFamily="34" charset="0"/>
              </a:rPr>
              <a:t>§ 5 Abs.1 vorliegen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071966" y="4000504"/>
            <a:ext cx="2277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 smtClean="0">
                <a:cs typeface="Arial" pitchFamily="34" charset="0"/>
              </a:rPr>
              <a:t>… mindestens fünf Mitarbeitende </a:t>
            </a:r>
            <a:endParaRPr lang="de-DE" sz="1200" i="1" dirty="0">
              <a:cs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285984" y="1928802"/>
            <a:ext cx="6168319" cy="1257366"/>
            <a:chOff x="2285984" y="1928802"/>
            <a:chExt cx="6168319" cy="1257366"/>
          </a:xfrm>
        </p:grpSpPr>
        <p:sp>
          <p:nvSpPr>
            <p:cNvPr id="14" name="Rechteck 13"/>
            <p:cNvSpPr/>
            <p:nvPr/>
          </p:nvSpPr>
          <p:spPr>
            <a:xfrm>
              <a:off x="2285984" y="1928802"/>
              <a:ext cx="59293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2000" b="1" dirty="0" smtClean="0">
                  <a:cs typeface="Arial" pitchFamily="34" charset="0"/>
                </a:rPr>
                <a:t>         Dienststellen</a:t>
              </a:r>
              <a:r>
                <a:rPr lang="de-DE" sz="2400" b="1" dirty="0" smtClean="0">
                  <a:cs typeface="Arial" pitchFamily="34" charset="0"/>
                </a:rPr>
                <a:t> </a:t>
              </a:r>
              <a:r>
                <a:rPr lang="de-DE" sz="1600" b="1" dirty="0" smtClean="0">
                  <a:cs typeface="Arial" pitchFamily="34" charset="0"/>
                </a:rPr>
                <a:t>sind die </a:t>
              </a:r>
            </a:p>
            <a:p>
              <a:pPr>
                <a:defRPr/>
              </a:pPr>
              <a:r>
                <a:rPr lang="de-DE" sz="1600" b="1" dirty="0" smtClean="0">
                  <a:solidFill>
                    <a:srgbClr val="C00000"/>
                  </a:solidFill>
                  <a:cs typeface="Arial" pitchFamily="34" charset="0"/>
                </a:rPr>
                <a:t>       rechtlich </a:t>
              </a:r>
              <a:r>
                <a:rPr lang="de-DE" sz="1600" b="1" dirty="0">
                  <a:solidFill>
                    <a:srgbClr val="C00000"/>
                  </a:solidFill>
                  <a:cs typeface="Arial" pitchFamily="34" charset="0"/>
                </a:rPr>
                <a:t>selbstständigen </a:t>
              </a:r>
              <a:r>
                <a:rPr lang="de-DE" sz="1600" b="1" dirty="0" smtClean="0">
                  <a:cs typeface="Arial" pitchFamily="34" charset="0"/>
                </a:rPr>
                <a:t>Körperschaften, Anstalten</a:t>
              </a:r>
              <a:r>
                <a:rPr lang="de-DE" sz="1600" b="1" dirty="0">
                  <a:cs typeface="Arial" pitchFamily="34" charset="0"/>
                </a:rPr>
                <a:t>, </a:t>
              </a:r>
              <a:r>
                <a:rPr lang="de-DE" sz="1600" b="1" dirty="0" smtClean="0">
                  <a:cs typeface="Arial" pitchFamily="34" charset="0"/>
                </a:rPr>
                <a:t>Stiftungen </a:t>
              </a:r>
            </a:p>
            <a:p>
              <a:pPr>
                <a:defRPr/>
              </a:pPr>
              <a:r>
                <a:rPr lang="de-DE" sz="1600" b="1" dirty="0">
                  <a:cs typeface="Arial" pitchFamily="34" charset="0"/>
                </a:rPr>
                <a:t> </a:t>
              </a:r>
              <a:r>
                <a:rPr lang="de-DE" sz="1600" b="1" dirty="0" smtClean="0">
                  <a:cs typeface="Arial" pitchFamily="34" charset="0"/>
                </a:rPr>
                <a:t>      und </a:t>
              </a:r>
              <a:r>
                <a:rPr lang="de-DE" sz="1600" b="1" dirty="0">
                  <a:cs typeface="Arial" pitchFamily="34" charset="0"/>
                </a:rPr>
                <a:t>Werke </a:t>
              </a:r>
              <a:r>
                <a:rPr lang="de-DE" sz="1600" dirty="0" smtClean="0">
                  <a:cs typeface="Arial" pitchFamily="34" charset="0"/>
                </a:rPr>
                <a:t>sowie </a:t>
              </a:r>
              <a:r>
                <a:rPr lang="de-DE" sz="1600" dirty="0">
                  <a:cs typeface="Arial" pitchFamily="34" charset="0"/>
                </a:rPr>
                <a:t>die </a:t>
              </a:r>
              <a:r>
                <a:rPr lang="de-DE" sz="1600" b="1" dirty="0" smtClean="0">
                  <a:solidFill>
                    <a:srgbClr val="0000FF"/>
                  </a:solidFill>
                  <a:cs typeface="Arial" pitchFamily="34" charset="0"/>
                </a:rPr>
                <a:t>rechtlich selbstständigen Einrichtungen</a:t>
              </a:r>
              <a:endParaRPr lang="de-DE" sz="1600" b="1" dirty="0"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000892" y="2786058"/>
              <a:ext cx="14534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dirty="0" smtClean="0">
                  <a:solidFill>
                    <a:srgbClr val="0000FF"/>
                  </a:solidFill>
                  <a:cs typeface="Arial" pitchFamily="34" charset="0"/>
                </a:rPr>
                <a:t>der </a:t>
              </a:r>
              <a:r>
                <a:rPr lang="de-DE" sz="2000" b="1" dirty="0" smtClean="0">
                  <a:solidFill>
                    <a:srgbClr val="0000FF"/>
                  </a:solidFill>
                  <a:cs typeface="Arial" pitchFamily="34" charset="0"/>
                </a:rPr>
                <a:t>Diakonie</a:t>
              </a:r>
              <a:endParaRPr lang="de-DE" sz="2000" dirty="0">
                <a:cs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214578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1857388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214546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" name="Gruppieren 27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9" name="Rechteck 2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hteck 30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71472" y="1500174"/>
            <a:ext cx="2143140" cy="757300"/>
            <a:chOff x="714348" y="3357562"/>
            <a:chExt cx="2143140" cy="757300"/>
          </a:xfrm>
        </p:grpSpPr>
        <p:sp>
          <p:nvSpPr>
            <p:cNvPr id="26" name="Rechteck 25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35" name="Rechteck 34"/>
          <p:cNvSpPr/>
          <p:nvPr/>
        </p:nvSpPr>
        <p:spPr>
          <a:xfrm>
            <a:off x="1071538" y="2071678"/>
            <a:ext cx="56618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 §</a:t>
            </a:r>
            <a:r>
              <a:rPr lang="de-DE" dirty="0" smtClean="0">
                <a:solidFill>
                  <a:srgbClr val="860000"/>
                </a:solidFill>
                <a:latin typeface="Arial Black" pitchFamily="34" charset="0"/>
                <a:cs typeface="Arial" pitchFamily="34" charset="0"/>
              </a:rPr>
              <a:t>3</a:t>
            </a:r>
            <a:endParaRPr lang="de-DE" dirty="0">
              <a:solidFill>
                <a:srgbClr val="8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2428860" y="4714884"/>
            <a:ext cx="6357982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428860" y="3857628"/>
            <a:ext cx="6357982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428860" y="2928934"/>
            <a:ext cx="635798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571736" y="171448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§ 5  Mitarbeitervertretungen</a:t>
            </a:r>
            <a:endParaRPr lang="de-DE" b="1" dirty="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71736" y="2071678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( 1 ) </a:t>
            </a:r>
            <a:r>
              <a:rPr lang="de-DE" sz="1400" b="1" dirty="0" smtClean="0">
                <a:cs typeface="Arial" pitchFamily="34" charset="0"/>
              </a:rPr>
              <a:t>In Dienststellen, in denen die Zahl der wahlberechtigten Mitarbeitenden </a:t>
            </a:r>
          </a:p>
          <a:p>
            <a:r>
              <a:rPr lang="de-DE" sz="1400" b="1" dirty="0" smtClean="0">
                <a:cs typeface="Arial" pitchFamily="34" charset="0"/>
              </a:rPr>
              <a:t>in der Regel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mindestens fünf </a:t>
            </a:r>
            <a:r>
              <a:rPr lang="de-DE" sz="1400" b="1" dirty="0" smtClean="0">
                <a:cs typeface="Arial" pitchFamily="34" charset="0"/>
              </a:rPr>
              <a:t>beträgt, von denen mindestens drei wählbar sind, </a:t>
            </a:r>
          </a:p>
          <a:p>
            <a:r>
              <a:rPr lang="de-DE" sz="1400" b="1" dirty="0" smtClean="0">
                <a:cs typeface="Arial" pitchFamily="34" charset="0"/>
              </a:rPr>
              <a:t>sind Mitarbeitervertretungen zu bilden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71736" y="3000372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( 2 )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Unabhängig</a:t>
            </a:r>
            <a:r>
              <a:rPr lang="de-DE" sz="1400" b="1" dirty="0" smtClean="0">
                <a:cs typeface="Arial" pitchFamily="34" charset="0"/>
              </a:rPr>
              <a:t> von den Voraussetzungen des Abs.1 kann im Rahmen </a:t>
            </a:r>
          </a:p>
          <a:p>
            <a:r>
              <a:rPr lang="de-DE" sz="1400" b="1" dirty="0" smtClean="0">
                <a:cs typeface="Arial" pitchFamily="34" charset="0"/>
              </a:rPr>
              <a:t>einer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Wahlgemeinschaft</a:t>
            </a:r>
            <a:r>
              <a:rPr lang="de-DE" sz="1400" b="1" dirty="0" smtClean="0">
                <a:cs typeface="Arial" pitchFamily="34" charset="0"/>
              </a:rPr>
              <a:t> eine Gemeinsame Mitarbeitervertretung für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mehrere </a:t>
            </a:r>
            <a:r>
              <a:rPr lang="de-DE" sz="1400" b="1" dirty="0" smtClean="0">
                <a:cs typeface="Arial" pitchFamily="34" charset="0"/>
              </a:rPr>
              <a:t>benachbarte Dienststellen gebildet werden…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71736" y="385762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…wenn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im Einvernehmen </a:t>
            </a:r>
            <a:r>
              <a:rPr lang="de-DE" sz="1200" b="1" i="1" dirty="0" smtClean="0">
                <a:cs typeface="Arial" pitchFamily="34" charset="0"/>
              </a:rPr>
              <a:t>zwischen allen beteiligten Dienststellenleitungen und den jeweiligen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Mehrheiten </a:t>
            </a:r>
            <a:r>
              <a:rPr lang="de-DE" sz="1200" b="1" i="1" dirty="0" smtClean="0">
                <a:cs typeface="Arial" pitchFamily="34" charset="0"/>
              </a:rPr>
              <a:t>der Mitarbeitenden dies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auf Antrag </a:t>
            </a:r>
            <a:r>
              <a:rPr lang="de-DE" sz="1200" b="1" i="1" dirty="0" smtClean="0">
                <a:cs typeface="Arial" pitchFamily="34" charset="0"/>
              </a:rPr>
              <a:t>eines der Beteiligten schriftlich festgelegt worden ist.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71736" y="4786322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( 4 ) </a:t>
            </a:r>
            <a:r>
              <a:rPr lang="de-DE" sz="1400" dirty="0" smtClean="0">
                <a:cs typeface="Arial" pitchFamily="34" charset="0"/>
              </a:rPr>
              <a:t>Liegen bei einer dieser Dienststellen die Voraussetzungen des Abs.1 nicht </a:t>
            </a:r>
          </a:p>
          <a:p>
            <a:r>
              <a:rPr lang="de-DE" sz="1400" dirty="0" smtClean="0">
                <a:cs typeface="Arial" pitchFamily="34" charset="0"/>
              </a:rPr>
              <a:t>vor, so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soll</a:t>
            </a:r>
            <a:r>
              <a:rPr lang="de-DE" sz="1400" b="1" dirty="0" smtClean="0">
                <a:cs typeface="Arial" pitchFamily="34" charset="0"/>
              </a:rPr>
              <a:t> die Dienststellenleitung </a:t>
            </a:r>
            <a:r>
              <a:rPr lang="de-DE" sz="1400" dirty="0" smtClean="0">
                <a:cs typeface="Arial" pitchFamily="34" charset="0"/>
              </a:rPr>
              <a:t>rechtzeitig vor Beginn des Wahlverfahrens bei einer der </a:t>
            </a:r>
            <a:r>
              <a:rPr lang="de-DE" sz="1400" b="1" dirty="0" smtClean="0">
                <a:cs typeface="Arial" pitchFamily="34" charset="0"/>
              </a:rPr>
              <a:t>benachbarten</a:t>
            </a:r>
            <a:r>
              <a:rPr lang="de-DE" sz="1400" dirty="0" smtClean="0">
                <a:cs typeface="Arial" pitchFamily="34" charset="0"/>
              </a:rPr>
              <a:t> Dienststellen den Antrag nach Absatz 2 stellen.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71736" y="564357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( 5 ) </a:t>
            </a:r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Gemeinsame Mitarbeitervertretung </a:t>
            </a:r>
            <a:r>
              <a:rPr lang="de-DE" sz="1400" dirty="0" smtClean="0">
                <a:cs typeface="Arial" pitchFamily="34" charset="0"/>
              </a:rPr>
              <a:t>ist zuständig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für alle </a:t>
            </a:r>
            <a:r>
              <a:rPr lang="de-DE" sz="1400" dirty="0" smtClean="0">
                <a:cs typeface="Arial" pitchFamily="34" charset="0"/>
              </a:rPr>
              <a:t>von der </a:t>
            </a:r>
          </a:p>
          <a:p>
            <a:r>
              <a:rPr lang="de-DE" sz="1400" dirty="0" smtClean="0">
                <a:cs typeface="Arial" pitchFamily="34" charset="0"/>
              </a:rPr>
              <a:t>Festlegung </a:t>
            </a:r>
            <a:r>
              <a:rPr lang="de-DE" sz="1400" b="1" dirty="0" smtClean="0">
                <a:cs typeface="Arial" pitchFamily="34" charset="0"/>
              </a:rPr>
              <a:t>betroffenen Dienststellen</a:t>
            </a:r>
            <a:r>
              <a:rPr lang="de-DE" sz="1400" dirty="0" smtClean="0">
                <a:cs typeface="Arial" pitchFamily="34" charset="0"/>
              </a:rPr>
              <a:t>. Partner der Gemeinsamen MAV sind </a:t>
            </a:r>
          </a:p>
          <a:p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beteiligten</a:t>
            </a:r>
            <a:r>
              <a:rPr lang="de-DE" sz="1400" dirty="0" smtClean="0">
                <a:cs typeface="Arial" pitchFamily="34" charset="0"/>
              </a:rPr>
              <a:t> Dienststellenleitungen.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214546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214546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14546" y="571501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14546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3" name="Rechteck 3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Rechteck 3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642910" y="3786190"/>
            <a:ext cx="1372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860000"/>
                </a:solidFill>
                <a:cs typeface="Arial" pitchFamily="34" charset="0"/>
              </a:rPr>
              <a:t>Wahlgemeinschaft</a:t>
            </a:r>
            <a:endParaRPr lang="de-DE" sz="1200" b="1" dirty="0">
              <a:solidFill>
                <a:srgbClr val="86000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285852" y="3929066"/>
            <a:ext cx="91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860000"/>
                </a:solidFill>
                <a:cs typeface="Arial" pitchFamily="34" charset="0"/>
              </a:rPr>
              <a:t>auf Antrag </a:t>
            </a:r>
            <a:endParaRPr lang="de-DE" sz="1200" dirty="0">
              <a:solidFill>
                <a:srgbClr val="86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28596" y="5000636"/>
            <a:ext cx="1717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860000"/>
                </a:solidFill>
                <a:cs typeface="Arial" pitchFamily="34" charset="0"/>
              </a:rPr>
              <a:t>…keine Mitarbeitenden</a:t>
            </a:r>
          </a:p>
          <a:p>
            <a:r>
              <a:rPr lang="de-DE" sz="1200" b="1" dirty="0" smtClean="0">
                <a:cs typeface="Arial" pitchFamily="34" charset="0"/>
              </a:rPr>
              <a:t>         ohne betriebliche</a:t>
            </a:r>
          </a:p>
          <a:p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860000"/>
                </a:solidFill>
                <a:cs typeface="Arial" pitchFamily="34" charset="0"/>
              </a:rPr>
              <a:t>Interessenvertretung</a:t>
            </a:r>
            <a:endParaRPr lang="de-DE" sz="1200" b="1" dirty="0">
              <a:solidFill>
                <a:srgbClr val="860000"/>
              </a:solidFill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928694" cy="5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uppieren 28"/>
          <p:cNvGrpSpPr/>
          <p:nvPr/>
        </p:nvGrpSpPr>
        <p:grpSpPr>
          <a:xfrm>
            <a:off x="428596" y="1285860"/>
            <a:ext cx="2143140" cy="757300"/>
            <a:chOff x="714348" y="3357562"/>
            <a:chExt cx="2143140" cy="757300"/>
          </a:xfrm>
        </p:grpSpPr>
        <p:sp>
          <p:nvSpPr>
            <p:cNvPr id="30" name="Rechteck 29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6" grpId="0" animBg="1"/>
      <p:bldP spid="27" grpId="0" animBg="1"/>
      <p:bldP spid="28" grpId="0" animBg="1"/>
      <p:bldP spid="36" grpId="0"/>
      <p:bldP spid="39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>
            <a:off x="2357422" y="3857628"/>
            <a:ext cx="6357983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428729" y="714357"/>
            <a:ext cx="5572164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6" descr="C:\Users\Gisbert\Desktop\Bil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3214711" cy="1082572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28861" y="2071678"/>
            <a:ext cx="60722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Aber </a:t>
            </a:r>
            <a:r>
              <a:rPr lang="de-DE" sz="1400" i="1" dirty="0" smtClean="0"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urch den Wegfall ganzer  Arbeitsbereiche, Fremdvergabe von Aufgaben oder Konzentration an anderer Stelle, bleiben  immer mehr Kolleginnen und Kollegen ohne Vertretung durch eine MAV in den reduzierten Dienststellen zurück.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Bestenfalls bestehen noch Voraussetzungen für eine "Einer MAV". 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428860" y="3000373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Die Interessenvertretung und Hilfesuche der betroffenen Mitarbeitenden, ist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1" dirty="0" smtClean="0"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ann davon abhängig, ob man noch "Jemanden" kennt,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"Bescheid" weiß. 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05" y="3571877"/>
            <a:ext cx="300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Das muss und soll so nicht sein !</a:t>
            </a:r>
            <a:endParaRPr kumimoji="0" lang="de-DE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285984" y="38576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cs typeface="Arial" pitchFamily="34" charset="0"/>
              </a:rPr>
              <a:t>…denn </a:t>
            </a:r>
            <a:r>
              <a:rPr lang="de-DE" sz="1400" b="1" i="1" dirty="0" smtClean="0">
                <a:cs typeface="Arial" pitchFamily="34" charset="0"/>
              </a:rPr>
              <a:t>die Dienststellenleitung ist verpflichtet </a:t>
            </a:r>
          </a:p>
          <a:p>
            <a:r>
              <a:rPr lang="de-DE" sz="1400" b="1" i="1" dirty="0" smtClean="0">
                <a:cs typeface="Arial" pitchFamily="34" charset="0"/>
              </a:rPr>
              <a:t>   </a:t>
            </a:r>
            <a:r>
              <a:rPr lang="de-DE" sz="1400" i="1" dirty="0" smtClean="0">
                <a:cs typeface="Arial" pitchFamily="34" charset="0"/>
              </a:rPr>
              <a:t>bei einer der benachbarten Dienststellen eine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Wahlgemeinschaft</a:t>
            </a:r>
            <a:r>
              <a:rPr lang="de-DE" sz="1400" i="1" dirty="0" smtClean="0">
                <a:cs typeface="Arial" pitchFamily="34" charset="0"/>
              </a:rPr>
              <a:t> zu beantragen</a:t>
            </a:r>
            <a:endParaRPr lang="de-DE" sz="1400" i="1" dirty="0">
              <a:cs typeface="Arial" pitchFamily="34" charset="0"/>
            </a:endParaRPr>
          </a:p>
        </p:txBody>
      </p:sp>
      <p:grpSp>
        <p:nvGrpSpPr>
          <p:cNvPr id="2" name="Gruppieren 27"/>
          <p:cNvGrpSpPr/>
          <p:nvPr/>
        </p:nvGrpSpPr>
        <p:grpSpPr>
          <a:xfrm>
            <a:off x="2357422" y="4643447"/>
            <a:ext cx="6357983" cy="1714512"/>
            <a:chOff x="2357422" y="4643446"/>
            <a:chExt cx="6357982" cy="1714512"/>
          </a:xfrm>
        </p:grpSpPr>
        <p:sp>
          <p:nvSpPr>
            <p:cNvPr id="19" name="Rechteck 18"/>
            <p:cNvSpPr/>
            <p:nvPr/>
          </p:nvSpPr>
          <p:spPr>
            <a:xfrm>
              <a:off x="2357422" y="4643446"/>
              <a:ext cx="6357982" cy="1714512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428861" y="4786322"/>
              <a:ext cx="628654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cs typeface="Arial" pitchFamily="34" charset="0"/>
                </a:rPr>
                <a:t>( 1 ) </a:t>
              </a:r>
              <a:r>
                <a:rPr lang="de-DE" sz="1400" dirty="0" smtClean="0">
                  <a:cs typeface="Arial" pitchFamily="34" charset="0"/>
                </a:rPr>
                <a:t>In Dienststellen, in denen die Zahl der wahlberechtigten Mitarbeitenden </a:t>
              </a:r>
            </a:p>
            <a:p>
              <a:r>
                <a:rPr lang="de-DE" sz="1400" dirty="0" smtClean="0">
                  <a:cs typeface="Arial" pitchFamily="34" charset="0"/>
                </a:rPr>
                <a:t>      in der Regel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mindestens fünf </a:t>
              </a:r>
              <a:r>
                <a:rPr lang="de-DE" sz="1400" dirty="0" smtClean="0">
                  <a:cs typeface="Arial" pitchFamily="34" charset="0"/>
                </a:rPr>
                <a:t>beträgt, von denen mindestens drei wählbar sind, </a:t>
              </a:r>
            </a:p>
            <a:p>
              <a:r>
                <a:rPr lang="de-DE" sz="1400" b="1" dirty="0" smtClean="0">
                  <a:cs typeface="Arial" pitchFamily="34" charset="0"/>
                </a:rPr>
                <a:t>      sind Mitarbeitervertretungen </a:t>
              </a:r>
              <a:r>
                <a:rPr lang="de-DE" sz="1400" dirty="0" smtClean="0">
                  <a:cs typeface="Arial" pitchFamily="34" charset="0"/>
                </a:rPr>
                <a:t>zu bilden</a:t>
              </a:r>
              <a:endParaRPr lang="de-DE" sz="1400" dirty="0"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428861" y="5500702"/>
              <a:ext cx="621510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cs typeface="Arial" pitchFamily="34" charset="0"/>
                </a:rPr>
                <a:t>( 4 ) </a:t>
              </a:r>
              <a:r>
                <a:rPr lang="de-DE" sz="1400" b="1" dirty="0" smtClean="0">
                  <a:cs typeface="Arial" pitchFamily="34" charset="0"/>
                </a:rPr>
                <a:t>Liegen bei einer dieser Dienststellen die Voraussetzungen des Abs.1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nicht vor</a:t>
              </a:r>
              <a:r>
                <a:rPr lang="de-DE" sz="1400" b="1" dirty="0" smtClean="0">
                  <a:cs typeface="Arial" pitchFamily="34" charset="0"/>
                </a:rPr>
                <a:t>, </a:t>
              </a:r>
            </a:p>
            <a:p>
              <a:r>
                <a:rPr lang="de-DE" sz="1400" b="1" dirty="0" smtClean="0">
                  <a:cs typeface="Arial" pitchFamily="34" charset="0"/>
                </a:rPr>
                <a:t>      so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soll die Dienststellenleitung </a:t>
              </a:r>
              <a:r>
                <a:rPr lang="de-DE" sz="1400" b="1" dirty="0" smtClean="0">
                  <a:cs typeface="Arial" pitchFamily="34" charset="0"/>
                </a:rPr>
                <a:t>rechtzeitig vor Beginn des Wahlverfahrens bei</a:t>
              </a:r>
            </a:p>
            <a:p>
              <a:r>
                <a:rPr lang="de-DE" sz="1400" b="1" dirty="0" smtClean="0">
                  <a:cs typeface="Arial" pitchFamily="34" charset="0"/>
                </a:rPr>
                <a:t>      einer der benachbarten Dienststellen den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Antrag</a:t>
              </a:r>
              <a:r>
                <a:rPr lang="de-DE" sz="1400" b="1" dirty="0" smtClean="0">
                  <a:cs typeface="Arial" pitchFamily="34" charset="0"/>
                </a:rPr>
                <a:t> nach Absatz 2 stellen.</a:t>
              </a:r>
              <a:endParaRPr lang="de-DE" sz="1400" b="1" dirty="0">
                <a:cs typeface="Arial" pitchFamily="34" charset="0"/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2428861" y="1571613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Alle wahlberechtigten Mitarbeitenden von Kirche  und Diakonie haben </a:t>
            </a:r>
          </a:p>
          <a:p>
            <a:r>
              <a:rPr lang="de-DE" sz="1400" b="1" i="1" dirty="0" smtClean="0"/>
              <a:t>einen gesetzlich verankerten Anspruch auf Vertretung durch eine MAV. </a:t>
            </a:r>
            <a:endParaRPr lang="de-DE" sz="1400" b="1" i="1" dirty="0"/>
          </a:p>
        </p:txBody>
      </p:sp>
      <p:sp>
        <p:nvSpPr>
          <p:cNvPr id="20" name="Rechteck 19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143109" y="507207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143109" y="5643579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14348" y="5000637"/>
            <a:ext cx="1357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…mindestens </a:t>
            </a:r>
          </a:p>
          <a:p>
            <a:r>
              <a:rPr lang="de-DE" sz="1200" b="1" dirty="0" smtClean="0">
                <a:cs typeface="Arial" pitchFamily="34" charset="0"/>
              </a:rPr>
              <a:t>5 Mitarbeitende</a:t>
            </a:r>
            <a:endParaRPr lang="de-DE" sz="1200" b="1" dirty="0"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86181" y="714358"/>
            <a:ext cx="1928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Wahlgemeinschaft</a:t>
            </a:r>
            <a:endParaRPr lang="de-DE" sz="1600" b="1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715008" y="714357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§ </a:t>
            </a:r>
            <a:r>
              <a:rPr lang="de-DE" sz="1400" b="1" dirty="0" smtClean="0"/>
              <a:t>5,4 MVG</a:t>
            </a:r>
            <a:endParaRPr lang="de-DE" sz="1400" b="1" dirty="0"/>
          </a:p>
        </p:txBody>
      </p:sp>
      <p:sp>
        <p:nvSpPr>
          <p:cNvPr id="27" name="Rechteck 26"/>
          <p:cNvSpPr/>
          <p:nvPr/>
        </p:nvSpPr>
        <p:spPr>
          <a:xfrm>
            <a:off x="500035" y="5500703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>
                <a:cs typeface="Arial" pitchFamily="34" charset="0"/>
              </a:rPr>
              <a:t>Dienststellenleitung</a:t>
            </a:r>
          </a:p>
          <a:p>
            <a:pPr algn="r"/>
            <a:r>
              <a:rPr lang="de-DE" sz="1200" b="1" dirty="0" smtClean="0">
                <a:cs typeface="Arial" pitchFamily="34" charset="0"/>
              </a:rPr>
              <a:t>Ist in der </a:t>
            </a:r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Pflicht</a:t>
            </a:r>
            <a:endParaRPr lang="de-DE" sz="12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hteck 195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14348" y="1214423"/>
            <a:ext cx="7643867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6" descr="C:\Users\Gisbert\Desktop\Bil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364043" cy="1630138"/>
          </a:xfrm>
          <a:prstGeom prst="rect">
            <a:avLst/>
          </a:prstGeom>
          <a:noFill/>
        </p:spPr>
      </p:pic>
      <p:pic>
        <p:nvPicPr>
          <p:cNvPr id="9" name="Picture 8" descr="C:\Users\Gisbert\Desktop\Bil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71670" y="1500175"/>
            <a:ext cx="573367" cy="558801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3109" y="2071678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Eine</a:t>
            </a:r>
            <a:r>
              <a:rPr lang="de-DE" sz="1400" b="1" i="1" dirty="0" smtClean="0"/>
              <a:t> Gemeinsame MAV </a:t>
            </a:r>
            <a:r>
              <a:rPr lang="de-DE" sz="1400" b="1" i="1" dirty="0" smtClean="0">
                <a:solidFill>
                  <a:srgbClr val="C00000"/>
                </a:solidFill>
              </a:rPr>
              <a:t>für</a:t>
            </a:r>
            <a:r>
              <a:rPr lang="de-DE" sz="1400" b="1" i="1" dirty="0" smtClean="0"/>
              <a:t> </a:t>
            </a:r>
            <a:r>
              <a:rPr lang="de-DE" sz="1600" b="1" i="1" dirty="0">
                <a:solidFill>
                  <a:srgbClr val="C00000"/>
                </a:solidFill>
              </a:rPr>
              <a:t>mehrere</a:t>
            </a:r>
            <a:r>
              <a:rPr lang="de-DE" sz="1400" b="1" i="1" dirty="0"/>
              <a:t> benachbarte Dienststellen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43109" y="2357431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Regelung zur Bildung von Wahlgemeinschaften, besteht aber nicht nur für den Fall, </a:t>
            </a:r>
          </a:p>
          <a:p>
            <a:r>
              <a:rPr lang="de-DE" sz="1400" i="1" dirty="0" smtClean="0"/>
              <a:t>dass in der Dienststelle die Voraussetzungen für eine eigene MAV nicht (mehr) bestehen</a:t>
            </a:r>
            <a:endParaRPr lang="de-DE" sz="1400" i="1" dirty="0"/>
          </a:p>
        </p:txBody>
      </p:sp>
      <p:sp>
        <p:nvSpPr>
          <p:cNvPr id="12" name="Rechteck 11"/>
          <p:cNvSpPr/>
          <p:nvPr/>
        </p:nvSpPr>
        <p:spPr>
          <a:xfrm>
            <a:off x="2143108" y="300037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§ 5 Abs.2 MVG ermöglicht ohne Einschränkung, die Bildung einer gemeinsamen MAV </a:t>
            </a:r>
          </a:p>
          <a:p>
            <a:r>
              <a:rPr lang="de-DE" sz="1400" i="1" dirty="0" smtClean="0"/>
              <a:t>für „alle“ benachbarten Dienststellen. Unabhängig von der Anzahl der Mitarbeitenden und/oder der Trägerzugehörigkeit.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43108" y="3714753"/>
            <a:ext cx="6786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Es kann also durchaus auch eine Gemeinsame MAV von verfasst kirchlichen Dienststellen und Einrichtungen der Diakonie gebildet werden. Bespiel: Verwaltungsamt, Gemeinden, </a:t>
            </a:r>
          </a:p>
          <a:p>
            <a:r>
              <a:rPr lang="de-DE" sz="1400" i="1" dirty="0" smtClean="0"/>
              <a:t>die „ausgegliederte“ Kita, der Kita-Verbund und/oder Einrichtungen der Altenhilfe usw.</a:t>
            </a:r>
            <a:endParaRPr lang="de-DE" sz="1400" i="1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572132" y="1214423"/>
            <a:ext cx="1928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Wahlgemeinschaft</a:t>
            </a:r>
            <a:endParaRPr lang="de-DE" sz="1600" b="1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286644" y="1214422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§ </a:t>
            </a:r>
            <a:r>
              <a:rPr lang="de-DE" sz="1400" b="1" dirty="0"/>
              <a:t>5,2 </a:t>
            </a:r>
            <a:r>
              <a:rPr lang="de-DE" sz="1400" b="1" dirty="0" smtClean="0"/>
              <a:t>MVG</a:t>
            </a:r>
            <a:endParaRPr lang="de-DE" sz="1400" b="1" dirty="0"/>
          </a:p>
        </p:txBody>
      </p:sp>
      <p:grpSp>
        <p:nvGrpSpPr>
          <p:cNvPr id="2" name="Gruppieren 196"/>
          <p:cNvGrpSpPr/>
          <p:nvPr/>
        </p:nvGrpSpPr>
        <p:grpSpPr>
          <a:xfrm>
            <a:off x="2214546" y="4643447"/>
            <a:ext cx="6429420" cy="1714512"/>
            <a:chOff x="2214546" y="4643446"/>
            <a:chExt cx="6429420" cy="1714512"/>
          </a:xfrm>
        </p:grpSpPr>
        <p:sp>
          <p:nvSpPr>
            <p:cNvPr id="18" name="Rechteck 17"/>
            <p:cNvSpPr/>
            <p:nvPr/>
          </p:nvSpPr>
          <p:spPr>
            <a:xfrm>
              <a:off x="2214546" y="4643446"/>
              <a:ext cx="6429420" cy="1714512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357422" y="4714884"/>
              <a:ext cx="61436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cs typeface="Arial" pitchFamily="34" charset="0"/>
                </a:rPr>
                <a:t>( 2 )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Unabhängig</a:t>
              </a:r>
              <a:r>
                <a:rPr lang="de-DE" sz="1400" b="1" dirty="0" smtClean="0">
                  <a:cs typeface="Arial" pitchFamily="34" charset="0"/>
                </a:rPr>
                <a:t> von den Voraussetzungen des Abs.1 kann im Rahmen </a:t>
              </a:r>
            </a:p>
            <a:p>
              <a:r>
                <a:rPr lang="de-DE" sz="1400" b="1" dirty="0" smtClean="0">
                  <a:cs typeface="Arial" pitchFamily="34" charset="0"/>
                </a:rPr>
                <a:t>einer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Wahlgemeinschaft</a:t>
              </a:r>
              <a:r>
                <a:rPr lang="de-DE" sz="1400" b="1" dirty="0" smtClean="0">
                  <a:cs typeface="Arial" pitchFamily="34" charset="0"/>
                </a:rPr>
                <a:t> eine Gemeinsame Mitarbeitervertretung für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mehrere </a:t>
              </a:r>
              <a:r>
                <a:rPr lang="de-DE" sz="1400" b="1" dirty="0" smtClean="0">
                  <a:cs typeface="Arial" pitchFamily="34" charset="0"/>
                </a:rPr>
                <a:t>benachbarte Dienststellen gebildet werden…</a:t>
              </a:r>
              <a:endParaRPr lang="de-DE" sz="1400" b="1" dirty="0">
                <a:cs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357422" y="5500702"/>
              <a:ext cx="62151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>
                  <a:cs typeface="Arial" pitchFamily="34" charset="0"/>
                </a:rPr>
                <a:t>( 5 ) </a:t>
              </a:r>
              <a:r>
                <a:rPr lang="de-DE" sz="1400" dirty="0" smtClean="0">
                  <a:cs typeface="Arial" pitchFamily="34" charset="0"/>
                </a:rPr>
                <a:t>Die </a:t>
              </a:r>
              <a:r>
                <a:rPr lang="de-DE" sz="1400" b="1" dirty="0" smtClean="0">
                  <a:cs typeface="Arial" pitchFamily="34" charset="0"/>
                </a:rPr>
                <a:t>Gemeinsame Mitarbeitervertretung </a:t>
              </a:r>
              <a:r>
                <a:rPr lang="de-DE" sz="1400" dirty="0" smtClean="0">
                  <a:cs typeface="Arial" pitchFamily="34" charset="0"/>
                </a:rPr>
                <a:t>ist zuständig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für alle </a:t>
              </a:r>
            </a:p>
            <a:p>
              <a:r>
                <a:rPr lang="de-DE" sz="1400" dirty="0" smtClean="0">
                  <a:cs typeface="Arial" pitchFamily="34" charset="0"/>
                </a:rPr>
                <a:t>von der Festlegung betroffenen Dienststellen. </a:t>
              </a:r>
              <a:r>
                <a:rPr lang="de-DE" sz="1400" b="1" dirty="0" smtClean="0">
                  <a:cs typeface="Arial" pitchFamily="34" charset="0"/>
                </a:rPr>
                <a:t>Partner der Gemeinsamen MAV </a:t>
              </a:r>
            </a:p>
            <a:p>
              <a:r>
                <a:rPr lang="de-DE" sz="1400" b="1" dirty="0" smtClean="0">
                  <a:cs typeface="Arial" pitchFamily="34" charset="0"/>
                </a:rPr>
                <a:t>sind die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beteiligten</a:t>
              </a:r>
              <a:r>
                <a:rPr lang="de-DE" sz="1400" b="1" dirty="0" smtClean="0">
                  <a:cs typeface="Arial" pitchFamily="34" charset="0"/>
                </a:rPr>
                <a:t>  Dienststellenleitungen.</a:t>
              </a:r>
              <a:endParaRPr lang="de-DE" sz="1400" b="1" dirty="0">
                <a:cs typeface="Arial" pitchFamily="34" charset="0"/>
              </a:endParaRPr>
            </a:p>
          </p:txBody>
        </p:sp>
      </p:grpSp>
      <p:grpSp>
        <p:nvGrpSpPr>
          <p:cNvPr id="3" name="Gruppieren 192"/>
          <p:cNvGrpSpPr/>
          <p:nvPr/>
        </p:nvGrpSpPr>
        <p:grpSpPr>
          <a:xfrm flipH="1">
            <a:off x="1285853" y="5715017"/>
            <a:ext cx="496108" cy="571501"/>
            <a:chOff x="642910" y="4500570"/>
            <a:chExt cx="504024" cy="571501"/>
          </a:xfrm>
        </p:grpSpPr>
        <p:grpSp>
          <p:nvGrpSpPr>
            <p:cNvPr id="4" name="Gruppieren 283"/>
            <p:cNvGrpSpPr>
              <a:grpSpLocks/>
            </p:cNvGrpSpPr>
            <p:nvPr/>
          </p:nvGrpSpPr>
          <p:grpSpPr bwMode="auto">
            <a:xfrm flipH="1">
              <a:off x="848779" y="4621699"/>
              <a:ext cx="201130" cy="418958"/>
              <a:chOff x="5857884" y="2447465"/>
              <a:chExt cx="708596" cy="1206215"/>
            </a:xfrm>
          </p:grpSpPr>
          <p:sp>
            <p:nvSpPr>
              <p:cNvPr id="54" name="Freeform 63"/>
              <p:cNvSpPr>
                <a:spLocks/>
              </p:cNvSpPr>
              <p:nvPr/>
            </p:nvSpPr>
            <p:spPr bwMode="auto">
              <a:xfrm rot="-2665236">
                <a:off x="5888935" y="2447465"/>
                <a:ext cx="352219" cy="232540"/>
              </a:xfrm>
              <a:custGeom>
                <a:avLst/>
                <a:gdLst>
                  <a:gd name="T0" fmla="*/ 0 w 520"/>
                  <a:gd name="T1" fmla="*/ 0 h 478"/>
                  <a:gd name="T2" fmla="*/ 0 w 520"/>
                  <a:gd name="T3" fmla="*/ 0 h 478"/>
                  <a:gd name="T4" fmla="*/ 0 w 520"/>
                  <a:gd name="T5" fmla="*/ 0 h 478"/>
                  <a:gd name="T6" fmla="*/ 0 w 520"/>
                  <a:gd name="T7" fmla="*/ 0 h 478"/>
                  <a:gd name="T8" fmla="*/ 0 w 520"/>
                  <a:gd name="T9" fmla="*/ 0 h 478"/>
                  <a:gd name="T10" fmla="*/ 0 w 520"/>
                  <a:gd name="T11" fmla="*/ 0 h 478"/>
                  <a:gd name="T12" fmla="*/ 0 w 520"/>
                  <a:gd name="T13" fmla="*/ 0 h 478"/>
                  <a:gd name="T14" fmla="*/ 0 w 520"/>
                  <a:gd name="T15" fmla="*/ 0 h 478"/>
                  <a:gd name="T16" fmla="*/ 0 w 520"/>
                  <a:gd name="T17" fmla="*/ 0 h 478"/>
                  <a:gd name="T18" fmla="*/ 0 w 520"/>
                  <a:gd name="T19" fmla="*/ 0 h 478"/>
                  <a:gd name="T20" fmla="*/ 0 w 520"/>
                  <a:gd name="T21" fmla="*/ 0 h 478"/>
                  <a:gd name="T22" fmla="*/ 0 w 520"/>
                  <a:gd name="T23" fmla="*/ 0 h 478"/>
                  <a:gd name="T24" fmla="*/ 0 w 520"/>
                  <a:gd name="T25" fmla="*/ 0 h 478"/>
                  <a:gd name="T26" fmla="*/ 0 w 520"/>
                  <a:gd name="T27" fmla="*/ 0 h 478"/>
                  <a:gd name="T28" fmla="*/ 0 w 520"/>
                  <a:gd name="T29" fmla="*/ 0 h 478"/>
                  <a:gd name="T30" fmla="*/ 0 w 520"/>
                  <a:gd name="T31" fmla="*/ 0 h 478"/>
                  <a:gd name="T32" fmla="*/ 0 w 520"/>
                  <a:gd name="T33" fmla="*/ 0 h 478"/>
                  <a:gd name="T34" fmla="*/ 0 w 520"/>
                  <a:gd name="T35" fmla="*/ 0 h 478"/>
                  <a:gd name="T36" fmla="*/ 0 w 520"/>
                  <a:gd name="T37" fmla="*/ 0 h 478"/>
                  <a:gd name="T38" fmla="*/ 0 w 520"/>
                  <a:gd name="T39" fmla="*/ 0 h 478"/>
                  <a:gd name="T40" fmla="*/ 0 w 520"/>
                  <a:gd name="T41" fmla="*/ 0 h 478"/>
                  <a:gd name="T42" fmla="*/ 0 w 520"/>
                  <a:gd name="T43" fmla="*/ 0 h 478"/>
                  <a:gd name="T44" fmla="*/ 0 w 520"/>
                  <a:gd name="T45" fmla="*/ 0 h 4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0"/>
                  <a:gd name="T70" fmla="*/ 0 h 478"/>
                  <a:gd name="T71" fmla="*/ 520 w 520"/>
                  <a:gd name="T72" fmla="*/ 478 h 4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0" h="478">
                    <a:moveTo>
                      <a:pt x="180" y="115"/>
                    </a:moveTo>
                    <a:lnTo>
                      <a:pt x="207" y="51"/>
                    </a:lnTo>
                    <a:lnTo>
                      <a:pt x="280" y="9"/>
                    </a:lnTo>
                    <a:lnTo>
                      <a:pt x="331" y="0"/>
                    </a:lnTo>
                    <a:lnTo>
                      <a:pt x="386" y="0"/>
                    </a:lnTo>
                    <a:lnTo>
                      <a:pt x="479" y="36"/>
                    </a:lnTo>
                    <a:lnTo>
                      <a:pt x="520" y="130"/>
                    </a:lnTo>
                    <a:lnTo>
                      <a:pt x="500" y="254"/>
                    </a:lnTo>
                    <a:lnTo>
                      <a:pt x="434" y="362"/>
                    </a:lnTo>
                    <a:lnTo>
                      <a:pt x="366" y="436"/>
                    </a:lnTo>
                    <a:lnTo>
                      <a:pt x="293" y="468"/>
                    </a:lnTo>
                    <a:lnTo>
                      <a:pt x="238" y="478"/>
                    </a:lnTo>
                    <a:lnTo>
                      <a:pt x="180" y="459"/>
                    </a:lnTo>
                    <a:lnTo>
                      <a:pt x="135" y="409"/>
                    </a:lnTo>
                    <a:lnTo>
                      <a:pt x="114" y="344"/>
                    </a:lnTo>
                    <a:lnTo>
                      <a:pt x="118" y="275"/>
                    </a:lnTo>
                    <a:lnTo>
                      <a:pt x="139" y="193"/>
                    </a:lnTo>
                    <a:lnTo>
                      <a:pt x="148" y="178"/>
                    </a:lnTo>
                    <a:lnTo>
                      <a:pt x="14" y="89"/>
                    </a:lnTo>
                    <a:lnTo>
                      <a:pt x="0" y="68"/>
                    </a:lnTo>
                    <a:lnTo>
                      <a:pt x="0" y="41"/>
                    </a:lnTo>
                    <a:lnTo>
                      <a:pt x="32" y="26"/>
                    </a:lnTo>
                    <a:lnTo>
                      <a:pt x="18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5" name="Freeform 64"/>
              <p:cNvSpPr>
                <a:spLocks/>
              </p:cNvSpPr>
              <p:nvPr/>
            </p:nvSpPr>
            <p:spPr bwMode="auto">
              <a:xfrm rot="-353446">
                <a:off x="6239498" y="2652574"/>
                <a:ext cx="208060" cy="486645"/>
              </a:xfrm>
              <a:custGeom>
                <a:avLst/>
                <a:gdLst>
                  <a:gd name="T0" fmla="*/ 0 w 619"/>
                  <a:gd name="T1" fmla="*/ 0 h 913"/>
                  <a:gd name="T2" fmla="*/ 0 w 619"/>
                  <a:gd name="T3" fmla="*/ 0 h 913"/>
                  <a:gd name="T4" fmla="*/ 0 w 619"/>
                  <a:gd name="T5" fmla="*/ 0 h 913"/>
                  <a:gd name="T6" fmla="*/ 0 w 619"/>
                  <a:gd name="T7" fmla="*/ 0 h 913"/>
                  <a:gd name="T8" fmla="*/ 0 w 619"/>
                  <a:gd name="T9" fmla="*/ 0 h 913"/>
                  <a:gd name="T10" fmla="*/ 0 w 619"/>
                  <a:gd name="T11" fmla="*/ 0 h 913"/>
                  <a:gd name="T12" fmla="*/ 0 w 619"/>
                  <a:gd name="T13" fmla="*/ 0 h 913"/>
                  <a:gd name="T14" fmla="*/ 0 w 619"/>
                  <a:gd name="T15" fmla="*/ 0 h 913"/>
                  <a:gd name="T16" fmla="*/ 0 w 619"/>
                  <a:gd name="T17" fmla="*/ 0 h 913"/>
                  <a:gd name="T18" fmla="*/ 0 w 619"/>
                  <a:gd name="T19" fmla="*/ 0 h 913"/>
                  <a:gd name="T20" fmla="*/ 0 w 619"/>
                  <a:gd name="T21" fmla="*/ 0 h 913"/>
                  <a:gd name="T22" fmla="*/ 0 w 619"/>
                  <a:gd name="T23" fmla="*/ 0 h 913"/>
                  <a:gd name="T24" fmla="*/ 0 w 619"/>
                  <a:gd name="T25" fmla="*/ 0 h 913"/>
                  <a:gd name="T26" fmla="*/ 0 w 619"/>
                  <a:gd name="T27" fmla="*/ 0 h 913"/>
                  <a:gd name="T28" fmla="*/ 0 w 619"/>
                  <a:gd name="T29" fmla="*/ 0 h 913"/>
                  <a:gd name="T30" fmla="*/ 0 w 619"/>
                  <a:gd name="T31" fmla="*/ 0 h 913"/>
                  <a:gd name="T32" fmla="*/ 0 w 619"/>
                  <a:gd name="T33" fmla="*/ 0 h 913"/>
                  <a:gd name="T34" fmla="*/ 0 w 619"/>
                  <a:gd name="T35" fmla="*/ 0 h 913"/>
                  <a:gd name="T36" fmla="*/ 0 w 619"/>
                  <a:gd name="T37" fmla="*/ 0 h 913"/>
                  <a:gd name="T38" fmla="*/ 0 w 619"/>
                  <a:gd name="T39" fmla="*/ 0 h 913"/>
                  <a:gd name="T40" fmla="*/ 0 w 619"/>
                  <a:gd name="T41" fmla="*/ 0 h 913"/>
                  <a:gd name="T42" fmla="*/ 0 w 619"/>
                  <a:gd name="T43" fmla="*/ 0 h 913"/>
                  <a:gd name="T44" fmla="*/ 0 w 619"/>
                  <a:gd name="T45" fmla="*/ 0 h 913"/>
                  <a:gd name="T46" fmla="*/ 0 w 619"/>
                  <a:gd name="T47" fmla="*/ 0 h 913"/>
                  <a:gd name="T48" fmla="*/ 0 w 619"/>
                  <a:gd name="T49" fmla="*/ 0 h 913"/>
                  <a:gd name="T50" fmla="*/ 0 w 619"/>
                  <a:gd name="T51" fmla="*/ 0 h 913"/>
                  <a:gd name="T52" fmla="*/ 0 w 619"/>
                  <a:gd name="T53" fmla="*/ 0 h 913"/>
                  <a:gd name="T54" fmla="*/ 0 w 619"/>
                  <a:gd name="T55" fmla="*/ 0 h 913"/>
                  <a:gd name="T56" fmla="*/ 0 w 619"/>
                  <a:gd name="T57" fmla="*/ 0 h 913"/>
                  <a:gd name="T58" fmla="*/ 0 w 619"/>
                  <a:gd name="T59" fmla="*/ 0 h 913"/>
                  <a:gd name="T60" fmla="*/ 0 w 619"/>
                  <a:gd name="T61" fmla="*/ 0 h 913"/>
                  <a:gd name="T62" fmla="*/ 0 w 619"/>
                  <a:gd name="T63" fmla="*/ 0 h 913"/>
                  <a:gd name="T64" fmla="*/ 0 w 619"/>
                  <a:gd name="T65" fmla="*/ 0 h 913"/>
                  <a:gd name="T66" fmla="*/ 0 w 619"/>
                  <a:gd name="T67" fmla="*/ 0 h 913"/>
                  <a:gd name="T68" fmla="*/ 0 w 619"/>
                  <a:gd name="T69" fmla="*/ 0 h 913"/>
                  <a:gd name="T70" fmla="*/ 0 w 619"/>
                  <a:gd name="T71" fmla="*/ 0 h 913"/>
                  <a:gd name="T72" fmla="*/ 0 w 619"/>
                  <a:gd name="T73" fmla="*/ 0 h 913"/>
                  <a:gd name="T74" fmla="*/ 0 w 619"/>
                  <a:gd name="T75" fmla="*/ 0 h 913"/>
                  <a:gd name="T76" fmla="*/ 0 w 619"/>
                  <a:gd name="T77" fmla="*/ 0 h 913"/>
                  <a:gd name="T78" fmla="*/ 0 w 619"/>
                  <a:gd name="T79" fmla="*/ 0 h 913"/>
                  <a:gd name="T80" fmla="*/ 0 w 619"/>
                  <a:gd name="T81" fmla="*/ 0 h 913"/>
                  <a:gd name="T82" fmla="*/ 0 w 619"/>
                  <a:gd name="T83" fmla="*/ 0 h 913"/>
                  <a:gd name="T84" fmla="*/ 0 w 619"/>
                  <a:gd name="T85" fmla="*/ 0 h 913"/>
                  <a:gd name="T86" fmla="*/ 0 w 619"/>
                  <a:gd name="T87" fmla="*/ 0 h 9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9"/>
                  <a:gd name="T133" fmla="*/ 0 h 913"/>
                  <a:gd name="T134" fmla="*/ 619 w 619"/>
                  <a:gd name="T135" fmla="*/ 913 h 9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9" h="913">
                    <a:moveTo>
                      <a:pt x="75" y="14"/>
                    </a:moveTo>
                    <a:lnTo>
                      <a:pt x="219" y="53"/>
                    </a:lnTo>
                    <a:lnTo>
                      <a:pt x="373" y="148"/>
                    </a:lnTo>
                    <a:lnTo>
                      <a:pt x="463" y="230"/>
                    </a:lnTo>
                    <a:lnTo>
                      <a:pt x="554" y="329"/>
                    </a:lnTo>
                    <a:lnTo>
                      <a:pt x="599" y="399"/>
                    </a:lnTo>
                    <a:lnTo>
                      <a:pt x="619" y="494"/>
                    </a:lnTo>
                    <a:lnTo>
                      <a:pt x="606" y="534"/>
                    </a:lnTo>
                    <a:lnTo>
                      <a:pt x="558" y="583"/>
                    </a:lnTo>
                    <a:lnTo>
                      <a:pt x="441" y="614"/>
                    </a:lnTo>
                    <a:lnTo>
                      <a:pt x="319" y="631"/>
                    </a:lnTo>
                    <a:lnTo>
                      <a:pt x="251" y="637"/>
                    </a:lnTo>
                    <a:lnTo>
                      <a:pt x="271" y="682"/>
                    </a:lnTo>
                    <a:lnTo>
                      <a:pt x="343" y="756"/>
                    </a:lnTo>
                    <a:lnTo>
                      <a:pt x="404" y="800"/>
                    </a:lnTo>
                    <a:lnTo>
                      <a:pt x="472" y="844"/>
                    </a:lnTo>
                    <a:lnTo>
                      <a:pt x="483" y="886"/>
                    </a:lnTo>
                    <a:lnTo>
                      <a:pt x="452" y="913"/>
                    </a:lnTo>
                    <a:lnTo>
                      <a:pt x="400" y="895"/>
                    </a:lnTo>
                    <a:lnTo>
                      <a:pt x="291" y="788"/>
                    </a:lnTo>
                    <a:lnTo>
                      <a:pt x="237" y="728"/>
                    </a:lnTo>
                    <a:lnTo>
                      <a:pt x="199" y="637"/>
                    </a:lnTo>
                    <a:lnTo>
                      <a:pt x="210" y="604"/>
                    </a:lnTo>
                    <a:lnTo>
                      <a:pt x="267" y="593"/>
                    </a:lnTo>
                    <a:lnTo>
                      <a:pt x="370" y="587"/>
                    </a:lnTo>
                    <a:lnTo>
                      <a:pt x="466" y="566"/>
                    </a:lnTo>
                    <a:lnTo>
                      <a:pt x="517" y="539"/>
                    </a:lnTo>
                    <a:lnTo>
                      <a:pt x="554" y="498"/>
                    </a:lnTo>
                    <a:lnTo>
                      <a:pt x="554" y="458"/>
                    </a:lnTo>
                    <a:lnTo>
                      <a:pt x="538" y="391"/>
                    </a:lnTo>
                    <a:lnTo>
                      <a:pt x="497" y="346"/>
                    </a:lnTo>
                    <a:lnTo>
                      <a:pt x="463" y="298"/>
                    </a:lnTo>
                    <a:lnTo>
                      <a:pt x="411" y="263"/>
                    </a:lnTo>
                    <a:lnTo>
                      <a:pt x="343" y="204"/>
                    </a:lnTo>
                    <a:lnTo>
                      <a:pt x="260" y="159"/>
                    </a:lnTo>
                    <a:lnTo>
                      <a:pt x="185" y="139"/>
                    </a:lnTo>
                    <a:lnTo>
                      <a:pt x="93" y="124"/>
                    </a:lnTo>
                    <a:lnTo>
                      <a:pt x="35" y="103"/>
                    </a:lnTo>
                    <a:lnTo>
                      <a:pt x="0" y="67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104" y="14"/>
                    </a:lnTo>
                    <a:lnTo>
                      <a:pt x="113" y="17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6" name="Freeform 66"/>
              <p:cNvSpPr>
                <a:spLocks/>
              </p:cNvSpPr>
              <p:nvPr/>
            </p:nvSpPr>
            <p:spPr bwMode="auto">
              <a:xfrm rot="-353446">
                <a:off x="6014993" y="2645629"/>
                <a:ext cx="381445" cy="558040"/>
              </a:xfrm>
              <a:custGeom>
                <a:avLst/>
                <a:gdLst>
                  <a:gd name="T0" fmla="*/ 0 w 441"/>
                  <a:gd name="T1" fmla="*/ 0 h 947"/>
                  <a:gd name="T2" fmla="*/ 0 w 441"/>
                  <a:gd name="T3" fmla="*/ 0 h 947"/>
                  <a:gd name="T4" fmla="*/ 0 w 441"/>
                  <a:gd name="T5" fmla="*/ 0 h 947"/>
                  <a:gd name="T6" fmla="*/ 0 w 441"/>
                  <a:gd name="T7" fmla="*/ 0 h 947"/>
                  <a:gd name="T8" fmla="*/ 0 w 441"/>
                  <a:gd name="T9" fmla="*/ 0 h 947"/>
                  <a:gd name="T10" fmla="*/ 0 w 441"/>
                  <a:gd name="T11" fmla="*/ 0 h 947"/>
                  <a:gd name="T12" fmla="*/ 0 w 441"/>
                  <a:gd name="T13" fmla="*/ 0 h 947"/>
                  <a:gd name="T14" fmla="*/ 0 w 441"/>
                  <a:gd name="T15" fmla="*/ 0 h 947"/>
                  <a:gd name="T16" fmla="*/ 0 w 441"/>
                  <a:gd name="T17" fmla="*/ 0 h 947"/>
                  <a:gd name="T18" fmla="*/ 0 w 441"/>
                  <a:gd name="T19" fmla="*/ 0 h 947"/>
                  <a:gd name="T20" fmla="*/ 0 w 441"/>
                  <a:gd name="T21" fmla="*/ 0 h 947"/>
                  <a:gd name="T22" fmla="*/ 0 w 441"/>
                  <a:gd name="T23" fmla="*/ 0 h 947"/>
                  <a:gd name="T24" fmla="*/ 0 w 441"/>
                  <a:gd name="T25" fmla="*/ 0 h 947"/>
                  <a:gd name="T26" fmla="*/ 0 w 441"/>
                  <a:gd name="T27" fmla="*/ 0 h 947"/>
                  <a:gd name="T28" fmla="*/ 0 w 441"/>
                  <a:gd name="T29" fmla="*/ 0 h 947"/>
                  <a:gd name="T30" fmla="*/ 0 w 441"/>
                  <a:gd name="T31" fmla="*/ 0 h 947"/>
                  <a:gd name="T32" fmla="*/ 0 w 441"/>
                  <a:gd name="T33" fmla="*/ 0 h 947"/>
                  <a:gd name="T34" fmla="*/ 0 w 441"/>
                  <a:gd name="T35" fmla="*/ 0 h 947"/>
                  <a:gd name="T36" fmla="*/ 0 w 441"/>
                  <a:gd name="T37" fmla="*/ 0 h 947"/>
                  <a:gd name="T38" fmla="*/ 0 w 441"/>
                  <a:gd name="T39" fmla="*/ 0 h 947"/>
                  <a:gd name="T40" fmla="*/ 0 w 441"/>
                  <a:gd name="T41" fmla="*/ 0 h 947"/>
                  <a:gd name="T42" fmla="*/ 0 w 441"/>
                  <a:gd name="T43" fmla="*/ 0 h 947"/>
                  <a:gd name="T44" fmla="*/ 0 w 441"/>
                  <a:gd name="T45" fmla="*/ 0 h 947"/>
                  <a:gd name="T46" fmla="*/ 0 w 441"/>
                  <a:gd name="T47" fmla="*/ 0 h 9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1"/>
                  <a:gd name="T73" fmla="*/ 0 h 947"/>
                  <a:gd name="T74" fmla="*/ 441 w 441"/>
                  <a:gd name="T75" fmla="*/ 947 h 9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1" h="947">
                    <a:moveTo>
                      <a:pt x="14" y="249"/>
                    </a:moveTo>
                    <a:lnTo>
                      <a:pt x="61" y="124"/>
                    </a:lnTo>
                    <a:lnTo>
                      <a:pt x="102" y="65"/>
                    </a:lnTo>
                    <a:lnTo>
                      <a:pt x="174" y="4"/>
                    </a:lnTo>
                    <a:lnTo>
                      <a:pt x="236" y="0"/>
                    </a:lnTo>
                    <a:lnTo>
                      <a:pt x="301" y="18"/>
                    </a:lnTo>
                    <a:lnTo>
                      <a:pt x="359" y="63"/>
                    </a:lnTo>
                    <a:lnTo>
                      <a:pt x="359" y="145"/>
                    </a:lnTo>
                    <a:lnTo>
                      <a:pt x="332" y="217"/>
                    </a:lnTo>
                    <a:lnTo>
                      <a:pt x="332" y="348"/>
                    </a:lnTo>
                    <a:lnTo>
                      <a:pt x="342" y="546"/>
                    </a:lnTo>
                    <a:lnTo>
                      <a:pt x="393" y="668"/>
                    </a:lnTo>
                    <a:lnTo>
                      <a:pt x="441" y="766"/>
                    </a:lnTo>
                    <a:lnTo>
                      <a:pt x="441" y="841"/>
                    </a:lnTo>
                    <a:lnTo>
                      <a:pt x="389" y="911"/>
                    </a:lnTo>
                    <a:lnTo>
                      <a:pt x="348" y="945"/>
                    </a:lnTo>
                    <a:lnTo>
                      <a:pt x="287" y="947"/>
                    </a:lnTo>
                    <a:lnTo>
                      <a:pt x="215" y="947"/>
                    </a:lnTo>
                    <a:lnTo>
                      <a:pt x="136" y="926"/>
                    </a:lnTo>
                    <a:lnTo>
                      <a:pt x="61" y="802"/>
                    </a:lnTo>
                    <a:lnTo>
                      <a:pt x="20" y="654"/>
                    </a:lnTo>
                    <a:lnTo>
                      <a:pt x="0" y="538"/>
                    </a:lnTo>
                    <a:lnTo>
                      <a:pt x="0" y="401"/>
                    </a:lnTo>
                    <a:lnTo>
                      <a:pt x="14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7" name="Freeform 67"/>
              <p:cNvSpPr>
                <a:spLocks/>
              </p:cNvSpPr>
              <p:nvPr/>
            </p:nvSpPr>
            <p:spPr bwMode="auto">
              <a:xfrm rot="-353446">
                <a:off x="6241384" y="3015657"/>
                <a:ext cx="325096" cy="529426"/>
              </a:xfrm>
              <a:custGeom>
                <a:avLst/>
                <a:gdLst>
                  <a:gd name="T0" fmla="*/ 0 w 373"/>
                  <a:gd name="T1" fmla="*/ 0 h 992"/>
                  <a:gd name="T2" fmla="*/ 0 w 373"/>
                  <a:gd name="T3" fmla="*/ 0 h 992"/>
                  <a:gd name="T4" fmla="*/ 0 w 373"/>
                  <a:gd name="T5" fmla="*/ 0 h 992"/>
                  <a:gd name="T6" fmla="*/ 0 w 373"/>
                  <a:gd name="T7" fmla="*/ 0 h 992"/>
                  <a:gd name="T8" fmla="*/ 0 w 373"/>
                  <a:gd name="T9" fmla="*/ 0 h 992"/>
                  <a:gd name="T10" fmla="*/ 0 w 373"/>
                  <a:gd name="T11" fmla="*/ 0 h 992"/>
                  <a:gd name="T12" fmla="*/ 0 w 373"/>
                  <a:gd name="T13" fmla="*/ 0 h 992"/>
                  <a:gd name="T14" fmla="*/ 0 w 373"/>
                  <a:gd name="T15" fmla="*/ 0 h 992"/>
                  <a:gd name="T16" fmla="*/ 0 w 373"/>
                  <a:gd name="T17" fmla="*/ 0 h 992"/>
                  <a:gd name="T18" fmla="*/ 0 w 373"/>
                  <a:gd name="T19" fmla="*/ 0 h 992"/>
                  <a:gd name="T20" fmla="*/ 0 w 373"/>
                  <a:gd name="T21" fmla="*/ 0 h 992"/>
                  <a:gd name="T22" fmla="*/ 0 w 373"/>
                  <a:gd name="T23" fmla="*/ 0 h 992"/>
                  <a:gd name="T24" fmla="*/ 0 w 373"/>
                  <a:gd name="T25" fmla="*/ 0 h 992"/>
                  <a:gd name="T26" fmla="*/ 0 w 373"/>
                  <a:gd name="T27" fmla="*/ 0 h 992"/>
                  <a:gd name="T28" fmla="*/ 0 w 373"/>
                  <a:gd name="T29" fmla="*/ 0 h 992"/>
                  <a:gd name="T30" fmla="*/ 0 w 373"/>
                  <a:gd name="T31" fmla="*/ 0 h 992"/>
                  <a:gd name="T32" fmla="*/ 0 w 373"/>
                  <a:gd name="T33" fmla="*/ 0 h 992"/>
                  <a:gd name="T34" fmla="*/ 0 w 373"/>
                  <a:gd name="T35" fmla="*/ 0 h 992"/>
                  <a:gd name="T36" fmla="*/ 0 w 373"/>
                  <a:gd name="T37" fmla="*/ 0 h 992"/>
                  <a:gd name="T38" fmla="*/ 0 w 373"/>
                  <a:gd name="T39" fmla="*/ 0 h 992"/>
                  <a:gd name="T40" fmla="*/ 0 w 373"/>
                  <a:gd name="T41" fmla="*/ 0 h 992"/>
                  <a:gd name="T42" fmla="*/ 0 w 373"/>
                  <a:gd name="T43" fmla="*/ 0 h 992"/>
                  <a:gd name="T44" fmla="*/ 0 w 373"/>
                  <a:gd name="T45" fmla="*/ 0 h 992"/>
                  <a:gd name="T46" fmla="*/ 0 w 373"/>
                  <a:gd name="T47" fmla="*/ 0 h 992"/>
                  <a:gd name="T48" fmla="*/ 0 w 373"/>
                  <a:gd name="T49" fmla="*/ 0 h 992"/>
                  <a:gd name="T50" fmla="*/ 0 w 373"/>
                  <a:gd name="T51" fmla="*/ 0 h 992"/>
                  <a:gd name="T52" fmla="*/ 0 w 373"/>
                  <a:gd name="T53" fmla="*/ 0 h 992"/>
                  <a:gd name="T54" fmla="*/ 0 w 373"/>
                  <a:gd name="T55" fmla="*/ 0 h 992"/>
                  <a:gd name="T56" fmla="*/ 0 w 373"/>
                  <a:gd name="T57" fmla="*/ 0 h 992"/>
                  <a:gd name="T58" fmla="*/ 0 w 373"/>
                  <a:gd name="T59" fmla="*/ 0 h 992"/>
                  <a:gd name="T60" fmla="*/ 0 w 373"/>
                  <a:gd name="T61" fmla="*/ 0 h 992"/>
                  <a:gd name="T62" fmla="*/ 0 w 373"/>
                  <a:gd name="T63" fmla="*/ 0 h 992"/>
                  <a:gd name="T64" fmla="*/ 0 w 373"/>
                  <a:gd name="T65" fmla="*/ 0 h 992"/>
                  <a:gd name="T66" fmla="*/ 0 w 373"/>
                  <a:gd name="T67" fmla="*/ 0 h 992"/>
                  <a:gd name="T68" fmla="*/ 0 w 373"/>
                  <a:gd name="T69" fmla="*/ 0 h 992"/>
                  <a:gd name="T70" fmla="*/ 0 w 373"/>
                  <a:gd name="T71" fmla="*/ 0 h 992"/>
                  <a:gd name="T72" fmla="*/ 0 w 373"/>
                  <a:gd name="T73" fmla="*/ 0 h 9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3"/>
                  <a:gd name="T112" fmla="*/ 0 h 992"/>
                  <a:gd name="T113" fmla="*/ 373 w 373"/>
                  <a:gd name="T114" fmla="*/ 992 h 9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3" h="992">
                    <a:moveTo>
                      <a:pt x="205" y="17"/>
                    </a:moveTo>
                    <a:lnTo>
                      <a:pt x="158" y="0"/>
                    </a:lnTo>
                    <a:lnTo>
                      <a:pt x="113" y="23"/>
                    </a:lnTo>
                    <a:lnTo>
                      <a:pt x="86" y="107"/>
                    </a:lnTo>
                    <a:lnTo>
                      <a:pt x="113" y="241"/>
                    </a:lnTo>
                    <a:lnTo>
                      <a:pt x="158" y="313"/>
                    </a:lnTo>
                    <a:lnTo>
                      <a:pt x="205" y="437"/>
                    </a:lnTo>
                    <a:lnTo>
                      <a:pt x="229" y="500"/>
                    </a:lnTo>
                    <a:lnTo>
                      <a:pt x="229" y="580"/>
                    </a:lnTo>
                    <a:lnTo>
                      <a:pt x="167" y="661"/>
                    </a:lnTo>
                    <a:lnTo>
                      <a:pt x="82" y="747"/>
                    </a:lnTo>
                    <a:lnTo>
                      <a:pt x="31" y="793"/>
                    </a:lnTo>
                    <a:lnTo>
                      <a:pt x="0" y="828"/>
                    </a:lnTo>
                    <a:lnTo>
                      <a:pt x="0" y="867"/>
                    </a:lnTo>
                    <a:lnTo>
                      <a:pt x="34" y="873"/>
                    </a:lnTo>
                    <a:lnTo>
                      <a:pt x="117" y="891"/>
                    </a:lnTo>
                    <a:lnTo>
                      <a:pt x="237" y="944"/>
                    </a:lnTo>
                    <a:lnTo>
                      <a:pt x="271" y="983"/>
                    </a:lnTo>
                    <a:lnTo>
                      <a:pt x="318" y="992"/>
                    </a:lnTo>
                    <a:lnTo>
                      <a:pt x="373" y="947"/>
                    </a:lnTo>
                    <a:lnTo>
                      <a:pt x="339" y="927"/>
                    </a:lnTo>
                    <a:lnTo>
                      <a:pt x="208" y="885"/>
                    </a:lnTo>
                    <a:lnTo>
                      <a:pt x="124" y="864"/>
                    </a:lnTo>
                    <a:lnTo>
                      <a:pt x="61" y="839"/>
                    </a:lnTo>
                    <a:lnTo>
                      <a:pt x="61" y="831"/>
                    </a:lnTo>
                    <a:lnTo>
                      <a:pt x="72" y="810"/>
                    </a:lnTo>
                    <a:lnTo>
                      <a:pt x="113" y="768"/>
                    </a:lnTo>
                    <a:lnTo>
                      <a:pt x="229" y="679"/>
                    </a:lnTo>
                    <a:lnTo>
                      <a:pt x="298" y="604"/>
                    </a:lnTo>
                    <a:lnTo>
                      <a:pt x="312" y="551"/>
                    </a:lnTo>
                    <a:lnTo>
                      <a:pt x="301" y="473"/>
                    </a:lnTo>
                    <a:lnTo>
                      <a:pt x="271" y="410"/>
                    </a:lnTo>
                    <a:lnTo>
                      <a:pt x="229" y="321"/>
                    </a:lnTo>
                    <a:lnTo>
                      <a:pt x="215" y="229"/>
                    </a:lnTo>
                    <a:lnTo>
                      <a:pt x="215" y="139"/>
                    </a:lnTo>
                    <a:lnTo>
                      <a:pt x="215" y="59"/>
                    </a:lnTo>
                    <a:lnTo>
                      <a:pt x="20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8" name="Freeform 68"/>
              <p:cNvSpPr>
                <a:spLocks/>
              </p:cNvSpPr>
              <p:nvPr/>
            </p:nvSpPr>
            <p:spPr bwMode="auto">
              <a:xfrm rot="-353446">
                <a:off x="6026336" y="3078798"/>
                <a:ext cx="264411" cy="574882"/>
              </a:xfrm>
              <a:custGeom>
                <a:avLst/>
                <a:gdLst>
                  <a:gd name="T0" fmla="*/ 0 w 305"/>
                  <a:gd name="T1" fmla="*/ 0 h 1073"/>
                  <a:gd name="T2" fmla="*/ 0 w 305"/>
                  <a:gd name="T3" fmla="*/ 0 h 1073"/>
                  <a:gd name="T4" fmla="*/ 0 w 305"/>
                  <a:gd name="T5" fmla="*/ 0 h 1073"/>
                  <a:gd name="T6" fmla="*/ 0 w 305"/>
                  <a:gd name="T7" fmla="*/ 0 h 1073"/>
                  <a:gd name="T8" fmla="*/ 0 w 305"/>
                  <a:gd name="T9" fmla="*/ 0 h 1073"/>
                  <a:gd name="T10" fmla="*/ 0 w 305"/>
                  <a:gd name="T11" fmla="*/ 0 h 1073"/>
                  <a:gd name="T12" fmla="*/ 0 w 305"/>
                  <a:gd name="T13" fmla="*/ 0 h 1073"/>
                  <a:gd name="T14" fmla="*/ 0 w 305"/>
                  <a:gd name="T15" fmla="*/ 0 h 1073"/>
                  <a:gd name="T16" fmla="*/ 0 w 305"/>
                  <a:gd name="T17" fmla="*/ 0 h 1073"/>
                  <a:gd name="T18" fmla="*/ 0 w 305"/>
                  <a:gd name="T19" fmla="*/ 0 h 1073"/>
                  <a:gd name="T20" fmla="*/ 0 w 305"/>
                  <a:gd name="T21" fmla="*/ 0 h 1073"/>
                  <a:gd name="T22" fmla="*/ 0 w 305"/>
                  <a:gd name="T23" fmla="*/ 0 h 1073"/>
                  <a:gd name="T24" fmla="*/ 0 w 305"/>
                  <a:gd name="T25" fmla="*/ 0 h 1073"/>
                  <a:gd name="T26" fmla="*/ 0 w 305"/>
                  <a:gd name="T27" fmla="*/ 0 h 1073"/>
                  <a:gd name="T28" fmla="*/ 0 w 305"/>
                  <a:gd name="T29" fmla="*/ 0 h 1073"/>
                  <a:gd name="T30" fmla="*/ 0 w 305"/>
                  <a:gd name="T31" fmla="*/ 0 h 1073"/>
                  <a:gd name="T32" fmla="*/ 0 w 305"/>
                  <a:gd name="T33" fmla="*/ 0 h 1073"/>
                  <a:gd name="T34" fmla="*/ 0 w 305"/>
                  <a:gd name="T35" fmla="*/ 0 h 1073"/>
                  <a:gd name="T36" fmla="*/ 0 w 305"/>
                  <a:gd name="T37" fmla="*/ 0 h 1073"/>
                  <a:gd name="T38" fmla="*/ 0 w 305"/>
                  <a:gd name="T39" fmla="*/ 0 h 1073"/>
                  <a:gd name="T40" fmla="*/ 0 w 305"/>
                  <a:gd name="T41" fmla="*/ 0 h 1073"/>
                  <a:gd name="T42" fmla="*/ 0 w 305"/>
                  <a:gd name="T43" fmla="*/ 0 h 1073"/>
                  <a:gd name="T44" fmla="*/ 0 w 305"/>
                  <a:gd name="T45" fmla="*/ 0 h 1073"/>
                  <a:gd name="T46" fmla="*/ 0 w 305"/>
                  <a:gd name="T47" fmla="*/ 0 h 1073"/>
                  <a:gd name="T48" fmla="*/ 0 w 305"/>
                  <a:gd name="T49" fmla="*/ 0 h 1073"/>
                  <a:gd name="T50" fmla="*/ 0 w 305"/>
                  <a:gd name="T51" fmla="*/ 0 h 1073"/>
                  <a:gd name="T52" fmla="*/ 0 w 305"/>
                  <a:gd name="T53" fmla="*/ 0 h 1073"/>
                  <a:gd name="T54" fmla="*/ 0 w 305"/>
                  <a:gd name="T55" fmla="*/ 0 h 1073"/>
                  <a:gd name="T56" fmla="*/ 0 w 305"/>
                  <a:gd name="T57" fmla="*/ 0 h 1073"/>
                  <a:gd name="T58" fmla="*/ 0 w 305"/>
                  <a:gd name="T59" fmla="*/ 0 h 1073"/>
                  <a:gd name="T60" fmla="*/ 0 w 305"/>
                  <a:gd name="T61" fmla="*/ 0 h 1073"/>
                  <a:gd name="T62" fmla="*/ 0 w 305"/>
                  <a:gd name="T63" fmla="*/ 0 h 1073"/>
                  <a:gd name="T64" fmla="*/ 0 w 305"/>
                  <a:gd name="T65" fmla="*/ 0 h 1073"/>
                  <a:gd name="T66" fmla="*/ 0 w 305"/>
                  <a:gd name="T67" fmla="*/ 0 h 10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5"/>
                  <a:gd name="T103" fmla="*/ 0 h 1073"/>
                  <a:gd name="T104" fmla="*/ 305 w 305"/>
                  <a:gd name="T105" fmla="*/ 1073 h 10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5" h="1073">
                    <a:moveTo>
                      <a:pt x="155" y="166"/>
                    </a:moveTo>
                    <a:lnTo>
                      <a:pt x="193" y="54"/>
                    </a:lnTo>
                    <a:lnTo>
                      <a:pt x="236" y="0"/>
                    </a:lnTo>
                    <a:lnTo>
                      <a:pt x="267" y="0"/>
                    </a:lnTo>
                    <a:lnTo>
                      <a:pt x="305" y="27"/>
                    </a:lnTo>
                    <a:lnTo>
                      <a:pt x="294" y="122"/>
                    </a:lnTo>
                    <a:lnTo>
                      <a:pt x="264" y="202"/>
                    </a:lnTo>
                    <a:lnTo>
                      <a:pt x="195" y="286"/>
                    </a:lnTo>
                    <a:lnTo>
                      <a:pt x="135" y="420"/>
                    </a:lnTo>
                    <a:lnTo>
                      <a:pt x="101" y="498"/>
                    </a:lnTo>
                    <a:lnTo>
                      <a:pt x="84" y="572"/>
                    </a:lnTo>
                    <a:lnTo>
                      <a:pt x="94" y="650"/>
                    </a:lnTo>
                    <a:lnTo>
                      <a:pt x="121" y="742"/>
                    </a:lnTo>
                    <a:lnTo>
                      <a:pt x="145" y="793"/>
                    </a:lnTo>
                    <a:lnTo>
                      <a:pt x="166" y="864"/>
                    </a:lnTo>
                    <a:lnTo>
                      <a:pt x="162" y="894"/>
                    </a:lnTo>
                    <a:lnTo>
                      <a:pt x="114" y="1007"/>
                    </a:lnTo>
                    <a:lnTo>
                      <a:pt x="101" y="1070"/>
                    </a:lnTo>
                    <a:lnTo>
                      <a:pt x="60" y="1073"/>
                    </a:lnTo>
                    <a:lnTo>
                      <a:pt x="9" y="1043"/>
                    </a:lnTo>
                    <a:lnTo>
                      <a:pt x="2" y="1016"/>
                    </a:lnTo>
                    <a:lnTo>
                      <a:pt x="24" y="984"/>
                    </a:lnTo>
                    <a:lnTo>
                      <a:pt x="81" y="921"/>
                    </a:lnTo>
                    <a:lnTo>
                      <a:pt x="114" y="885"/>
                    </a:lnTo>
                    <a:lnTo>
                      <a:pt x="121" y="856"/>
                    </a:lnTo>
                    <a:lnTo>
                      <a:pt x="101" y="801"/>
                    </a:lnTo>
                    <a:lnTo>
                      <a:pt x="64" y="734"/>
                    </a:lnTo>
                    <a:lnTo>
                      <a:pt x="29" y="652"/>
                    </a:lnTo>
                    <a:lnTo>
                      <a:pt x="9" y="595"/>
                    </a:lnTo>
                    <a:lnTo>
                      <a:pt x="0" y="528"/>
                    </a:lnTo>
                    <a:lnTo>
                      <a:pt x="29" y="456"/>
                    </a:lnTo>
                    <a:lnTo>
                      <a:pt x="74" y="357"/>
                    </a:lnTo>
                    <a:lnTo>
                      <a:pt x="135" y="248"/>
                    </a:lnTo>
                    <a:lnTo>
                      <a:pt x="155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 rot="19206137" flipH="1">
                <a:off x="5974696" y="2711893"/>
                <a:ext cx="305894" cy="252505"/>
              </a:xfrm>
              <a:custGeom>
                <a:avLst/>
                <a:gdLst>
                  <a:gd name="T0" fmla="*/ 0 w 446"/>
                  <a:gd name="T1" fmla="*/ 75556808 h 948"/>
                  <a:gd name="T2" fmla="*/ 2147483647 w 446"/>
                  <a:gd name="T3" fmla="*/ 0 h 948"/>
                  <a:gd name="T4" fmla="*/ 2147483647 w 446"/>
                  <a:gd name="T5" fmla="*/ 37813962 h 948"/>
                  <a:gd name="T6" fmla="*/ 2147483647 w 446"/>
                  <a:gd name="T7" fmla="*/ 396796723 h 948"/>
                  <a:gd name="T8" fmla="*/ 2147483647 w 446"/>
                  <a:gd name="T9" fmla="*/ 1492829951 h 948"/>
                  <a:gd name="T10" fmla="*/ 2147483647 w 446"/>
                  <a:gd name="T11" fmla="*/ 1814069500 h 948"/>
                  <a:gd name="T12" fmla="*/ 2147483647 w 446"/>
                  <a:gd name="T13" fmla="*/ 2147483647 h 948"/>
                  <a:gd name="T14" fmla="*/ 2147483647 w 446"/>
                  <a:gd name="T15" fmla="*/ 1965253900 h 948"/>
                  <a:gd name="T16" fmla="*/ 2147483647 w 446"/>
                  <a:gd name="T17" fmla="*/ 1587328591 h 948"/>
                  <a:gd name="T18" fmla="*/ 2147483647 w 446"/>
                  <a:gd name="T19" fmla="*/ 359053894 h 948"/>
                  <a:gd name="T20" fmla="*/ 0 w 446"/>
                  <a:gd name="T21" fmla="*/ 75556808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60" name="Freeform 64"/>
              <p:cNvSpPr>
                <a:spLocks/>
              </p:cNvSpPr>
              <p:nvPr/>
            </p:nvSpPr>
            <p:spPr bwMode="auto">
              <a:xfrm flipH="1">
                <a:off x="5857884" y="2643182"/>
                <a:ext cx="330514" cy="486645"/>
              </a:xfrm>
              <a:custGeom>
                <a:avLst/>
                <a:gdLst>
                  <a:gd name="T0" fmla="*/ 0 w 619"/>
                  <a:gd name="T1" fmla="*/ 0 h 913"/>
                  <a:gd name="T2" fmla="*/ 0 w 619"/>
                  <a:gd name="T3" fmla="*/ 0 h 913"/>
                  <a:gd name="T4" fmla="*/ 0 w 619"/>
                  <a:gd name="T5" fmla="*/ 0 h 913"/>
                  <a:gd name="T6" fmla="*/ 0 w 619"/>
                  <a:gd name="T7" fmla="*/ 0 h 913"/>
                  <a:gd name="T8" fmla="*/ 0 w 619"/>
                  <a:gd name="T9" fmla="*/ 0 h 913"/>
                  <a:gd name="T10" fmla="*/ 0 w 619"/>
                  <a:gd name="T11" fmla="*/ 0 h 913"/>
                  <a:gd name="T12" fmla="*/ 0 w 619"/>
                  <a:gd name="T13" fmla="*/ 0 h 913"/>
                  <a:gd name="T14" fmla="*/ 0 w 619"/>
                  <a:gd name="T15" fmla="*/ 0 h 913"/>
                  <a:gd name="T16" fmla="*/ 0 w 619"/>
                  <a:gd name="T17" fmla="*/ 0 h 913"/>
                  <a:gd name="T18" fmla="*/ 0 w 619"/>
                  <a:gd name="T19" fmla="*/ 0 h 913"/>
                  <a:gd name="T20" fmla="*/ 0 w 619"/>
                  <a:gd name="T21" fmla="*/ 0 h 913"/>
                  <a:gd name="T22" fmla="*/ 0 w 619"/>
                  <a:gd name="T23" fmla="*/ 0 h 913"/>
                  <a:gd name="T24" fmla="*/ 0 w 619"/>
                  <a:gd name="T25" fmla="*/ 0 h 913"/>
                  <a:gd name="T26" fmla="*/ 0 w 619"/>
                  <a:gd name="T27" fmla="*/ 0 h 913"/>
                  <a:gd name="T28" fmla="*/ 0 w 619"/>
                  <a:gd name="T29" fmla="*/ 0 h 913"/>
                  <a:gd name="T30" fmla="*/ 0 w 619"/>
                  <a:gd name="T31" fmla="*/ 0 h 913"/>
                  <a:gd name="T32" fmla="*/ 0 w 619"/>
                  <a:gd name="T33" fmla="*/ 0 h 913"/>
                  <a:gd name="T34" fmla="*/ 0 w 619"/>
                  <a:gd name="T35" fmla="*/ 0 h 913"/>
                  <a:gd name="T36" fmla="*/ 0 w 619"/>
                  <a:gd name="T37" fmla="*/ 0 h 913"/>
                  <a:gd name="T38" fmla="*/ 0 w 619"/>
                  <a:gd name="T39" fmla="*/ 0 h 913"/>
                  <a:gd name="T40" fmla="*/ 0 w 619"/>
                  <a:gd name="T41" fmla="*/ 0 h 913"/>
                  <a:gd name="T42" fmla="*/ 0 w 619"/>
                  <a:gd name="T43" fmla="*/ 0 h 913"/>
                  <a:gd name="T44" fmla="*/ 0 w 619"/>
                  <a:gd name="T45" fmla="*/ 0 h 913"/>
                  <a:gd name="T46" fmla="*/ 0 w 619"/>
                  <a:gd name="T47" fmla="*/ 0 h 913"/>
                  <a:gd name="T48" fmla="*/ 0 w 619"/>
                  <a:gd name="T49" fmla="*/ 0 h 913"/>
                  <a:gd name="T50" fmla="*/ 0 w 619"/>
                  <a:gd name="T51" fmla="*/ 0 h 913"/>
                  <a:gd name="T52" fmla="*/ 0 w 619"/>
                  <a:gd name="T53" fmla="*/ 0 h 913"/>
                  <a:gd name="T54" fmla="*/ 0 w 619"/>
                  <a:gd name="T55" fmla="*/ 0 h 913"/>
                  <a:gd name="T56" fmla="*/ 0 w 619"/>
                  <a:gd name="T57" fmla="*/ 0 h 913"/>
                  <a:gd name="T58" fmla="*/ 0 w 619"/>
                  <a:gd name="T59" fmla="*/ 0 h 913"/>
                  <a:gd name="T60" fmla="*/ 0 w 619"/>
                  <a:gd name="T61" fmla="*/ 0 h 913"/>
                  <a:gd name="T62" fmla="*/ 0 w 619"/>
                  <a:gd name="T63" fmla="*/ 0 h 913"/>
                  <a:gd name="T64" fmla="*/ 0 w 619"/>
                  <a:gd name="T65" fmla="*/ 0 h 913"/>
                  <a:gd name="T66" fmla="*/ 0 w 619"/>
                  <a:gd name="T67" fmla="*/ 0 h 913"/>
                  <a:gd name="T68" fmla="*/ 0 w 619"/>
                  <a:gd name="T69" fmla="*/ 0 h 913"/>
                  <a:gd name="T70" fmla="*/ 0 w 619"/>
                  <a:gd name="T71" fmla="*/ 0 h 913"/>
                  <a:gd name="T72" fmla="*/ 0 w 619"/>
                  <a:gd name="T73" fmla="*/ 0 h 913"/>
                  <a:gd name="T74" fmla="*/ 0 w 619"/>
                  <a:gd name="T75" fmla="*/ 0 h 913"/>
                  <a:gd name="T76" fmla="*/ 0 w 619"/>
                  <a:gd name="T77" fmla="*/ 0 h 913"/>
                  <a:gd name="T78" fmla="*/ 0 w 619"/>
                  <a:gd name="T79" fmla="*/ 0 h 913"/>
                  <a:gd name="T80" fmla="*/ 0 w 619"/>
                  <a:gd name="T81" fmla="*/ 0 h 913"/>
                  <a:gd name="T82" fmla="*/ 0 w 619"/>
                  <a:gd name="T83" fmla="*/ 0 h 913"/>
                  <a:gd name="T84" fmla="*/ 0 w 619"/>
                  <a:gd name="T85" fmla="*/ 0 h 913"/>
                  <a:gd name="T86" fmla="*/ 0 w 619"/>
                  <a:gd name="T87" fmla="*/ 0 h 9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9"/>
                  <a:gd name="T133" fmla="*/ 0 h 913"/>
                  <a:gd name="T134" fmla="*/ 619 w 619"/>
                  <a:gd name="T135" fmla="*/ 913 h 9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9" h="913">
                    <a:moveTo>
                      <a:pt x="75" y="14"/>
                    </a:moveTo>
                    <a:lnTo>
                      <a:pt x="219" y="53"/>
                    </a:lnTo>
                    <a:lnTo>
                      <a:pt x="373" y="148"/>
                    </a:lnTo>
                    <a:lnTo>
                      <a:pt x="463" y="230"/>
                    </a:lnTo>
                    <a:lnTo>
                      <a:pt x="554" y="329"/>
                    </a:lnTo>
                    <a:lnTo>
                      <a:pt x="599" y="399"/>
                    </a:lnTo>
                    <a:lnTo>
                      <a:pt x="619" y="494"/>
                    </a:lnTo>
                    <a:lnTo>
                      <a:pt x="606" y="534"/>
                    </a:lnTo>
                    <a:lnTo>
                      <a:pt x="558" y="583"/>
                    </a:lnTo>
                    <a:lnTo>
                      <a:pt x="441" y="614"/>
                    </a:lnTo>
                    <a:lnTo>
                      <a:pt x="319" y="631"/>
                    </a:lnTo>
                    <a:lnTo>
                      <a:pt x="251" y="637"/>
                    </a:lnTo>
                    <a:lnTo>
                      <a:pt x="271" y="682"/>
                    </a:lnTo>
                    <a:lnTo>
                      <a:pt x="343" y="756"/>
                    </a:lnTo>
                    <a:lnTo>
                      <a:pt x="404" y="800"/>
                    </a:lnTo>
                    <a:lnTo>
                      <a:pt x="472" y="844"/>
                    </a:lnTo>
                    <a:lnTo>
                      <a:pt x="483" y="886"/>
                    </a:lnTo>
                    <a:lnTo>
                      <a:pt x="452" y="913"/>
                    </a:lnTo>
                    <a:lnTo>
                      <a:pt x="400" y="895"/>
                    </a:lnTo>
                    <a:lnTo>
                      <a:pt x="291" y="788"/>
                    </a:lnTo>
                    <a:lnTo>
                      <a:pt x="237" y="728"/>
                    </a:lnTo>
                    <a:lnTo>
                      <a:pt x="199" y="637"/>
                    </a:lnTo>
                    <a:lnTo>
                      <a:pt x="210" y="604"/>
                    </a:lnTo>
                    <a:lnTo>
                      <a:pt x="267" y="593"/>
                    </a:lnTo>
                    <a:lnTo>
                      <a:pt x="370" y="587"/>
                    </a:lnTo>
                    <a:lnTo>
                      <a:pt x="466" y="566"/>
                    </a:lnTo>
                    <a:lnTo>
                      <a:pt x="517" y="539"/>
                    </a:lnTo>
                    <a:lnTo>
                      <a:pt x="554" y="498"/>
                    </a:lnTo>
                    <a:lnTo>
                      <a:pt x="554" y="458"/>
                    </a:lnTo>
                    <a:lnTo>
                      <a:pt x="538" y="391"/>
                    </a:lnTo>
                    <a:lnTo>
                      <a:pt x="497" y="346"/>
                    </a:lnTo>
                    <a:lnTo>
                      <a:pt x="463" y="298"/>
                    </a:lnTo>
                    <a:lnTo>
                      <a:pt x="411" y="263"/>
                    </a:lnTo>
                    <a:lnTo>
                      <a:pt x="343" y="204"/>
                    </a:lnTo>
                    <a:lnTo>
                      <a:pt x="260" y="159"/>
                    </a:lnTo>
                    <a:lnTo>
                      <a:pt x="185" y="139"/>
                    </a:lnTo>
                    <a:lnTo>
                      <a:pt x="93" y="124"/>
                    </a:lnTo>
                    <a:lnTo>
                      <a:pt x="35" y="103"/>
                    </a:lnTo>
                    <a:lnTo>
                      <a:pt x="0" y="67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104" y="14"/>
                    </a:lnTo>
                    <a:lnTo>
                      <a:pt x="113" y="17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5" name="Gruppieren 298"/>
            <p:cNvGrpSpPr>
              <a:grpSpLocks/>
            </p:cNvGrpSpPr>
            <p:nvPr/>
          </p:nvGrpSpPr>
          <p:grpSpPr bwMode="auto">
            <a:xfrm>
              <a:off x="985219" y="4500570"/>
              <a:ext cx="161715" cy="456602"/>
              <a:chOff x="6786578" y="3057019"/>
              <a:chExt cx="857256" cy="2086493"/>
            </a:xfrm>
          </p:grpSpPr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6786578" y="3609126"/>
                <a:ext cx="459215" cy="677130"/>
              </a:xfrm>
              <a:custGeom>
                <a:avLst/>
                <a:gdLst>
                  <a:gd name="T0" fmla="*/ 0 w 651"/>
                  <a:gd name="T1" fmla="*/ 0 h 953"/>
                  <a:gd name="T2" fmla="*/ 0 w 651"/>
                  <a:gd name="T3" fmla="*/ 0 h 953"/>
                  <a:gd name="T4" fmla="*/ 0 w 651"/>
                  <a:gd name="T5" fmla="*/ 0 h 953"/>
                  <a:gd name="T6" fmla="*/ 0 w 651"/>
                  <a:gd name="T7" fmla="*/ 0 h 953"/>
                  <a:gd name="T8" fmla="*/ 0 w 651"/>
                  <a:gd name="T9" fmla="*/ 0 h 953"/>
                  <a:gd name="T10" fmla="*/ 0 w 651"/>
                  <a:gd name="T11" fmla="*/ 0 h 953"/>
                  <a:gd name="T12" fmla="*/ 0 w 651"/>
                  <a:gd name="T13" fmla="*/ 0 h 953"/>
                  <a:gd name="T14" fmla="*/ 0 w 651"/>
                  <a:gd name="T15" fmla="*/ 0 h 953"/>
                  <a:gd name="T16" fmla="*/ 0 w 651"/>
                  <a:gd name="T17" fmla="*/ 0 h 953"/>
                  <a:gd name="T18" fmla="*/ 0 w 651"/>
                  <a:gd name="T19" fmla="*/ 0 h 953"/>
                  <a:gd name="T20" fmla="*/ 0 w 651"/>
                  <a:gd name="T21" fmla="*/ 0 h 953"/>
                  <a:gd name="T22" fmla="*/ 0 w 651"/>
                  <a:gd name="T23" fmla="*/ 0 h 953"/>
                  <a:gd name="T24" fmla="*/ 0 w 651"/>
                  <a:gd name="T25" fmla="*/ 0 h 953"/>
                  <a:gd name="T26" fmla="*/ 0 w 651"/>
                  <a:gd name="T27" fmla="*/ 0 h 953"/>
                  <a:gd name="T28" fmla="*/ 0 w 651"/>
                  <a:gd name="T29" fmla="*/ 0 h 953"/>
                  <a:gd name="T30" fmla="*/ 0 w 651"/>
                  <a:gd name="T31" fmla="*/ 0 h 953"/>
                  <a:gd name="T32" fmla="*/ 0 w 651"/>
                  <a:gd name="T33" fmla="*/ 0 h 953"/>
                  <a:gd name="T34" fmla="*/ 0 w 651"/>
                  <a:gd name="T35" fmla="*/ 0 h 953"/>
                  <a:gd name="T36" fmla="*/ 0 w 651"/>
                  <a:gd name="T37" fmla="*/ 0 h 953"/>
                  <a:gd name="T38" fmla="*/ 0 w 651"/>
                  <a:gd name="T39" fmla="*/ 0 h 953"/>
                  <a:gd name="T40" fmla="*/ 0 w 651"/>
                  <a:gd name="T41" fmla="*/ 0 h 953"/>
                  <a:gd name="T42" fmla="*/ 0 w 651"/>
                  <a:gd name="T43" fmla="*/ 0 h 953"/>
                  <a:gd name="T44" fmla="*/ 0 w 651"/>
                  <a:gd name="T45" fmla="*/ 0 h 953"/>
                  <a:gd name="T46" fmla="*/ 0 w 651"/>
                  <a:gd name="T47" fmla="*/ 0 h 953"/>
                  <a:gd name="T48" fmla="*/ 0 w 651"/>
                  <a:gd name="T49" fmla="*/ 0 h 953"/>
                  <a:gd name="T50" fmla="*/ 0 w 651"/>
                  <a:gd name="T51" fmla="*/ 0 h 953"/>
                  <a:gd name="T52" fmla="*/ 0 w 651"/>
                  <a:gd name="T53" fmla="*/ 0 h 953"/>
                  <a:gd name="T54" fmla="*/ 0 w 651"/>
                  <a:gd name="T55" fmla="*/ 0 h 953"/>
                  <a:gd name="T56" fmla="*/ 0 w 651"/>
                  <a:gd name="T57" fmla="*/ 0 h 953"/>
                  <a:gd name="T58" fmla="*/ 0 w 651"/>
                  <a:gd name="T59" fmla="*/ 0 h 953"/>
                  <a:gd name="T60" fmla="*/ 0 w 651"/>
                  <a:gd name="T61" fmla="*/ 0 h 953"/>
                  <a:gd name="T62" fmla="*/ 0 w 651"/>
                  <a:gd name="T63" fmla="*/ 0 h 953"/>
                  <a:gd name="T64" fmla="*/ 0 w 651"/>
                  <a:gd name="T65" fmla="*/ 0 h 953"/>
                  <a:gd name="T66" fmla="*/ 0 w 651"/>
                  <a:gd name="T67" fmla="*/ 0 h 953"/>
                  <a:gd name="T68" fmla="*/ 0 w 651"/>
                  <a:gd name="T69" fmla="*/ 0 h 953"/>
                  <a:gd name="T70" fmla="*/ 0 w 651"/>
                  <a:gd name="T71" fmla="*/ 0 h 953"/>
                  <a:gd name="T72" fmla="*/ 0 w 651"/>
                  <a:gd name="T73" fmla="*/ 0 h 953"/>
                  <a:gd name="T74" fmla="*/ 0 w 651"/>
                  <a:gd name="T75" fmla="*/ 0 h 953"/>
                  <a:gd name="T76" fmla="*/ 0 w 651"/>
                  <a:gd name="T77" fmla="*/ 0 h 953"/>
                  <a:gd name="T78" fmla="*/ 0 w 651"/>
                  <a:gd name="T79" fmla="*/ 0 h 9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1"/>
                  <a:gd name="T121" fmla="*/ 0 h 953"/>
                  <a:gd name="T122" fmla="*/ 651 w 651"/>
                  <a:gd name="T123" fmla="*/ 953 h 9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1" h="953">
                    <a:moveTo>
                      <a:pt x="345" y="142"/>
                    </a:moveTo>
                    <a:lnTo>
                      <a:pt x="412" y="83"/>
                    </a:lnTo>
                    <a:lnTo>
                      <a:pt x="505" y="24"/>
                    </a:lnTo>
                    <a:lnTo>
                      <a:pt x="571" y="0"/>
                    </a:lnTo>
                    <a:lnTo>
                      <a:pt x="651" y="5"/>
                    </a:lnTo>
                    <a:lnTo>
                      <a:pt x="651" y="60"/>
                    </a:lnTo>
                    <a:lnTo>
                      <a:pt x="611" y="107"/>
                    </a:lnTo>
                    <a:lnTo>
                      <a:pt x="536" y="142"/>
                    </a:lnTo>
                    <a:lnTo>
                      <a:pt x="350" y="217"/>
                    </a:lnTo>
                    <a:lnTo>
                      <a:pt x="172" y="307"/>
                    </a:lnTo>
                    <a:lnTo>
                      <a:pt x="97" y="330"/>
                    </a:lnTo>
                    <a:lnTo>
                      <a:pt x="71" y="365"/>
                    </a:lnTo>
                    <a:lnTo>
                      <a:pt x="97" y="401"/>
                    </a:lnTo>
                    <a:lnTo>
                      <a:pt x="252" y="533"/>
                    </a:lnTo>
                    <a:lnTo>
                      <a:pt x="323" y="577"/>
                    </a:lnTo>
                    <a:lnTo>
                      <a:pt x="429" y="651"/>
                    </a:lnTo>
                    <a:lnTo>
                      <a:pt x="536" y="722"/>
                    </a:lnTo>
                    <a:lnTo>
                      <a:pt x="531" y="757"/>
                    </a:lnTo>
                    <a:lnTo>
                      <a:pt x="451" y="769"/>
                    </a:lnTo>
                    <a:lnTo>
                      <a:pt x="332" y="769"/>
                    </a:lnTo>
                    <a:lnTo>
                      <a:pt x="257" y="804"/>
                    </a:lnTo>
                    <a:lnTo>
                      <a:pt x="230" y="894"/>
                    </a:lnTo>
                    <a:lnTo>
                      <a:pt x="230" y="941"/>
                    </a:lnTo>
                    <a:lnTo>
                      <a:pt x="199" y="953"/>
                    </a:lnTo>
                    <a:lnTo>
                      <a:pt x="150" y="910"/>
                    </a:lnTo>
                    <a:lnTo>
                      <a:pt x="159" y="835"/>
                    </a:lnTo>
                    <a:lnTo>
                      <a:pt x="203" y="780"/>
                    </a:lnTo>
                    <a:lnTo>
                      <a:pt x="292" y="733"/>
                    </a:lnTo>
                    <a:lnTo>
                      <a:pt x="389" y="710"/>
                    </a:lnTo>
                    <a:lnTo>
                      <a:pt x="398" y="686"/>
                    </a:lnTo>
                    <a:lnTo>
                      <a:pt x="350" y="639"/>
                    </a:lnTo>
                    <a:lnTo>
                      <a:pt x="146" y="522"/>
                    </a:lnTo>
                    <a:lnTo>
                      <a:pt x="84" y="475"/>
                    </a:lnTo>
                    <a:lnTo>
                      <a:pt x="26" y="412"/>
                    </a:lnTo>
                    <a:lnTo>
                      <a:pt x="0" y="341"/>
                    </a:lnTo>
                    <a:lnTo>
                      <a:pt x="17" y="299"/>
                    </a:lnTo>
                    <a:lnTo>
                      <a:pt x="119" y="271"/>
                    </a:lnTo>
                    <a:lnTo>
                      <a:pt x="243" y="225"/>
                    </a:lnTo>
                    <a:lnTo>
                      <a:pt x="323" y="176"/>
                    </a:lnTo>
                    <a:lnTo>
                      <a:pt x="34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7042950" y="3574326"/>
                <a:ext cx="473302" cy="854806"/>
              </a:xfrm>
              <a:custGeom>
                <a:avLst/>
                <a:gdLst>
                  <a:gd name="T0" fmla="*/ 0 w 454"/>
                  <a:gd name="T1" fmla="*/ 0 h 912"/>
                  <a:gd name="T2" fmla="*/ 0 w 454"/>
                  <a:gd name="T3" fmla="*/ 0 h 912"/>
                  <a:gd name="T4" fmla="*/ 0 w 454"/>
                  <a:gd name="T5" fmla="*/ 0 h 912"/>
                  <a:gd name="T6" fmla="*/ 0 w 454"/>
                  <a:gd name="T7" fmla="*/ 0 h 912"/>
                  <a:gd name="T8" fmla="*/ 0 w 454"/>
                  <a:gd name="T9" fmla="*/ 0 h 912"/>
                  <a:gd name="T10" fmla="*/ 0 w 454"/>
                  <a:gd name="T11" fmla="*/ 0 h 912"/>
                  <a:gd name="T12" fmla="*/ 0 w 454"/>
                  <a:gd name="T13" fmla="*/ 0 h 912"/>
                  <a:gd name="T14" fmla="*/ 0 w 454"/>
                  <a:gd name="T15" fmla="*/ 0 h 912"/>
                  <a:gd name="T16" fmla="*/ 0 w 454"/>
                  <a:gd name="T17" fmla="*/ 0 h 912"/>
                  <a:gd name="T18" fmla="*/ 0 w 454"/>
                  <a:gd name="T19" fmla="*/ 0 h 912"/>
                  <a:gd name="T20" fmla="*/ 0 w 454"/>
                  <a:gd name="T21" fmla="*/ 0 h 912"/>
                  <a:gd name="T22" fmla="*/ 0 w 454"/>
                  <a:gd name="T23" fmla="*/ 0 h 912"/>
                  <a:gd name="T24" fmla="*/ 0 w 454"/>
                  <a:gd name="T25" fmla="*/ 0 h 912"/>
                  <a:gd name="T26" fmla="*/ 0 w 454"/>
                  <a:gd name="T27" fmla="*/ 0 h 912"/>
                  <a:gd name="T28" fmla="*/ 0 w 454"/>
                  <a:gd name="T29" fmla="*/ 0 h 912"/>
                  <a:gd name="T30" fmla="*/ 0 w 454"/>
                  <a:gd name="T31" fmla="*/ 0 h 912"/>
                  <a:gd name="T32" fmla="*/ 0 w 454"/>
                  <a:gd name="T33" fmla="*/ 0 h 912"/>
                  <a:gd name="T34" fmla="*/ 0 w 454"/>
                  <a:gd name="T35" fmla="*/ 0 h 912"/>
                  <a:gd name="T36" fmla="*/ 0 w 454"/>
                  <a:gd name="T37" fmla="*/ 0 h 912"/>
                  <a:gd name="T38" fmla="*/ 0 w 454"/>
                  <a:gd name="T39" fmla="*/ 0 h 912"/>
                  <a:gd name="T40" fmla="*/ 0 w 454"/>
                  <a:gd name="T41" fmla="*/ 0 h 9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912"/>
                  <a:gd name="T65" fmla="*/ 454 w 454"/>
                  <a:gd name="T66" fmla="*/ 912 h 9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912">
                    <a:moveTo>
                      <a:pt x="97" y="70"/>
                    </a:moveTo>
                    <a:lnTo>
                      <a:pt x="137" y="12"/>
                    </a:lnTo>
                    <a:lnTo>
                      <a:pt x="186" y="0"/>
                    </a:lnTo>
                    <a:lnTo>
                      <a:pt x="253" y="0"/>
                    </a:lnTo>
                    <a:lnTo>
                      <a:pt x="337" y="42"/>
                    </a:lnTo>
                    <a:lnTo>
                      <a:pt x="390" y="137"/>
                    </a:lnTo>
                    <a:lnTo>
                      <a:pt x="430" y="259"/>
                    </a:lnTo>
                    <a:lnTo>
                      <a:pt x="454" y="383"/>
                    </a:lnTo>
                    <a:lnTo>
                      <a:pt x="454" y="552"/>
                    </a:lnTo>
                    <a:lnTo>
                      <a:pt x="405" y="736"/>
                    </a:lnTo>
                    <a:lnTo>
                      <a:pt x="334" y="845"/>
                    </a:lnTo>
                    <a:lnTo>
                      <a:pt x="239" y="900"/>
                    </a:lnTo>
                    <a:lnTo>
                      <a:pt x="151" y="912"/>
                    </a:lnTo>
                    <a:lnTo>
                      <a:pt x="84" y="877"/>
                    </a:lnTo>
                    <a:lnTo>
                      <a:pt x="31" y="833"/>
                    </a:lnTo>
                    <a:lnTo>
                      <a:pt x="17" y="764"/>
                    </a:lnTo>
                    <a:lnTo>
                      <a:pt x="0" y="630"/>
                    </a:lnTo>
                    <a:lnTo>
                      <a:pt x="13" y="465"/>
                    </a:lnTo>
                    <a:lnTo>
                      <a:pt x="53" y="294"/>
                    </a:lnTo>
                    <a:lnTo>
                      <a:pt x="79" y="172"/>
                    </a:lnTo>
                    <a:lnTo>
                      <a:pt x="9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7285235" y="4200734"/>
                <a:ext cx="185940" cy="942778"/>
              </a:xfrm>
              <a:custGeom>
                <a:avLst/>
                <a:gdLst>
                  <a:gd name="T0" fmla="*/ 0 w 264"/>
                  <a:gd name="T1" fmla="*/ 0 h 1190"/>
                  <a:gd name="T2" fmla="*/ 0 w 264"/>
                  <a:gd name="T3" fmla="*/ 0 h 1190"/>
                  <a:gd name="T4" fmla="*/ 0 w 264"/>
                  <a:gd name="T5" fmla="*/ 0 h 1190"/>
                  <a:gd name="T6" fmla="*/ 0 w 264"/>
                  <a:gd name="T7" fmla="*/ 0 h 1190"/>
                  <a:gd name="T8" fmla="*/ 0 w 264"/>
                  <a:gd name="T9" fmla="*/ 0 h 1190"/>
                  <a:gd name="T10" fmla="*/ 0 w 264"/>
                  <a:gd name="T11" fmla="*/ 0 h 1190"/>
                  <a:gd name="T12" fmla="*/ 0 w 264"/>
                  <a:gd name="T13" fmla="*/ 0 h 1190"/>
                  <a:gd name="T14" fmla="*/ 0 w 264"/>
                  <a:gd name="T15" fmla="*/ 0 h 1190"/>
                  <a:gd name="T16" fmla="*/ 0 w 264"/>
                  <a:gd name="T17" fmla="*/ 0 h 1190"/>
                  <a:gd name="T18" fmla="*/ 0 w 264"/>
                  <a:gd name="T19" fmla="*/ 0 h 1190"/>
                  <a:gd name="T20" fmla="*/ 0 w 264"/>
                  <a:gd name="T21" fmla="*/ 0 h 1190"/>
                  <a:gd name="T22" fmla="*/ 0 w 264"/>
                  <a:gd name="T23" fmla="*/ 0 h 1190"/>
                  <a:gd name="T24" fmla="*/ 0 w 264"/>
                  <a:gd name="T25" fmla="*/ 0 h 1190"/>
                  <a:gd name="T26" fmla="*/ 0 w 264"/>
                  <a:gd name="T27" fmla="*/ 0 h 1190"/>
                  <a:gd name="T28" fmla="*/ 0 w 264"/>
                  <a:gd name="T29" fmla="*/ 0 h 1190"/>
                  <a:gd name="T30" fmla="*/ 0 w 264"/>
                  <a:gd name="T31" fmla="*/ 0 h 1190"/>
                  <a:gd name="T32" fmla="*/ 0 w 264"/>
                  <a:gd name="T33" fmla="*/ 0 h 1190"/>
                  <a:gd name="T34" fmla="*/ 0 w 264"/>
                  <a:gd name="T35" fmla="*/ 0 h 1190"/>
                  <a:gd name="T36" fmla="*/ 0 w 264"/>
                  <a:gd name="T37" fmla="*/ 0 h 1190"/>
                  <a:gd name="T38" fmla="*/ 0 w 264"/>
                  <a:gd name="T39" fmla="*/ 0 h 1190"/>
                  <a:gd name="T40" fmla="*/ 0 w 264"/>
                  <a:gd name="T41" fmla="*/ 0 h 1190"/>
                  <a:gd name="T42" fmla="*/ 0 w 264"/>
                  <a:gd name="T43" fmla="*/ 0 h 1190"/>
                  <a:gd name="T44" fmla="*/ 0 w 264"/>
                  <a:gd name="T45" fmla="*/ 0 h 1190"/>
                  <a:gd name="T46" fmla="*/ 0 w 264"/>
                  <a:gd name="T47" fmla="*/ 0 h 1190"/>
                  <a:gd name="T48" fmla="*/ 0 w 264"/>
                  <a:gd name="T49" fmla="*/ 0 h 1190"/>
                  <a:gd name="T50" fmla="*/ 0 w 264"/>
                  <a:gd name="T51" fmla="*/ 0 h 1190"/>
                  <a:gd name="T52" fmla="*/ 0 w 264"/>
                  <a:gd name="T53" fmla="*/ 0 h 1190"/>
                  <a:gd name="T54" fmla="*/ 0 w 264"/>
                  <a:gd name="T55" fmla="*/ 0 h 1190"/>
                  <a:gd name="T56" fmla="*/ 0 w 264"/>
                  <a:gd name="T57" fmla="*/ 0 h 11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4"/>
                  <a:gd name="T88" fmla="*/ 0 h 1190"/>
                  <a:gd name="T89" fmla="*/ 264 w 264"/>
                  <a:gd name="T90" fmla="*/ 1190 h 11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4" h="1190">
                    <a:moveTo>
                      <a:pt x="127" y="211"/>
                    </a:moveTo>
                    <a:lnTo>
                      <a:pt x="91" y="133"/>
                    </a:lnTo>
                    <a:lnTo>
                      <a:pt x="91" y="47"/>
                    </a:lnTo>
                    <a:lnTo>
                      <a:pt x="140" y="0"/>
                    </a:lnTo>
                    <a:lnTo>
                      <a:pt x="197" y="23"/>
                    </a:lnTo>
                    <a:lnTo>
                      <a:pt x="237" y="106"/>
                    </a:lnTo>
                    <a:lnTo>
                      <a:pt x="259" y="246"/>
                    </a:lnTo>
                    <a:lnTo>
                      <a:pt x="264" y="422"/>
                    </a:lnTo>
                    <a:lnTo>
                      <a:pt x="250" y="575"/>
                    </a:lnTo>
                    <a:lnTo>
                      <a:pt x="224" y="740"/>
                    </a:lnTo>
                    <a:lnTo>
                      <a:pt x="224" y="939"/>
                    </a:lnTo>
                    <a:lnTo>
                      <a:pt x="259" y="1021"/>
                    </a:lnTo>
                    <a:lnTo>
                      <a:pt x="246" y="1060"/>
                    </a:lnTo>
                    <a:lnTo>
                      <a:pt x="184" y="1073"/>
                    </a:lnTo>
                    <a:lnTo>
                      <a:pt x="118" y="1128"/>
                    </a:lnTo>
                    <a:lnTo>
                      <a:pt x="87" y="1174"/>
                    </a:lnTo>
                    <a:lnTo>
                      <a:pt x="12" y="1190"/>
                    </a:lnTo>
                    <a:lnTo>
                      <a:pt x="0" y="1139"/>
                    </a:lnTo>
                    <a:lnTo>
                      <a:pt x="25" y="1096"/>
                    </a:lnTo>
                    <a:lnTo>
                      <a:pt x="118" y="1060"/>
                    </a:lnTo>
                    <a:lnTo>
                      <a:pt x="184" y="1034"/>
                    </a:lnTo>
                    <a:lnTo>
                      <a:pt x="206" y="1010"/>
                    </a:lnTo>
                    <a:lnTo>
                      <a:pt x="180" y="944"/>
                    </a:lnTo>
                    <a:lnTo>
                      <a:pt x="158" y="810"/>
                    </a:lnTo>
                    <a:lnTo>
                      <a:pt x="153" y="650"/>
                    </a:lnTo>
                    <a:lnTo>
                      <a:pt x="158" y="543"/>
                    </a:lnTo>
                    <a:lnTo>
                      <a:pt x="166" y="399"/>
                    </a:lnTo>
                    <a:lnTo>
                      <a:pt x="153" y="270"/>
                    </a:lnTo>
                    <a:lnTo>
                      <a:pt x="127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6913356" y="4156443"/>
                <a:ext cx="290180" cy="939613"/>
              </a:xfrm>
              <a:custGeom>
                <a:avLst/>
                <a:gdLst>
                  <a:gd name="T0" fmla="*/ 0 w 412"/>
                  <a:gd name="T1" fmla="*/ 0 h 1186"/>
                  <a:gd name="T2" fmla="*/ 0 w 412"/>
                  <a:gd name="T3" fmla="*/ 0 h 1186"/>
                  <a:gd name="T4" fmla="*/ 0 w 412"/>
                  <a:gd name="T5" fmla="*/ 0 h 1186"/>
                  <a:gd name="T6" fmla="*/ 0 w 412"/>
                  <a:gd name="T7" fmla="*/ 0 h 1186"/>
                  <a:gd name="T8" fmla="*/ 0 w 412"/>
                  <a:gd name="T9" fmla="*/ 0 h 1186"/>
                  <a:gd name="T10" fmla="*/ 0 w 412"/>
                  <a:gd name="T11" fmla="*/ 0 h 1186"/>
                  <a:gd name="T12" fmla="*/ 0 w 412"/>
                  <a:gd name="T13" fmla="*/ 0 h 1186"/>
                  <a:gd name="T14" fmla="*/ 0 w 412"/>
                  <a:gd name="T15" fmla="*/ 0 h 1186"/>
                  <a:gd name="T16" fmla="*/ 0 w 412"/>
                  <a:gd name="T17" fmla="*/ 0 h 1186"/>
                  <a:gd name="T18" fmla="*/ 0 w 412"/>
                  <a:gd name="T19" fmla="*/ 0 h 1186"/>
                  <a:gd name="T20" fmla="*/ 0 w 412"/>
                  <a:gd name="T21" fmla="*/ 0 h 1186"/>
                  <a:gd name="T22" fmla="*/ 0 w 412"/>
                  <a:gd name="T23" fmla="*/ 0 h 1186"/>
                  <a:gd name="T24" fmla="*/ 0 w 412"/>
                  <a:gd name="T25" fmla="*/ 0 h 1186"/>
                  <a:gd name="T26" fmla="*/ 0 w 412"/>
                  <a:gd name="T27" fmla="*/ 0 h 1186"/>
                  <a:gd name="T28" fmla="*/ 0 w 412"/>
                  <a:gd name="T29" fmla="*/ 0 h 1186"/>
                  <a:gd name="T30" fmla="*/ 0 w 412"/>
                  <a:gd name="T31" fmla="*/ 0 h 1186"/>
                  <a:gd name="T32" fmla="*/ 0 w 412"/>
                  <a:gd name="T33" fmla="*/ 0 h 1186"/>
                  <a:gd name="T34" fmla="*/ 0 w 412"/>
                  <a:gd name="T35" fmla="*/ 0 h 1186"/>
                  <a:gd name="T36" fmla="*/ 0 w 412"/>
                  <a:gd name="T37" fmla="*/ 0 h 1186"/>
                  <a:gd name="T38" fmla="*/ 0 w 412"/>
                  <a:gd name="T39" fmla="*/ 0 h 1186"/>
                  <a:gd name="T40" fmla="*/ 0 w 412"/>
                  <a:gd name="T41" fmla="*/ 0 h 1186"/>
                  <a:gd name="T42" fmla="*/ 0 w 412"/>
                  <a:gd name="T43" fmla="*/ 0 h 1186"/>
                  <a:gd name="T44" fmla="*/ 0 w 412"/>
                  <a:gd name="T45" fmla="*/ 0 h 1186"/>
                  <a:gd name="T46" fmla="*/ 0 w 412"/>
                  <a:gd name="T47" fmla="*/ 0 h 1186"/>
                  <a:gd name="T48" fmla="*/ 0 w 412"/>
                  <a:gd name="T49" fmla="*/ 0 h 1186"/>
                  <a:gd name="T50" fmla="*/ 0 w 412"/>
                  <a:gd name="T51" fmla="*/ 0 h 1186"/>
                  <a:gd name="T52" fmla="*/ 0 w 412"/>
                  <a:gd name="T53" fmla="*/ 0 h 1186"/>
                  <a:gd name="T54" fmla="*/ 0 w 412"/>
                  <a:gd name="T55" fmla="*/ 0 h 1186"/>
                  <a:gd name="T56" fmla="*/ 0 w 412"/>
                  <a:gd name="T57" fmla="*/ 0 h 1186"/>
                  <a:gd name="T58" fmla="*/ 0 w 412"/>
                  <a:gd name="T59" fmla="*/ 0 h 1186"/>
                  <a:gd name="T60" fmla="*/ 0 w 412"/>
                  <a:gd name="T61" fmla="*/ 0 h 1186"/>
                  <a:gd name="T62" fmla="*/ 0 w 412"/>
                  <a:gd name="T63" fmla="*/ 0 h 1186"/>
                  <a:gd name="T64" fmla="*/ 0 w 412"/>
                  <a:gd name="T65" fmla="*/ 0 h 1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2"/>
                  <a:gd name="T100" fmla="*/ 0 h 1186"/>
                  <a:gd name="T101" fmla="*/ 412 w 412"/>
                  <a:gd name="T102" fmla="*/ 1186 h 1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2" h="1186">
                    <a:moveTo>
                      <a:pt x="253" y="109"/>
                    </a:moveTo>
                    <a:lnTo>
                      <a:pt x="297" y="35"/>
                    </a:lnTo>
                    <a:lnTo>
                      <a:pt x="350" y="0"/>
                    </a:lnTo>
                    <a:lnTo>
                      <a:pt x="412" y="23"/>
                    </a:lnTo>
                    <a:lnTo>
                      <a:pt x="403" y="93"/>
                    </a:lnTo>
                    <a:lnTo>
                      <a:pt x="363" y="144"/>
                    </a:lnTo>
                    <a:lnTo>
                      <a:pt x="284" y="270"/>
                    </a:lnTo>
                    <a:lnTo>
                      <a:pt x="231" y="391"/>
                    </a:lnTo>
                    <a:lnTo>
                      <a:pt x="200" y="520"/>
                    </a:lnTo>
                    <a:lnTo>
                      <a:pt x="204" y="646"/>
                    </a:lnTo>
                    <a:lnTo>
                      <a:pt x="253" y="814"/>
                    </a:lnTo>
                    <a:lnTo>
                      <a:pt x="293" y="975"/>
                    </a:lnTo>
                    <a:lnTo>
                      <a:pt x="350" y="1045"/>
                    </a:lnTo>
                    <a:lnTo>
                      <a:pt x="346" y="1085"/>
                    </a:lnTo>
                    <a:lnTo>
                      <a:pt x="297" y="1104"/>
                    </a:lnTo>
                    <a:lnTo>
                      <a:pt x="186" y="1119"/>
                    </a:lnTo>
                    <a:lnTo>
                      <a:pt x="107" y="1162"/>
                    </a:lnTo>
                    <a:lnTo>
                      <a:pt x="67" y="1186"/>
                    </a:lnTo>
                    <a:lnTo>
                      <a:pt x="0" y="1131"/>
                    </a:lnTo>
                    <a:lnTo>
                      <a:pt x="14" y="1096"/>
                    </a:lnTo>
                    <a:lnTo>
                      <a:pt x="80" y="1072"/>
                    </a:lnTo>
                    <a:lnTo>
                      <a:pt x="164" y="1061"/>
                    </a:lnTo>
                    <a:lnTo>
                      <a:pt x="244" y="1061"/>
                    </a:lnTo>
                    <a:lnTo>
                      <a:pt x="257" y="1038"/>
                    </a:lnTo>
                    <a:lnTo>
                      <a:pt x="244" y="998"/>
                    </a:lnTo>
                    <a:lnTo>
                      <a:pt x="177" y="846"/>
                    </a:lnTo>
                    <a:lnTo>
                      <a:pt x="133" y="696"/>
                    </a:lnTo>
                    <a:lnTo>
                      <a:pt x="111" y="587"/>
                    </a:lnTo>
                    <a:lnTo>
                      <a:pt x="107" y="486"/>
                    </a:lnTo>
                    <a:lnTo>
                      <a:pt x="124" y="387"/>
                    </a:lnTo>
                    <a:lnTo>
                      <a:pt x="164" y="286"/>
                    </a:lnTo>
                    <a:lnTo>
                      <a:pt x="226" y="152"/>
                    </a:lnTo>
                    <a:lnTo>
                      <a:pt x="25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 rot="1557183">
                <a:off x="7089443" y="3057019"/>
                <a:ext cx="371879" cy="490372"/>
              </a:xfrm>
              <a:custGeom>
                <a:avLst/>
                <a:gdLst>
                  <a:gd name="T0" fmla="*/ 0 w 532"/>
                  <a:gd name="T1" fmla="*/ 0 h 619"/>
                  <a:gd name="T2" fmla="*/ 0 w 532"/>
                  <a:gd name="T3" fmla="*/ 0 h 619"/>
                  <a:gd name="T4" fmla="*/ 0 w 532"/>
                  <a:gd name="T5" fmla="*/ 0 h 619"/>
                  <a:gd name="T6" fmla="*/ 0 w 532"/>
                  <a:gd name="T7" fmla="*/ 0 h 619"/>
                  <a:gd name="T8" fmla="*/ 0 w 532"/>
                  <a:gd name="T9" fmla="*/ 0 h 619"/>
                  <a:gd name="T10" fmla="*/ 0 w 532"/>
                  <a:gd name="T11" fmla="*/ 0 h 619"/>
                  <a:gd name="T12" fmla="*/ 0 w 532"/>
                  <a:gd name="T13" fmla="*/ 0 h 619"/>
                  <a:gd name="T14" fmla="*/ 0 w 532"/>
                  <a:gd name="T15" fmla="*/ 0 h 619"/>
                  <a:gd name="T16" fmla="*/ 0 w 532"/>
                  <a:gd name="T17" fmla="*/ 0 h 619"/>
                  <a:gd name="T18" fmla="*/ 0 w 532"/>
                  <a:gd name="T19" fmla="*/ 0 h 619"/>
                  <a:gd name="T20" fmla="*/ 0 w 532"/>
                  <a:gd name="T21" fmla="*/ 0 h 619"/>
                  <a:gd name="T22" fmla="*/ 0 w 532"/>
                  <a:gd name="T23" fmla="*/ 0 h 619"/>
                  <a:gd name="T24" fmla="*/ 0 w 532"/>
                  <a:gd name="T25" fmla="*/ 0 h 619"/>
                  <a:gd name="T26" fmla="*/ 0 w 532"/>
                  <a:gd name="T27" fmla="*/ 0 h 619"/>
                  <a:gd name="T28" fmla="*/ 0 w 532"/>
                  <a:gd name="T29" fmla="*/ 0 h 619"/>
                  <a:gd name="T30" fmla="*/ 0 w 532"/>
                  <a:gd name="T31" fmla="*/ 0 h 619"/>
                  <a:gd name="T32" fmla="*/ 0 w 532"/>
                  <a:gd name="T33" fmla="*/ 0 h 619"/>
                  <a:gd name="T34" fmla="*/ 0 w 532"/>
                  <a:gd name="T35" fmla="*/ 0 h 619"/>
                  <a:gd name="T36" fmla="*/ 0 w 532"/>
                  <a:gd name="T37" fmla="*/ 0 h 619"/>
                  <a:gd name="T38" fmla="*/ 0 w 532"/>
                  <a:gd name="T39" fmla="*/ 0 h 619"/>
                  <a:gd name="T40" fmla="*/ 0 w 532"/>
                  <a:gd name="T41" fmla="*/ 0 h 619"/>
                  <a:gd name="T42" fmla="*/ 0 w 532"/>
                  <a:gd name="T43" fmla="*/ 0 h 619"/>
                  <a:gd name="T44" fmla="*/ 0 w 532"/>
                  <a:gd name="T45" fmla="*/ 0 h 6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2"/>
                  <a:gd name="T70" fmla="*/ 0 h 619"/>
                  <a:gd name="T71" fmla="*/ 532 w 532"/>
                  <a:gd name="T72" fmla="*/ 619 h 6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2" h="619">
                    <a:moveTo>
                      <a:pt x="194" y="517"/>
                    </a:moveTo>
                    <a:lnTo>
                      <a:pt x="234" y="595"/>
                    </a:lnTo>
                    <a:lnTo>
                      <a:pt x="327" y="619"/>
                    </a:lnTo>
                    <a:lnTo>
                      <a:pt x="408" y="611"/>
                    </a:lnTo>
                    <a:lnTo>
                      <a:pt x="473" y="561"/>
                    </a:lnTo>
                    <a:lnTo>
                      <a:pt x="526" y="458"/>
                    </a:lnTo>
                    <a:lnTo>
                      <a:pt x="532" y="337"/>
                    </a:lnTo>
                    <a:lnTo>
                      <a:pt x="513" y="231"/>
                    </a:lnTo>
                    <a:lnTo>
                      <a:pt x="439" y="113"/>
                    </a:lnTo>
                    <a:lnTo>
                      <a:pt x="384" y="58"/>
                    </a:lnTo>
                    <a:lnTo>
                      <a:pt x="327" y="24"/>
                    </a:lnTo>
                    <a:lnTo>
                      <a:pt x="274" y="0"/>
                    </a:lnTo>
                    <a:lnTo>
                      <a:pt x="181" y="8"/>
                    </a:lnTo>
                    <a:lnTo>
                      <a:pt x="132" y="78"/>
                    </a:lnTo>
                    <a:lnTo>
                      <a:pt x="106" y="153"/>
                    </a:lnTo>
                    <a:lnTo>
                      <a:pt x="106" y="271"/>
                    </a:lnTo>
                    <a:lnTo>
                      <a:pt x="128" y="384"/>
                    </a:lnTo>
                    <a:lnTo>
                      <a:pt x="154" y="447"/>
                    </a:lnTo>
                    <a:lnTo>
                      <a:pt x="8" y="540"/>
                    </a:lnTo>
                    <a:lnTo>
                      <a:pt x="0" y="576"/>
                    </a:lnTo>
                    <a:lnTo>
                      <a:pt x="22" y="595"/>
                    </a:lnTo>
                    <a:lnTo>
                      <a:pt x="181" y="490"/>
                    </a:lnTo>
                    <a:lnTo>
                      <a:pt x="194" y="5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 rot="19559583" flipH="1">
                <a:off x="7121534" y="3585171"/>
                <a:ext cx="355748" cy="500531"/>
              </a:xfrm>
              <a:custGeom>
                <a:avLst/>
                <a:gdLst>
                  <a:gd name="T0" fmla="*/ 0 w 446"/>
                  <a:gd name="T1" fmla="*/ 588761317 h 948"/>
                  <a:gd name="T2" fmla="*/ 2147483647 w 446"/>
                  <a:gd name="T3" fmla="*/ 0 h 948"/>
                  <a:gd name="T4" fmla="*/ 2147483647 w 446"/>
                  <a:gd name="T5" fmla="*/ 294380922 h 948"/>
                  <a:gd name="T6" fmla="*/ 2147483647 w 446"/>
                  <a:gd name="T7" fmla="*/ 2147483647 h 948"/>
                  <a:gd name="T8" fmla="*/ 2147483647 w 446"/>
                  <a:gd name="T9" fmla="*/ 2147483647 h 948"/>
                  <a:gd name="T10" fmla="*/ 2147483647 w 446"/>
                  <a:gd name="T11" fmla="*/ 2147483647 h 948"/>
                  <a:gd name="T12" fmla="*/ 2147483647 w 446"/>
                  <a:gd name="T13" fmla="*/ 2147483647 h 948"/>
                  <a:gd name="T14" fmla="*/ 2147483647 w 446"/>
                  <a:gd name="T15" fmla="*/ 2147483647 h 948"/>
                  <a:gd name="T16" fmla="*/ 2147483647 w 446"/>
                  <a:gd name="T17" fmla="*/ 2147483647 h 948"/>
                  <a:gd name="T18" fmla="*/ 2147483647 w 446"/>
                  <a:gd name="T19" fmla="*/ 2147483647 h 948"/>
                  <a:gd name="T20" fmla="*/ 0 w 446"/>
                  <a:gd name="T21" fmla="*/ 588761317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/>
            </p:nvSpPr>
            <p:spPr bwMode="auto">
              <a:xfrm flipH="1">
                <a:off x="7286644" y="3571876"/>
                <a:ext cx="357190" cy="785818"/>
              </a:xfrm>
              <a:custGeom>
                <a:avLst/>
                <a:gdLst>
                  <a:gd name="T0" fmla="*/ 0 w 651"/>
                  <a:gd name="T1" fmla="*/ 0 h 953"/>
                  <a:gd name="T2" fmla="*/ 0 w 651"/>
                  <a:gd name="T3" fmla="*/ 0 h 953"/>
                  <a:gd name="T4" fmla="*/ 0 w 651"/>
                  <a:gd name="T5" fmla="*/ 0 h 953"/>
                  <a:gd name="T6" fmla="*/ 0 w 651"/>
                  <a:gd name="T7" fmla="*/ 0 h 953"/>
                  <a:gd name="T8" fmla="*/ 0 w 651"/>
                  <a:gd name="T9" fmla="*/ 0 h 953"/>
                  <a:gd name="T10" fmla="*/ 0 w 651"/>
                  <a:gd name="T11" fmla="*/ 0 h 953"/>
                  <a:gd name="T12" fmla="*/ 0 w 651"/>
                  <a:gd name="T13" fmla="*/ 0 h 953"/>
                  <a:gd name="T14" fmla="*/ 0 w 651"/>
                  <a:gd name="T15" fmla="*/ 0 h 953"/>
                  <a:gd name="T16" fmla="*/ 0 w 651"/>
                  <a:gd name="T17" fmla="*/ 0 h 953"/>
                  <a:gd name="T18" fmla="*/ 0 w 651"/>
                  <a:gd name="T19" fmla="*/ 0 h 953"/>
                  <a:gd name="T20" fmla="*/ 0 w 651"/>
                  <a:gd name="T21" fmla="*/ 0 h 953"/>
                  <a:gd name="T22" fmla="*/ 0 w 651"/>
                  <a:gd name="T23" fmla="*/ 0 h 953"/>
                  <a:gd name="T24" fmla="*/ 0 w 651"/>
                  <a:gd name="T25" fmla="*/ 0 h 953"/>
                  <a:gd name="T26" fmla="*/ 0 w 651"/>
                  <a:gd name="T27" fmla="*/ 0 h 953"/>
                  <a:gd name="T28" fmla="*/ 0 w 651"/>
                  <a:gd name="T29" fmla="*/ 0 h 953"/>
                  <a:gd name="T30" fmla="*/ 0 w 651"/>
                  <a:gd name="T31" fmla="*/ 0 h 953"/>
                  <a:gd name="T32" fmla="*/ 0 w 651"/>
                  <a:gd name="T33" fmla="*/ 0 h 953"/>
                  <a:gd name="T34" fmla="*/ 0 w 651"/>
                  <a:gd name="T35" fmla="*/ 0 h 953"/>
                  <a:gd name="T36" fmla="*/ 0 w 651"/>
                  <a:gd name="T37" fmla="*/ 0 h 953"/>
                  <a:gd name="T38" fmla="*/ 0 w 651"/>
                  <a:gd name="T39" fmla="*/ 0 h 953"/>
                  <a:gd name="T40" fmla="*/ 0 w 651"/>
                  <a:gd name="T41" fmla="*/ 0 h 953"/>
                  <a:gd name="T42" fmla="*/ 0 w 651"/>
                  <a:gd name="T43" fmla="*/ 0 h 953"/>
                  <a:gd name="T44" fmla="*/ 0 w 651"/>
                  <a:gd name="T45" fmla="*/ 0 h 953"/>
                  <a:gd name="T46" fmla="*/ 0 w 651"/>
                  <a:gd name="T47" fmla="*/ 0 h 953"/>
                  <a:gd name="T48" fmla="*/ 0 w 651"/>
                  <a:gd name="T49" fmla="*/ 0 h 953"/>
                  <a:gd name="T50" fmla="*/ 0 w 651"/>
                  <a:gd name="T51" fmla="*/ 0 h 953"/>
                  <a:gd name="T52" fmla="*/ 0 w 651"/>
                  <a:gd name="T53" fmla="*/ 0 h 953"/>
                  <a:gd name="T54" fmla="*/ 0 w 651"/>
                  <a:gd name="T55" fmla="*/ 0 h 953"/>
                  <a:gd name="T56" fmla="*/ 0 w 651"/>
                  <a:gd name="T57" fmla="*/ 0 h 953"/>
                  <a:gd name="T58" fmla="*/ 0 w 651"/>
                  <a:gd name="T59" fmla="*/ 0 h 953"/>
                  <a:gd name="T60" fmla="*/ 0 w 651"/>
                  <a:gd name="T61" fmla="*/ 0 h 953"/>
                  <a:gd name="T62" fmla="*/ 0 w 651"/>
                  <a:gd name="T63" fmla="*/ 0 h 953"/>
                  <a:gd name="T64" fmla="*/ 0 w 651"/>
                  <a:gd name="T65" fmla="*/ 0 h 953"/>
                  <a:gd name="T66" fmla="*/ 0 w 651"/>
                  <a:gd name="T67" fmla="*/ 0 h 953"/>
                  <a:gd name="T68" fmla="*/ 0 w 651"/>
                  <a:gd name="T69" fmla="*/ 0 h 953"/>
                  <a:gd name="T70" fmla="*/ 0 w 651"/>
                  <a:gd name="T71" fmla="*/ 0 h 953"/>
                  <a:gd name="T72" fmla="*/ 0 w 651"/>
                  <a:gd name="T73" fmla="*/ 0 h 953"/>
                  <a:gd name="T74" fmla="*/ 0 w 651"/>
                  <a:gd name="T75" fmla="*/ 0 h 953"/>
                  <a:gd name="T76" fmla="*/ 0 w 651"/>
                  <a:gd name="T77" fmla="*/ 0 h 953"/>
                  <a:gd name="T78" fmla="*/ 0 w 651"/>
                  <a:gd name="T79" fmla="*/ 0 h 9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1"/>
                  <a:gd name="T121" fmla="*/ 0 h 953"/>
                  <a:gd name="T122" fmla="*/ 651 w 651"/>
                  <a:gd name="T123" fmla="*/ 953 h 9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1" h="953">
                    <a:moveTo>
                      <a:pt x="345" y="142"/>
                    </a:moveTo>
                    <a:lnTo>
                      <a:pt x="412" y="83"/>
                    </a:lnTo>
                    <a:lnTo>
                      <a:pt x="505" y="24"/>
                    </a:lnTo>
                    <a:lnTo>
                      <a:pt x="571" y="0"/>
                    </a:lnTo>
                    <a:lnTo>
                      <a:pt x="651" y="5"/>
                    </a:lnTo>
                    <a:lnTo>
                      <a:pt x="651" y="60"/>
                    </a:lnTo>
                    <a:lnTo>
                      <a:pt x="611" y="107"/>
                    </a:lnTo>
                    <a:lnTo>
                      <a:pt x="536" y="142"/>
                    </a:lnTo>
                    <a:lnTo>
                      <a:pt x="350" y="217"/>
                    </a:lnTo>
                    <a:lnTo>
                      <a:pt x="172" y="307"/>
                    </a:lnTo>
                    <a:lnTo>
                      <a:pt x="97" y="330"/>
                    </a:lnTo>
                    <a:lnTo>
                      <a:pt x="71" y="365"/>
                    </a:lnTo>
                    <a:lnTo>
                      <a:pt x="97" y="401"/>
                    </a:lnTo>
                    <a:lnTo>
                      <a:pt x="252" y="533"/>
                    </a:lnTo>
                    <a:lnTo>
                      <a:pt x="323" y="577"/>
                    </a:lnTo>
                    <a:lnTo>
                      <a:pt x="429" y="651"/>
                    </a:lnTo>
                    <a:lnTo>
                      <a:pt x="536" y="722"/>
                    </a:lnTo>
                    <a:lnTo>
                      <a:pt x="531" y="757"/>
                    </a:lnTo>
                    <a:lnTo>
                      <a:pt x="451" y="769"/>
                    </a:lnTo>
                    <a:lnTo>
                      <a:pt x="332" y="769"/>
                    </a:lnTo>
                    <a:lnTo>
                      <a:pt x="257" y="804"/>
                    </a:lnTo>
                    <a:lnTo>
                      <a:pt x="230" y="894"/>
                    </a:lnTo>
                    <a:lnTo>
                      <a:pt x="230" y="941"/>
                    </a:lnTo>
                    <a:lnTo>
                      <a:pt x="199" y="953"/>
                    </a:lnTo>
                    <a:lnTo>
                      <a:pt x="150" y="910"/>
                    </a:lnTo>
                    <a:lnTo>
                      <a:pt x="159" y="835"/>
                    </a:lnTo>
                    <a:lnTo>
                      <a:pt x="203" y="780"/>
                    </a:lnTo>
                    <a:lnTo>
                      <a:pt x="292" y="733"/>
                    </a:lnTo>
                    <a:lnTo>
                      <a:pt x="389" y="710"/>
                    </a:lnTo>
                    <a:lnTo>
                      <a:pt x="398" y="686"/>
                    </a:lnTo>
                    <a:lnTo>
                      <a:pt x="350" y="639"/>
                    </a:lnTo>
                    <a:lnTo>
                      <a:pt x="146" y="522"/>
                    </a:lnTo>
                    <a:lnTo>
                      <a:pt x="84" y="475"/>
                    </a:lnTo>
                    <a:lnTo>
                      <a:pt x="26" y="412"/>
                    </a:lnTo>
                    <a:lnTo>
                      <a:pt x="0" y="341"/>
                    </a:lnTo>
                    <a:lnTo>
                      <a:pt x="17" y="299"/>
                    </a:lnTo>
                    <a:lnTo>
                      <a:pt x="119" y="271"/>
                    </a:lnTo>
                    <a:lnTo>
                      <a:pt x="243" y="225"/>
                    </a:lnTo>
                    <a:lnTo>
                      <a:pt x="323" y="176"/>
                    </a:lnTo>
                    <a:lnTo>
                      <a:pt x="34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8" name="Gruppieren 359"/>
            <p:cNvGrpSpPr>
              <a:grpSpLocks/>
            </p:cNvGrpSpPr>
            <p:nvPr/>
          </p:nvGrpSpPr>
          <p:grpSpPr bwMode="auto">
            <a:xfrm flipH="1">
              <a:off x="719742" y="4620587"/>
              <a:ext cx="204906" cy="431490"/>
              <a:chOff x="3071805" y="537341"/>
              <a:chExt cx="557631" cy="962828"/>
            </a:xfrm>
          </p:grpSpPr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3071805" y="537341"/>
                <a:ext cx="557631" cy="962828"/>
                <a:chOff x="4816" y="1920"/>
                <a:chExt cx="355" cy="700"/>
              </a:xfrm>
            </p:grpSpPr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4816" y="2135"/>
                  <a:ext cx="163" cy="238"/>
                </a:xfrm>
                <a:custGeom>
                  <a:avLst/>
                  <a:gdLst>
                    <a:gd name="T0" fmla="*/ 0 w 651"/>
                    <a:gd name="T1" fmla="*/ 0 h 953"/>
                    <a:gd name="T2" fmla="*/ 0 w 651"/>
                    <a:gd name="T3" fmla="*/ 0 h 953"/>
                    <a:gd name="T4" fmla="*/ 0 w 651"/>
                    <a:gd name="T5" fmla="*/ 0 h 953"/>
                    <a:gd name="T6" fmla="*/ 0 w 651"/>
                    <a:gd name="T7" fmla="*/ 0 h 953"/>
                    <a:gd name="T8" fmla="*/ 0 w 651"/>
                    <a:gd name="T9" fmla="*/ 0 h 953"/>
                    <a:gd name="T10" fmla="*/ 0 w 651"/>
                    <a:gd name="T11" fmla="*/ 0 h 953"/>
                    <a:gd name="T12" fmla="*/ 0 w 651"/>
                    <a:gd name="T13" fmla="*/ 0 h 953"/>
                    <a:gd name="T14" fmla="*/ 0 w 651"/>
                    <a:gd name="T15" fmla="*/ 0 h 953"/>
                    <a:gd name="T16" fmla="*/ 0 w 651"/>
                    <a:gd name="T17" fmla="*/ 0 h 953"/>
                    <a:gd name="T18" fmla="*/ 0 w 651"/>
                    <a:gd name="T19" fmla="*/ 0 h 953"/>
                    <a:gd name="T20" fmla="*/ 0 w 651"/>
                    <a:gd name="T21" fmla="*/ 0 h 953"/>
                    <a:gd name="T22" fmla="*/ 0 w 651"/>
                    <a:gd name="T23" fmla="*/ 0 h 953"/>
                    <a:gd name="T24" fmla="*/ 0 w 651"/>
                    <a:gd name="T25" fmla="*/ 0 h 953"/>
                    <a:gd name="T26" fmla="*/ 0 w 651"/>
                    <a:gd name="T27" fmla="*/ 0 h 953"/>
                    <a:gd name="T28" fmla="*/ 0 w 651"/>
                    <a:gd name="T29" fmla="*/ 0 h 953"/>
                    <a:gd name="T30" fmla="*/ 0 w 651"/>
                    <a:gd name="T31" fmla="*/ 0 h 953"/>
                    <a:gd name="T32" fmla="*/ 0 w 651"/>
                    <a:gd name="T33" fmla="*/ 0 h 953"/>
                    <a:gd name="T34" fmla="*/ 0 w 651"/>
                    <a:gd name="T35" fmla="*/ 0 h 953"/>
                    <a:gd name="T36" fmla="*/ 0 w 651"/>
                    <a:gd name="T37" fmla="*/ 0 h 953"/>
                    <a:gd name="T38" fmla="*/ 0 w 651"/>
                    <a:gd name="T39" fmla="*/ 0 h 953"/>
                    <a:gd name="T40" fmla="*/ 0 w 651"/>
                    <a:gd name="T41" fmla="*/ 0 h 953"/>
                    <a:gd name="T42" fmla="*/ 0 w 651"/>
                    <a:gd name="T43" fmla="*/ 0 h 953"/>
                    <a:gd name="T44" fmla="*/ 0 w 651"/>
                    <a:gd name="T45" fmla="*/ 0 h 953"/>
                    <a:gd name="T46" fmla="*/ 0 w 651"/>
                    <a:gd name="T47" fmla="*/ 0 h 953"/>
                    <a:gd name="T48" fmla="*/ 0 w 651"/>
                    <a:gd name="T49" fmla="*/ 0 h 953"/>
                    <a:gd name="T50" fmla="*/ 0 w 651"/>
                    <a:gd name="T51" fmla="*/ 0 h 953"/>
                    <a:gd name="T52" fmla="*/ 0 w 651"/>
                    <a:gd name="T53" fmla="*/ 0 h 953"/>
                    <a:gd name="T54" fmla="*/ 0 w 651"/>
                    <a:gd name="T55" fmla="*/ 0 h 953"/>
                    <a:gd name="T56" fmla="*/ 0 w 651"/>
                    <a:gd name="T57" fmla="*/ 0 h 953"/>
                    <a:gd name="T58" fmla="*/ 0 w 651"/>
                    <a:gd name="T59" fmla="*/ 0 h 953"/>
                    <a:gd name="T60" fmla="*/ 0 w 651"/>
                    <a:gd name="T61" fmla="*/ 0 h 953"/>
                    <a:gd name="T62" fmla="*/ 0 w 651"/>
                    <a:gd name="T63" fmla="*/ 0 h 953"/>
                    <a:gd name="T64" fmla="*/ 0 w 651"/>
                    <a:gd name="T65" fmla="*/ 0 h 953"/>
                    <a:gd name="T66" fmla="*/ 0 w 651"/>
                    <a:gd name="T67" fmla="*/ 0 h 953"/>
                    <a:gd name="T68" fmla="*/ 0 w 651"/>
                    <a:gd name="T69" fmla="*/ 0 h 953"/>
                    <a:gd name="T70" fmla="*/ 0 w 651"/>
                    <a:gd name="T71" fmla="*/ 0 h 953"/>
                    <a:gd name="T72" fmla="*/ 0 w 651"/>
                    <a:gd name="T73" fmla="*/ 0 h 953"/>
                    <a:gd name="T74" fmla="*/ 0 w 651"/>
                    <a:gd name="T75" fmla="*/ 0 h 953"/>
                    <a:gd name="T76" fmla="*/ 0 w 651"/>
                    <a:gd name="T77" fmla="*/ 0 h 953"/>
                    <a:gd name="T78" fmla="*/ 0 w 651"/>
                    <a:gd name="T79" fmla="*/ 0 h 9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1"/>
                    <a:gd name="T121" fmla="*/ 0 h 953"/>
                    <a:gd name="T122" fmla="*/ 651 w 651"/>
                    <a:gd name="T123" fmla="*/ 953 h 9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1" h="953">
                      <a:moveTo>
                        <a:pt x="345" y="142"/>
                      </a:moveTo>
                      <a:lnTo>
                        <a:pt x="412" y="83"/>
                      </a:lnTo>
                      <a:lnTo>
                        <a:pt x="505" y="24"/>
                      </a:lnTo>
                      <a:lnTo>
                        <a:pt x="571" y="0"/>
                      </a:lnTo>
                      <a:lnTo>
                        <a:pt x="651" y="5"/>
                      </a:lnTo>
                      <a:lnTo>
                        <a:pt x="651" y="60"/>
                      </a:lnTo>
                      <a:lnTo>
                        <a:pt x="611" y="107"/>
                      </a:lnTo>
                      <a:lnTo>
                        <a:pt x="536" y="142"/>
                      </a:lnTo>
                      <a:lnTo>
                        <a:pt x="350" y="217"/>
                      </a:lnTo>
                      <a:lnTo>
                        <a:pt x="172" y="307"/>
                      </a:lnTo>
                      <a:lnTo>
                        <a:pt x="97" y="330"/>
                      </a:lnTo>
                      <a:lnTo>
                        <a:pt x="71" y="365"/>
                      </a:lnTo>
                      <a:lnTo>
                        <a:pt x="97" y="401"/>
                      </a:lnTo>
                      <a:lnTo>
                        <a:pt x="252" y="533"/>
                      </a:lnTo>
                      <a:lnTo>
                        <a:pt x="323" y="577"/>
                      </a:lnTo>
                      <a:lnTo>
                        <a:pt x="429" y="651"/>
                      </a:lnTo>
                      <a:lnTo>
                        <a:pt x="536" y="722"/>
                      </a:lnTo>
                      <a:lnTo>
                        <a:pt x="531" y="757"/>
                      </a:lnTo>
                      <a:lnTo>
                        <a:pt x="451" y="769"/>
                      </a:lnTo>
                      <a:lnTo>
                        <a:pt x="332" y="769"/>
                      </a:lnTo>
                      <a:lnTo>
                        <a:pt x="257" y="804"/>
                      </a:lnTo>
                      <a:lnTo>
                        <a:pt x="230" y="894"/>
                      </a:lnTo>
                      <a:lnTo>
                        <a:pt x="230" y="941"/>
                      </a:lnTo>
                      <a:lnTo>
                        <a:pt x="199" y="953"/>
                      </a:lnTo>
                      <a:lnTo>
                        <a:pt x="150" y="910"/>
                      </a:lnTo>
                      <a:lnTo>
                        <a:pt x="159" y="835"/>
                      </a:lnTo>
                      <a:lnTo>
                        <a:pt x="203" y="780"/>
                      </a:lnTo>
                      <a:lnTo>
                        <a:pt x="292" y="733"/>
                      </a:lnTo>
                      <a:lnTo>
                        <a:pt x="389" y="710"/>
                      </a:lnTo>
                      <a:lnTo>
                        <a:pt x="398" y="686"/>
                      </a:lnTo>
                      <a:lnTo>
                        <a:pt x="350" y="639"/>
                      </a:lnTo>
                      <a:lnTo>
                        <a:pt x="146" y="522"/>
                      </a:lnTo>
                      <a:lnTo>
                        <a:pt x="84" y="475"/>
                      </a:lnTo>
                      <a:lnTo>
                        <a:pt x="26" y="412"/>
                      </a:lnTo>
                      <a:lnTo>
                        <a:pt x="0" y="341"/>
                      </a:lnTo>
                      <a:lnTo>
                        <a:pt x="17" y="299"/>
                      </a:lnTo>
                      <a:lnTo>
                        <a:pt x="119" y="271"/>
                      </a:lnTo>
                      <a:lnTo>
                        <a:pt x="243" y="225"/>
                      </a:lnTo>
                      <a:lnTo>
                        <a:pt x="323" y="176"/>
                      </a:lnTo>
                      <a:lnTo>
                        <a:pt x="345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4907" y="2124"/>
                  <a:ext cx="168" cy="236"/>
                </a:xfrm>
                <a:custGeom>
                  <a:avLst/>
                  <a:gdLst>
                    <a:gd name="T0" fmla="*/ 0 w 454"/>
                    <a:gd name="T1" fmla="*/ 0 h 912"/>
                    <a:gd name="T2" fmla="*/ 0 w 454"/>
                    <a:gd name="T3" fmla="*/ 0 h 912"/>
                    <a:gd name="T4" fmla="*/ 0 w 454"/>
                    <a:gd name="T5" fmla="*/ 0 h 912"/>
                    <a:gd name="T6" fmla="*/ 0 w 454"/>
                    <a:gd name="T7" fmla="*/ 0 h 912"/>
                    <a:gd name="T8" fmla="*/ 0 w 454"/>
                    <a:gd name="T9" fmla="*/ 0 h 912"/>
                    <a:gd name="T10" fmla="*/ 0 w 454"/>
                    <a:gd name="T11" fmla="*/ 0 h 912"/>
                    <a:gd name="T12" fmla="*/ 0 w 454"/>
                    <a:gd name="T13" fmla="*/ 0 h 912"/>
                    <a:gd name="T14" fmla="*/ 0 w 454"/>
                    <a:gd name="T15" fmla="*/ 0 h 912"/>
                    <a:gd name="T16" fmla="*/ 0 w 454"/>
                    <a:gd name="T17" fmla="*/ 0 h 912"/>
                    <a:gd name="T18" fmla="*/ 0 w 454"/>
                    <a:gd name="T19" fmla="*/ 0 h 912"/>
                    <a:gd name="T20" fmla="*/ 0 w 454"/>
                    <a:gd name="T21" fmla="*/ 0 h 912"/>
                    <a:gd name="T22" fmla="*/ 0 w 454"/>
                    <a:gd name="T23" fmla="*/ 0 h 912"/>
                    <a:gd name="T24" fmla="*/ 0 w 454"/>
                    <a:gd name="T25" fmla="*/ 0 h 912"/>
                    <a:gd name="T26" fmla="*/ 0 w 454"/>
                    <a:gd name="T27" fmla="*/ 0 h 912"/>
                    <a:gd name="T28" fmla="*/ 0 w 454"/>
                    <a:gd name="T29" fmla="*/ 0 h 912"/>
                    <a:gd name="T30" fmla="*/ 0 w 454"/>
                    <a:gd name="T31" fmla="*/ 0 h 912"/>
                    <a:gd name="T32" fmla="*/ 0 w 454"/>
                    <a:gd name="T33" fmla="*/ 0 h 912"/>
                    <a:gd name="T34" fmla="*/ 0 w 454"/>
                    <a:gd name="T35" fmla="*/ 0 h 912"/>
                    <a:gd name="T36" fmla="*/ 0 w 454"/>
                    <a:gd name="T37" fmla="*/ 0 h 912"/>
                    <a:gd name="T38" fmla="*/ 0 w 454"/>
                    <a:gd name="T39" fmla="*/ 0 h 912"/>
                    <a:gd name="T40" fmla="*/ 0 w 454"/>
                    <a:gd name="T41" fmla="*/ 0 h 9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4"/>
                    <a:gd name="T64" fmla="*/ 0 h 912"/>
                    <a:gd name="T65" fmla="*/ 454 w 454"/>
                    <a:gd name="T66" fmla="*/ 912 h 9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4" h="912">
                      <a:moveTo>
                        <a:pt x="97" y="70"/>
                      </a:moveTo>
                      <a:lnTo>
                        <a:pt x="137" y="12"/>
                      </a:lnTo>
                      <a:lnTo>
                        <a:pt x="186" y="0"/>
                      </a:lnTo>
                      <a:lnTo>
                        <a:pt x="253" y="0"/>
                      </a:lnTo>
                      <a:lnTo>
                        <a:pt x="337" y="42"/>
                      </a:lnTo>
                      <a:lnTo>
                        <a:pt x="390" y="137"/>
                      </a:lnTo>
                      <a:lnTo>
                        <a:pt x="430" y="259"/>
                      </a:lnTo>
                      <a:lnTo>
                        <a:pt x="454" y="383"/>
                      </a:lnTo>
                      <a:lnTo>
                        <a:pt x="454" y="552"/>
                      </a:lnTo>
                      <a:lnTo>
                        <a:pt x="405" y="736"/>
                      </a:lnTo>
                      <a:lnTo>
                        <a:pt x="334" y="845"/>
                      </a:lnTo>
                      <a:lnTo>
                        <a:pt x="239" y="900"/>
                      </a:lnTo>
                      <a:lnTo>
                        <a:pt x="151" y="912"/>
                      </a:lnTo>
                      <a:lnTo>
                        <a:pt x="84" y="877"/>
                      </a:lnTo>
                      <a:lnTo>
                        <a:pt x="31" y="833"/>
                      </a:lnTo>
                      <a:lnTo>
                        <a:pt x="17" y="764"/>
                      </a:lnTo>
                      <a:lnTo>
                        <a:pt x="0" y="630"/>
                      </a:lnTo>
                      <a:lnTo>
                        <a:pt x="13" y="465"/>
                      </a:lnTo>
                      <a:lnTo>
                        <a:pt x="53" y="294"/>
                      </a:lnTo>
                      <a:lnTo>
                        <a:pt x="79" y="172"/>
                      </a:lnTo>
                      <a:lnTo>
                        <a:pt x="9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4993" y="2322"/>
                  <a:ext cx="66" cy="298"/>
                </a:xfrm>
                <a:custGeom>
                  <a:avLst/>
                  <a:gdLst>
                    <a:gd name="T0" fmla="*/ 0 w 264"/>
                    <a:gd name="T1" fmla="*/ 0 h 1190"/>
                    <a:gd name="T2" fmla="*/ 0 w 264"/>
                    <a:gd name="T3" fmla="*/ 0 h 1190"/>
                    <a:gd name="T4" fmla="*/ 0 w 264"/>
                    <a:gd name="T5" fmla="*/ 0 h 1190"/>
                    <a:gd name="T6" fmla="*/ 0 w 264"/>
                    <a:gd name="T7" fmla="*/ 0 h 1190"/>
                    <a:gd name="T8" fmla="*/ 0 w 264"/>
                    <a:gd name="T9" fmla="*/ 0 h 1190"/>
                    <a:gd name="T10" fmla="*/ 0 w 264"/>
                    <a:gd name="T11" fmla="*/ 0 h 1190"/>
                    <a:gd name="T12" fmla="*/ 0 w 264"/>
                    <a:gd name="T13" fmla="*/ 0 h 1190"/>
                    <a:gd name="T14" fmla="*/ 0 w 264"/>
                    <a:gd name="T15" fmla="*/ 0 h 1190"/>
                    <a:gd name="T16" fmla="*/ 0 w 264"/>
                    <a:gd name="T17" fmla="*/ 0 h 1190"/>
                    <a:gd name="T18" fmla="*/ 0 w 264"/>
                    <a:gd name="T19" fmla="*/ 0 h 1190"/>
                    <a:gd name="T20" fmla="*/ 0 w 264"/>
                    <a:gd name="T21" fmla="*/ 0 h 1190"/>
                    <a:gd name="T22" fmla="*/ 0 w 264"/>
                    <a:gd name="T23" fmla="*/ 0 h 1190"/>
                    <a:gd name="T24" fmla="*/ 0 w 264"/>
                    <a:gd name="T25" fmla="*/ 0 h 1190"/>
                    <a:gd name="T26" fmla="*/ 0 w 264"/>
                    <a:gd name="T27" fmla="*/ 0 h 1190"/>
                    <a:gd name="T28" fmla="*/ 0 w 264"/>
                    <a:gd name="T29" fmla="*/ 0 h 1190"/>
                    <a:gd name="T30" fmla="*/ 0 w 264"/>
                    <a:gd name="T31" fmla="*/ 0 h 1190"/>
                    <a:gd name="T32" fmla="*/ 0 w 264"/>
                    <a:gd name="T33" fmla="*/ 0 h 1190"/>
                    <a:gd name="T34" fmla="*/ 0 w 264"/>
                    <a:gd name="T35" fmla="*/ 0 h 1190"/>
                    <a:gd name="T36" fmla="*/ 0 w 264"/>
                    <a:gd name="T37" fmla="*/ 0 h 1190"/>
                    <a:gd name="T38" fmla="*/ 0 w 264"/>
                    <a:gd name="T39" fmla="*/ 0 h 1190"/>
                    <a:gd name="T40" fmla="*/ 0 w 264"/>
                    <a:gd name="T41" fmla="*/ 0 h 1190"/>
                    <a:gd name="T42" fmla="*/ 0 w 264"/>
                    <a:gd name="T43" fmla="*/ 0 h 1190"/>
                    <a:gd name="T44" fmla="*/ 0 w 264"/>
                    <a:gd name="T45" fmla="*/ 0 h 1190"/>
                    <a:gd name="T46" fmla="*/ 0 w 264"/>
                    <a:gd name="T47" fmla="*/ 0 h 1190"/>
                    <a:gd name="T48" fmla="*/ 0 w 264"/>
                    <a:gd name="T49" fmla="*/ 0 h 1190"/>
                    <a:gd name="T50" fmla="*/ 0 w 264"/>
                    <a:gd name="T51" fmla="*/ 0 h 1190"/>
                    <a:gd name="T52" fmla="*/ 0 w 264"/>
                    <a:gd name="T53" fmla="*/ 0 h 1190"/>
                    <a:gd name="T54" fmla="*/ 0 w 264"/>
                    <a:gd name="T55" fmla="*/ 0 h 1190"/>
                    <a:gd name="T56" fmla="*/ 0 w 264"/>
                    <a:gd name="T57" fmla="*/ 0 h 119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1190"/>
                    <a:gd name="T89" fmla="*/ 264 w 264"/>
                    <a:gd name="T90" fmla="*/ 1190 h 119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1190">
                      <a:moveTo>
                        <a:pt x="127" y="211"/>
                      </a:moveTo>
                      <a:lnTo>
                        <a:pt x="91" y="133"/>
                      </a:lnTo>
                      <a:lnTo>
                        <a:pt x="91" y="47"/>
                      </a:lnTo>
                      <a:lnTo>
                        <a:pt x="140" y="0"/>
                      </a:lnTo>
                      <a:lnTo>
                        <a:pt x="197" y="23"/>
                      </a:lnTo>
                      <a:lnTo>
                        <a:pt x="237" y="106"/>
                      </a:lnTo>
                      <a:lnTo>
                        <a:pt x="259" y="246"/>
                      </a:lnTo>
                      <a:lnTo>
                        <a:pt x="264" y="422"/>
                      </a:lnTo>
                      <a:lnTo>
                        <a:pt x="250" y="575"/>
                      </a:lnTo>
                      <a:lnTo>
                        <a:pt x="224" y="740"/>
                      </a:lnTo>
                      <a:lnTo>
                        <a:pt x="224" y="939"/>
                      </a:lnTo>
                      <a:lnTo>
                        <a:pt x="259" y="1021"/>
                      </a:lnTo>
                      <a:lnTo>
                        <a:pt x="246" y="1060"/>
                      </a:lnTo>
                      <a:lnTo>
                        <a:pt x="184" y="1073"/>
                      </a:lnTo>
                      <a:lnTo>
                        <a:pt x="118" y="1128"/>
                      </a:lnTo>
                      <a:lnTo>
                        <a:pt x="87" y="1174"/>
                      </a:lnTo>
                      <a:lnTo>
                        <a:pt x="12" y="1190"/>
                      </a:lnTo>
                      <a:lnTo>
                        <a:pt x="0" y="1139"/>
                      </a:lnTo>
                      <a:lnTo>
                        <a:pt x="25" y="1096"/>
                      </a:lnTo>
                      <a:lnTo>
                        <a:pt x="118" y="1060"/>
                      </a:lnTo>
                      <a:lnTo>
                        <a:pt x="184" y="1034"/>
                      </a:lnTo>
                      <a:lnTo>
                        <a:pt x="206" y="1010"/>
                      </a:lnTo>
                      <a:lnTo>
                        <a:pt x="180" y="944"/>
                      </a:lnTo>
                      <a:lnTo>
                        <a:pt x="158" y="810"/>
                      </a:lnTo>
                      <a:lnTo>
                        <a:pt x="153" y="650"/>
                      </a:lnTo>
                      <a:lnTo>
                        <a:pt x="158" y="543"/>
                      </a:lnTo>
                      <a:lnTo>
                        <a:pt x="166" y="399"/>
                      </a:lnTo>
                      <a:lnTo>
                        <a:pt x="153" y="270"/>
                      </a:lnTo>
                      <a:lnTo>
                        <a:pt x="127" y="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4861" y="2308"/>
                  <a:ext cx="103" cy="297"/>
                </a:xfrm>
                <a:custGeom>
                  <a:avLst/>
                  <a:gdLst>
                    <a:gd name="T0" fmla="*/ 0 w 412"/>
                    <a:gd name="T1" fmla="*/ 0 h 1186"/>
                    <a:gd name="T2" fmla="*/ 0 w 412"/>
                    <a:gd name="T3" fmla="*/ 0 h 1186"/>
                    <a:gd name="T4" fmla="*/ 0 w 412"/>
                    <a:gd name="T5" fmla="*/ 0 h 1186"/>
                    <a:gd name="T6" fmla="*/ 0 w 412"/>
                    <a:gd name="T7" fmla="*/ 0 h 1186"/>
                    <a:gd name="T8" fmla="*/ 0 w 412"/>
                    <a:gd name="T9" fmla="*/ 0 h 1186"/>
                    <a:gd name="T10" fmla="*/ 0 w 412"/>
                    <a:gd name="T11" fmla="*/ 0 h 1186"/>
                    <a:gd name="T12" fmla="*/ 0 w 412"/>
                    <a:gd name="T13" fmla="*/ 0 h 1186"/>
                    <a:gd name="T14" fmla="*/ 0 w 412"/>
                    <a:gd name="T15" fmla="*/ 0 h 1186"/>
                    <a:gd name="T16" fmla="*/ 0 w 412"/>
                    <a:gd name="T17" fmla="*/ 0 h 1186"/>
                    <a:gd name="T18" fmla="*/ 0 w 412"/>
                    <a:gd name="T19" fmla="*/ 0 h 1186"/>
                    <a:gd name="T20" fmla="*/ 0 w 412"/>
                    <a:gd name="T21" fmla="*/ 0 h 1186"/>
                    <a:gd name="T22" fmla="*/ 0 w 412"/>
                    <a:gd name="T23" fmla="*/ 0 h 1186"/>
                    <a:gd name="T24" fmla="*/ 0 w 412"/>
                    <a:gd name="T25" fmla="*/ 0 h 1186"/>
                    <a:gd name="T26" fmla="*/ 0 w 412"/>
                    <a:gd name="T27" fmla="*/ 0 h 1186"/>
                    <a:gd name="T28" fmla="*/ 0 w 412"/>
                    <a:gd name="T29" fmla="*/ 0 h 1186"/>
                    <a:gd name="T30" fmla="*/ 0 w 412"/>
                    <a:gd name="T31" fmla="*/ 0 h 1186"/>
                    <a:gd name="T32" fmla="*/ 0 w 412"/>
                    <a:gd name="T33" fmla="*/ 0 h 1186"/>
                    <a:gd name="T34" fmla="*/ 0 w 412"/>
                    <a:gd name="T35" fmla="*/ 0 h 1186"/>
                    <a:gd name="T36" fmla="*/ 0 w 412"/>
                    <a:gd name="T37" fmla="*/ 0 h 1186"/>
                    <a:gd name="T38" fmla="*/ 0 w 412"/>
                    <a:gd name="T39" fmla="*/ 0 h 1186"/>
                    <a:gd name="T40" fmla="*/ 0 w 412"/>
                    <a:gd name="T41" fmla="*/ 0 h 1186"/>
                    <a:gd name="T42" fmla="*/ 0 w 412"/>
                    <a:gd name="T43" fmla="*/ 0 h 1186"/>
                    <a:gd name="T44" fmla="*/ 0 w 412"/>
                    <a:gd name="T45" fmla="*/ 0 h 1186"/>
                    <a:gd name="T46" fmla="*/ 0 w 412"/>
                    <a:gd name="T47" fmla="*/ 0 h 1186"/>
                    <a:gd name="T48" fmla="*/ 0 w 412"/>
                    <a:gd name="T49" fmla="*/ 0 h 1186"/>
                    <a:gd name="T50" fmla="*/ 0 w 412"/>
                    <a:gd name="T51" fmla="*/ 0 h 1186"/>
                    <a:gd name="T52" fmla="*/ 0 w 412"/>
                    <a:gd name="T53" fmla="*/ 0 h 1186"/>
                    <a:gd name="T54" fmla="*/ 0 w 412"/>
                    <a:gd name="T55" fmla="*/ 0 h 1186"/>
                    <a:gd name="T56" fmla="*/ 0 w 412"/>
                    <a:gd name="T57" fmla="*/ 0 h 1186"/>
                    <a:gd name="T58" fmla="*/ 0 w 412"/>
                    <a:gd name="T59" fmla="*/ 0 h 1186"/>
                    <a:gd name="T60" fmla="*/ 0 w 412"/>
                    <a:gd name="T61" fmla="*/ 0 h 1186"/>
                    <a:gd name="T62" fmla="*/ 0 w 412"/>
                    <a:gd name="T63" fmla="*/ 0 h 1186"/>
                    <a:gd name="T64" fmla="*/ 0 w 412"/>
                    <a:gd name="T65" fmla="*/ 0 h 1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2"/>
                    <a:gd name="T100" fmla="*/ 0 h 1186"/>
                    <a:gd name="T101" fmla="*/ 412 w 412"/>
                    <a:gd name="T102" fmla="*/ 1186 h 1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2" h="1186">
                      <a:moveTo>
                        <a:pt x="253" y="109"/>
                      </a:moveTo>
                      <a:lnTo>
                        <a:pt x="297" y="35"/>
                      </a:lnTo>
                      <a:lnTo>
                        <a:pt x="350" y="0"/>
                      </a:lnTo>
                      <a:lnTo>
                        <a:pt x="412" y="23"/>
                      </a:lnTo>
                      <a:lnTo>
                        <a:pt x="403" y="93"/>
                      </a:lnTo>
                      <a:lnTo>
                        <a:pt x="363" y="144"/>
                      </a:lnTo>
                      <a:lnTo>
                        <a:pt x="284" y="270"/>
                      </a:lnTo>
                      <a:lnTo>
                        <a:pt x="231" y="391"/>
                      </a:lnTo>
                      <a:lnTo>
                        <a:pt x="200" y="520"/>
                      </a:lnTo>
                      <a:lnTo>
                        <a:pt x="204" y="646"/>
                      </a:lnTo>
                      <a:lnTo>
                        <a:pt x="253" y="814"/>
                      </a:lnTo>
                      <a:lnTo>
                        <a:pt x="293" y="975"/>
                      </a:lnTo>
                      <a:lnTo>
                        <a:pt x="350" y="1045"/>
                      </a:lnTo>
                      <a:lnTo>
                        <a:pt x="346" y="1085"/>
                      </a:lnTo>
                      <a:lnTo>
                        <a:pt x="297" y="1104"/>
                      </a:lnTo>
                      <a:lnTo>
                        <a:pt x="186" y="1119"/>
                      </a:lnTo>
                      <a:lnTo>
                        <a:pt x="107" y="1162"/>
                      </a:lnTo>
                      <a:lnTo>
                        <a:pt x="67" y="1186"/>
                      </a:lnTo>
                      <a:lnTo>
                        <a:pt x="0" y="1131"/>
                      </a:lnTo>
                      <a:lnTo>
                        <a:pt x="14" y="1096"/>
                      </a:lnTo>
                      <a:lnTo>
                        <a:pt x="80" y="1072"/>
                      </a:lnTo>
                      <a:lnTo>
                        <a:pt x="164" y="1061"/>
                      </a:lnTo>
                      <a:lnTo>
                        <a:pt x="244" y="1061"/>
                      </a:lnTo>
                      <a:lnTo>
                        <a:pt x="257" y="1038"/>
                      </a:lnTo>
                      <a:lnTo>
                        <a:pt x="244" y="998"/>
                      </a:lnTo>
                      <a:lnTo>
                        <a:pt x="177" y="846"/>
                      </a:lnTo>
                      <a:lnTo>
                        <a:pt x="133" y="696"/>
                      </a:lnTo>
                      <a:lnTo>
                        <a:pt x="111" y="587"/>
                      </a:lnTo>
                      <a:lnTo>
                        <a:pt x="107" y="486"/>
                      </a:lnTo>
                      <a:lnTo>
                        <a:pt x="124" y="387"/>
                      </a:lnTo>
                      <a:lnTo>
                        <a:pt x="164" y="286"/>
                      </a:lnTo>
                      <a:lnTo>
                        <a:pt x="226" y="152"/>
                      </a:lnTo>
                      <a:lnTo>
                        <a:pt x="253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4920" y="1953"/>
                  <a:ext cx="132" cy="155"/>
                </a:xfrm>
                <a:custGeom>
                  <a:avLst/>
                  <a:gdLst>
                    <a:gd name="T0" fmla="*/ 0 w 532"/>
                    <a:gd name="T1" fmla="*/ 0 h 619"/>
                    <a:gd name="T2" fmla="*/ 0 w 532"/>
                    <a:gd name="T3" fmla="*/ 0 h 619"/>
                    <a:gd name="T4" fmla="*/ 0 w 532"/>
                    <a:gd name="T5" fmla="*/ 0 h 619"/>
                    <a:gd name="T6" fmla="*/ 0 w 532"/>
                    <a:gd name="T7" fmla="*/ 0 h 619"/>
                    <a:gd name="T8" fmla="*/ 0 w 532"/>
                    <a:gd name="T9" fmla="*/ 0 h 619"/>
                    <a:gd name="T10" fmla="*/ 0 w 532"/>
                    <a:gd name="T11" fmla="*/ 0 h 619"/>
                    <a:gd name="T12" fmla="*/ 0 w 532"/>
                    <a:gd name="T13" fmla="*/ 0 h 619"/>
                    <a:gd name="T14" fmla="*/ 0 w 532"/>
                    <a:gd name="T15" fmla="*/ 0 h 619"/>
                    <a:gd name="T16" fmla="*/ 0 w 532"/>
                    <a:gd name="T17" fmla="*/ 0 h 619"/>
                    <a:gd name="T18" fmla="*/ 0 w 532"/>
                    <a:gd name="T19" fmla="*/ 0 h 619"/>
                    <a:gd name="T20" fmla="*/ 0 w 532"/>
                    <a:gd name="T21" fmla="*/ 0 h 619"/>
                    <a:gd name="T22" fmla="*/ 0 w 532"/>
                    <a:gd name="T23" fmla="*/ 0 h 619"/>
                    <a:gd name="T24" fmla="*/ 0 w 532"/>
                    <a:gd name="T25" fmla="*/ 0 h 619"/>
                    <a:gd name="T26" fmla="*/ 0 w 532"/>
                    <a:gd name="T27" fmla="*/ 0 h 619"/>
                    <a:gd name="T28" fmla="*/ 0 w 532"/>
                    <a:gd name="T29" fmla="*/ 0 h 619"/>
                    <a:gd name="T30" fmla="*/ 0 w 532"/>
                    <a:gd name="T31" fmla="*/ 0 h 619"/>
                    <a:gd name="T32" fmla="*/ 0 w 532"/>
                    <a:gd name="T33" fmla="*/ 0 h 619"/>
                    <a:gd name="T34" fmla="*/ 0 w 532"/>
                    <a:gd name="T35" fmla="*/ 0 h 619"/>
                    <a:gd name="T36" fmla="*/ 0 w 532"/>
                    <a:gd name="T37" fmla="*/ 0 h 619"/>
                    <a:gd name="T38" fmla="*/ 0 w 532"/>
                    <a:gd name="T39" fmla="*/ 0 h 619"/>
                    <a:gd name="T40" fmla="*/ 0 w 532"/>
                    <a:gd name="T41" fmla="*/ 0 h 619"/>
                    <a:gd name="T42" fmla="*/ 0 w 532"/>
                    <a:gd name="T43" fmla="*/ 0 h 619"/>
                    <a:gd name="T44" fmla="*/ 0 w 532"/>
                    <a:gd name="T45" fmla="*/ 0 h 6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2"/>
                    <a:gd name="T70" fmla="*/ 0 h 619"/>
                    <a:gd name="T71" fmla="*/ 532 w 532"/>
                    <a:gd name="T72" fmla="*/ 619 h 6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2" h="619">
                      <a:moveTo>
                        <a:pt x="194" y="517"/>
                      </a:moveTo>
                      <a:lnTo>
                        <a:pt x="234" y="595"/>
                      </a:lnTo>
                      <a:lnTo>
                        <a:pt x="327" y="619"/>
                      </a:lnTo>
                      <a:lnTo>
                        <a:pt x="408" y="611"/>
                      </a:lnTo>
                      <a:lnTo>
                        <a:pt x="473" y="561"/>
                      </a:lnTo>
                      <a:lnTo>
                        <a:pt x="526" y="458"/>
                      </a:lnTo>
                      <a:lnTo>
                        <a:pt x="532" y="337"/>
                      </a:lnTo>
                      <a:lnTo>
                        <a:pt x="513" y="231"/>
                      </a:lnTo>
                      <a:lnTo>
                        <a:pt x="439" y="113"/>
                      </a:lnTo>
                      <a:lnTo>
                        <a:pt x="384" y="58"/>
                      </a:lnTo>
                      <a:lnTo>
                        <a:pt x="327" y="24"/>
                      </a:lnTo>
                      <a:lnTo>
                        <a:pt x="274" y="0"/>
                      </a:lnTo>
                      <a:lnTo>
                        <a:pt x="181" y="8"/>
                      </a:lnTo>
                      <a:lnTo>
                        <a:pt x="132" y="78"/>
                      </a:lnTo>
                      <a:lnTo>
                        <a:pt x="106" y="153"/>
                      </a:lnTo>
                      <a:lnTo>
                        <a:pt x="106" y="271"/>
                      </a:lnTo>
                      <a:lnTo>
                        <a:pt x="128" y="384"/>
                      </a:lnTo>
                      <a:lnTo>
                        <a:pt x="154" y="447"/>
                      </a:lnTo>
                      <a:lnTo>
                        <a:pt x="8" y="540"/>
                      </a:lnTo>
                      <a:lnTo>
                        <a:pt x="0" y="576"/>
                      </a:lnTo>
                      <a:lnTo>
                        <a:pt x="22" y="595"/>
                      </a:lnTo>
                      <a:lnTo>
                        <a:pt x="181" y="490"/>
                      </a:lnTo>
                      <a:lnTo>
                        <a:pt x="194" y="5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4998" y="1920"/>
                  <a:ext cx="173" cy="259"/>
                </a:xfrm>
                <a:custGeom>
                  <a:avLst/>
                  <a:gdLst>
                    <a:gd name="T0" fmla="*/ 0 w 1057"/>
                    <a:gd name="T1" fmla="*/ 0 h 1037"/>
                    <a:gd name="T2" fmla="*/ 0 w 1057"/>
                    <a:gd name="T3" fmla="*/ 0 h 1037"/>
                    <a:gd name="T4" fmla="*/ 0 w 1057"/>
                    <a:gd name="T5" fmla="*/ 0 h 1037"/>
                    <a:gd name="T6" fmla="*/ 0 w 1057"/>
                    <a:gd name="T7" fmla="*/ 0 h 1037"/>
                    <a:gd name="T8" fmla="*/ 0 w 1057"/>
                    <a:gd name="T9" fmla="*/ 0 h 1037"/>
                    <a:gd name="T10" fmla="*/ 0 w 1057"/>
                    <a:gd name="T11" fmla="*/ 0 h 1037"/>
                    <a:gd name="T12" fmla="*/ 0 w 1057"/>
                    <a:gd name="T13" fmla="*/ 0 h 1037"/>
                    <a:gd name="T14" fmla="*/ 0 w 1057"/>
                    <a:gd name="T15" fmla="*/ 0 h 1037"/>
                    <a:gd name="T16" fmla="*/ 0 w 1057"/>
                    <a:gd name="T17" fmla="*/ 0 h 1037"/>
                    <a:gd name="T18" fmla="*/ 0 w 1057"/>
                    <a:gd name="T19" fmla="*/ 0 h 1037"/>
                    <a:gd name="T20" fmla="*/ 0 w 1057"/>
                    <a:gd name="T21" fmla="*/ 0 h 1037"/>
                    <a:gd name="T22" fmla="*/ 0 w 1057"/>
                    <a:gd name="T23" fmla="*/ 0 h 1037"/>
                    <a:gd name="T24" fmla="*/ 0 w 1057"/>
                    <a:gd name="T25" fmla="*/ 0 h 1037"/>
                    <a:gd name="T26" fmla="*/ 0 w 1057"/>
                    <a:gd name="T27" fmla="*/ 0 h 1037"/>
                    <a:gd name="T28" fmla="*/ 0 w 1057"/>
                    <a:gd name="T29" fmla="*/ 0 h 1037"/>
                    <a:gd name="T30" fmla="*/ 0 w 1057"/>
                    <a:gd name="T31" fmla="*/ 0 h 1037"/>
                    <a:gd name="T32" fmla="*/ 0 w 1057"/>
                    <a:gd name="T33" fmla="*/ 0 h 1037"/>
                    <a:gd name="T34" fmla="*/ 0 w 1057"/>
                    <a:gd name="T35" fmla="*/ 0 h 1037"/>
                    <a:gd name="T36" fmla="*/ 0 w 1057"/>
                    <a:gd name="T37" fmla="*/ 0 h 1037"/>
                    <a:gd name="T38" fmla="*/ 0 w 1057"/>
                    <a:gd name="T39" fmla="*/ 0 h 1037"/>
                    <a:gd name="T40" fmla="*/ 0 w 1057"/>
                    <a:gd name="T41" fmla="*/ 0 h 1037"/>
                    <a:gd name="T42" fmla="*/ 0 w 1057"/>
                    <a:gd name="T43" fmla="*/ 0 h 1037"/>
                    <a:gd name="T44" fmla="*/ 0 w 1057"/>
                    <a:gd name="T45" fmla="*/ 0 h 1037"/>
                    <a:gd name="T46" fmla="*/ 0 w 1057"/>
                    <a:gd name="T47" fmla="*/ 0 h 1037"/>
                    <a:gd name="T48" fmla="*/ 0 w 1057"/>
                    <a:gd name="T49" fmla="*/ 0 h 1037"/>
                    <a:gd name="T50" fmla="*/ 0 w 1057"/>
                    <a:gd name="T51" fmla="*/ 0 h 1037"/>
                    <a:gd name="T52" fmla="*/ 0 w 1057"/>
                    <a:gd name="T53" fmla="*/ 0 h 1037"/>
                    <a:gd name="T54" fmla="*/ 0 w 1057"/>
                    <a:gd name="T55" fmla="*/ 0 h 1037"/>
                    <a:gd name="T56" fmla="*/ 0 w 1057"/>
                    <a:gd name="T57" fmla="*/ 0 h 1037"/>
                    <a:gd name="T58" fmla="*/ 0 w 1057"/>
                    <a:gd name="T59" fmla="*/ 0 h 1037"/>
                    <a:gd name="T60" fmla="*/ 0 w 1057"/>
                    <a:gd name="T61" fmla="*/ 0 h 1037"/>
                    <a:gd name="T62" fmla="*/ 0 w 1057"/>
                    <a:gd name="T63" fmla="*/ 0 h 1037"/>
                    <a:gd name="T64" fmla="*/ 0 w 1057"/>
                    <a:gd name="T65" fmla="*/ 0 h 1037"/>
                    <a:gd name="T66" fmla="*/ 0 w 1057"/>
                    <a:gd name="T67" fmla="*/ 0 h 1037"/>
                    <a:gd name="T68" fmla="*/ 0 w 1057"/>
                    <a:gd name="T69" fmla="*/ 0 h 1037"/>
                    <a:gd name="T70" fmla="*/ 0 w 1057"/>
                    <a:gd name="T71" fmla="*/ 0 h 1037"/>
                    <a:gd name="T72" fmla="*/ 0 w 1057"/>
                    <a:gd name="T73" fmla="*/ 0 h 1037"/>
                    <a:gd name="T74" fmla="*/ 0 w 1057"/>
                    <a:gd name="T75" fmla="*/ 0 h 1037"/>
                    <a:gd name="T76" fmla="*/ 0 w 1057"/>
                    <a:gd name="T77" fmla="*/ 0 h 1037"/>
                    <a:gd name="T78" fmla="*/ 0 w 1057"/>
                    <a:gd name="T79" fmla="*/ 0 h 1037"/>
                    <a:gd name="T80" fmla="*/ 0 w 1057"/>
                    <a:gd name="T81" fmla="*/ 0 h 1037"/>
                    <a:gd name="T82" fmla="*/ 0 w 1057"/>
                    <a:gd name="T83" fmla="*/ 0 h 1037"/>
                    <a:gd name="T84" fmla="*/ 0 w 1057"/>
                    <a:gd name="T85" fmla="*/ 0 h 1037"/>
                    <a:gd name="T86" fmla="*/ 0 w 1057"/>
                    <a:gd name="T87" fmla="*/ 0 h 1037"/>
                    <a:gd name="T88" fmla="*/ 0 w 1057"/>
                    <a:gd name="T89" fmla="*/ 0 h 1037"/>
                    <a:gd name="T90" fmla="*/ 0 w 1057"/>
                    <a:gd name="T91" fmla="*/ 0 h 1037"/>
                    <a:gd name="T92" fmla="*/ 0 w 1057"/>
                    <a:gd name="T93" fmla="*/ 0 h 10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57"/>
                    <a:gd name="T142" fmla="*/ 0 h 1037"/>
                    <a:gd name="T143" fmla="*/ 1057 w 1057"/>
                    <a:gd name="T144" fmla="*/ 1037 h 10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57" h="1037">
                      <a:moveTo>
                        <a:pt x="703" y="717"/>
                      </a:moveTo>
                      <a:lnTo>
                        <a:pt x="650" y="764"/>
                      </a:lnTo>
                      <a:lnTo>
                        <a:pt x="539" y="822"/>
                      </a:lnTo>
                      <a:lnTo>
                        <a:pt x="438" y="857"/>
                      </a:lnTo>
                      <a:lnTo>
                        <a:pt x="367" y="893"/>
                      </a:lnTo>
                      <a:lnTo>
                        <a:pt x="300" y="940"/>
                      </a:lnTo>
                      <a:lnTo>
                        <a:pt x="292" y="1022"/>
                      </a:lnTo>
                      <a:lnTo>
                        <a:pt x="358" y="1037"/>
                      </a:lnTo>
                      <a:lnTo>
                        <a:pt x="526" y="951"/>
                      </a:lnTo>
                      <a:lnTo>
                        <a:pt x="650" y="849"/>
                      </a:lnTo>
                      <a:lnTo>
                        <a:pt x="796" y="720"/>
                      </a:lnTo>
                      <a:lnTo>
                        <a:pt x="915" y="638"/>
                      </a:lnTo>
                      <a:lnTo>
                        <a:pt x="1017" y="575"/>
                      </a:lnTo>
                      <a:lnTo>
                        <a:pt x="1057" y="544"/>
                      </a:lnTo>
                      <a:lnTo>
                        <a:pt x="1043" y="505"/>
                      </a:lnTo>
                      <a:lnTo>
                        <a:pt x="995" y="451"/>
                      </a:lnTo>
                      <a:lnTo>
                        <a:pt x="818" y="365"/>
                      </a:lnTo>
                      <a:lnTo>
                        <a:pt x="650" y="286"/>
                      </a:lnTo>
                      <a:lnTo>
                        <a:pt x="446" y="204"/>
                      </a:lnTo>
                      <a:lnTo>
                        <a:pt x="371" y="157"/>
                      </a:lnTo>
                      <a:lnTo>
                        <a:pt x="292" y="94"/>
                      </a:lnTo>
                      <a:lnTo>
                        <a:pt x="212" y="24"/>
                      </a:lnTo>
                      <a:lnTo>
                        <a:pt x="141" y="0"/>
                      </a:lnTo>
                      <a:lnTo>
                        <a:pt x="0" y="87"/>
                      </a:lnTo>
                      <a:lnTo>
                        <a:pt x="9" y="168"/>
                      </a:lnTo>
                      <a:lnTo>
                        <a:pt x="35" y="200"/>
                      </a:lnTo>
                      <a:lnTo>
                        <a:pt x="106" y="188"/>
                      </a:lnTo>
                      <a:lnTo>
                        <a:pt x="93" y="153"/>
                      </a:lnTo>
                      <a:lnTo>
                        <a:pt x="66" y="141"/>
                      </a:lnTo>
                      <a:lnTo>
                        <a:pt x="53" y="98"/>
                      </a:lnTo>
                      <a:lnTo>
                        <a:pt x="132" y="52"/>
                      </a:lnTo>
                      <a:lnTo>
                        <a:pt x="199" y="98"/>
                      </a:lnTo>
                      <a:lnTo>
                        <a:pt x="199" y="141"/>
                      </a:lnTo>
                      <a:lnTo>
                        <a:pt x="172" y="192"/>
                      </a:lnTo>
                      <a:lnTo>
                        <a:pt x="194" y="228"/>
                      </a:lnTo>
                      <a:lnTo>
                        <a:pt x="327" y="258"/>
                      </a:lnTo>
                      <a:lnTo>
                        <a:pt x="380" y="215"/>
                      </a:lnTo>
                      <a:lnTo>
                        <a:pt x="557" y="310"/>
                      </a:lnTo>
                      <a:lnTo>
                        <a:pt x="703" y="368"/>
                      </a:lnTo>
                      <a:lnTo>
                        <a:pt x="783" y="404"/>
                      </a:lnTo>
                      <a:lnTo>
                        <a:pt x="862" y="439"/>
                      </a:lnTo>
                      <a:lnTo>
                        <a:pt x="924" y="486"/>
                      </a:lnTo>
                      <a:lnTo>
                        <a:pt x="964" y="533"/>
                      </a:lnTo>
                      <a:lnTo>
                        <a:pt x="928" y="567"/>
                      </a:lnTo>
                      <a:lnTo>
                        <a:pt x="844" y="615"/>
                      </a:lnTo>
                      <a:lnTo>
                        <a:pt x="756" y="669"/>
                      </a:lnTo>
                      <a:lnTo>
                        <a:pt x="703" y="7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</p:grp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 rot="19559583" flipH="1">
                <a:off x="3258572" y="822652"/>
                <a:ext cx="198350" cy="217615"/>
              </a:xfrm>
              <a:custGeom>
                <a:avLst/>
                <a:gdLst>
                  <a:gd name="T0" fmla="*/ 0 w 446"/>
                  <a:gd name="T1" fmla="*/ 48372970 h 948"/>
                  <a:gd name="T2" fmla="*/ 967567490 w 446"/>
                  <a:gd name="T3" fmla="*/ 0 h 948"/>
                  <a:gd name="T4" fmla="*/ 1671288193 w 446"/>
                  <a:gd name="T5" fmla="*/ 24186485 h 948"/>
                  <a:gd name="T6" fmla="*/ 1407441850 w 446"/>
                  <a:gd name="T7" fmla="*/ 254037786 h 948"/>
                  <a:gd name="T8" fmla="*/ 2147483647 w 446"/>
                  <a:gd name="T9" fmla="*/ 955605295 h 948"/>
                  <a:gd name="T10" fmla="*/ 2147483647 w 446"/>
                  <a:gd name="T11" fmla="*/ 1161216755 h 948"/>
                  <a:gd name="T12" fmla="*/ 2147483647 w 446"/>
                  <a:gd name="T13" fmla="*/ 1439441593 h 948"/>
                  <a:gd name="T14" fmla="*/ 2147483647 w 446"/>
                  <a:gd name="T15" fmla="*/ 1257963585 h 948"/>
                  <a:gd name="T16" fmla="*/ 2147483647 w 446"/>
                  <a:gd name="T17" fmla="*/ 1016045551 h 948"/>
                  <a:gd name="T18" fmla="*/ 1055581498 w 446"/>
                  <a:gd name="T19" fmla="*/ 229798454 h 948"/>
                  <a:gd name="T20" fmla="*/ 0 w 446"/>
                  <a:gd name="T21" fmla="*/ 48372970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642910" y="4680596"/>
              <a:ext cx="153679" cy="391475"/>
              <a:chOff x="2835" y="1570"/>
              <a:chExt cx="679" cy="1806"/>
            </a:xfrm>
          </p:grpSpPr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3016" y="1933"/>
                <a:ext cx="408" cy="742"/>
              </a:xfrm>
              <a:custGeom>
                <a:avLst/>
                <a:gdLst>
                  <a:gd name="T0" fmla="*/ 0 w 965"/>
                  <a:gd name="T1" fmla="*/ 3 h 1485"/>
                  <a:gd name="T2" fmla="*/ 1 w 965"/>
                  <a:gd name="T3" fmla="*/ 1 h 1485"/>
                  <a:gd name="T4" fmla="*/ 1 w 965"/>
                  <a:gd name="T5" fmla="*/ 0 h 1485"/>
                  <a:gd name="T6" fmla="*/ 2 w 965"/>
                  <a:gd name="T7" fmla="*/ 0 h 1485"/>
                  <a:gd name="T8" fmla="*/ 3 w 965"/>
                  <a:gd name="T9" fmla="*/ 1 h 1485"/>
                  <a:gd name="T10" fmla="*/ 3 w 965"/>
                  <a:gd name="T11" fmla="*/ 3 h 1485"/>
                  <a:gd name="T12" fmla="*/ 5 w 965"/>
                  <a:gd name="T13" fmla="*/ 6 h 1485"/>
                  <a:gd name="T14" fmla="*/ 5 w 965"/>
                  <a:gd name="T15" fmla="*/ 10 h 1485"/>
                  <a:gd name="T16" fmla="*/ 5 w 965"/>
                  <a:gd name="T17" fmla="*/ 15 h 1485"/>
                  <a:gd name="T18" fmla="*/ 5 w 965"/>
                  <a:gd name="T19" fmla="*/ 17 h 1485"/>
                  <a:gd name="T20" fmla="*/ 5 w 965"/>
                  <a:gd name="T21" fmla="*/ 20 h 1485"/>
                  <a:gd name="T22" fmla="*/ 5 w 965"/>
                  <a:gd name="T23" fmla="*/ 22 h 1485"/>
                  <a:gd name="T24" fmla="*/ 4 w 965"/>
                  <a:gd name="T25" fmla="*/ 23 h 1485"/>
                  <a:gd name="T26" fmla="*/ 3 w 965"/>
                  <a:gd name="T27" fmla="*/ 23 h 1485"/>
                  <a:gd name="T28" fmla="*/ 2 w 965"/>
                  <a:gd name="T29" fmla="*/ 23 h 1485"/>
                  <a:gd name="T30" fmla="*/ 1 w 965"/>
                  <a:gd name="T31" fmla="*/ 21 h 1485"/>
                  <a:gd name="T32" fmla="*/ 0 w 965"/>
                  <a:gd name="T33" fmla="*/ 19 h 1485"/>
                  <a:gd name="T34" fmla="*/ 0 w 965"/>
                  <a:gd name="T35" fmla="*/ 16 h 1485"/>
                  <a:gd name="T36" fmla="*/ 0 w 965"/>
                  <a:gd name="T37" fmla="*/ 13 h 1485"/>
                  <a:gd name="T38" fmla="*/ 0 w 965"/>
                  <a:gd name="T39" fmla="*/ 7 h 1485"/>
                  <a:gd name="T40" fmla="*/ 0 w 965"/>
                  <a:gd name="T41" fmla="*/ 3 h 14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"/>
                  <a:gd name="T64" fmla="*/ 0 h 1485"/>
                  <a:gd name="T65" fmla="*/ 965 w 965"/>
                  <a:gd name="T66" fmla="*/ 1485 h 14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" h="1485">
                    <a:moveTo>
                      <a:pt x="75" y="212"/>
                    </a:moveTo>
                    <a:lnTo>
                      <a:pt x="117" y="97"/>
                    </a:lnTo>
                    <a:lnTo>
                      <a:pt x="223" y="0"/>
                    </a:lnTo>
                    <a:lnTo>
                      <a:pt x="340" y="0"/>
                    </a:lnTo>
                    <a:lnTo>
                      <a:pt x="479" y="97"/>
                    </a:lnTo>
                    <a:lnTo>
                      <a:pt x="617" y="212"/>
                    </a:lnTo>
                    <a:lnTo>
                      <a:pt x="806" y="436"/>
                    </a:lnTo>
                    <a:lnTo>
                      <a:pt x="912" y="678"/>
                    </a:lnTo>
                    <a:lnTo>
                      <a:pt x="965" y="964"/>
                    </a:lnTo>
                    <a:lnTo>
                      <a:pt x="965" y="1146"/>
                    </a:lnTo>
                    <a:lnTo>
                      <a:pt x="912" y="1282"/>
                    </a:lnTo>
                    <a:lnTo>
                      <a:pt x="829" y="1420"/>
                    </a:lnTo>
                    <a:lnTo>
                      <a:pt x="659" y="1473"/>
                    </a:lnTo>
                    <a:lnTo>
                      <a:pt x="532" y="1485"/>
                    </a:lnTo>
                    <a:lnTo>
                      <a:pt x="287" y="1473"/>
                    </a:lnTo>
                    <a:lnTo>
                      <a:pt x="161" y="1356"/>
                    </a:lnTo>
                    <a:lnTo>
                      <a:pt x="32" y="1220"/>
                    </a:lnTo>
                    <a:lnTo>
                      <a:pt x="0" y="1040"/>
                    </a:lnTo>
                    <a:lnTo>
                      <a:pt x="0" y="848"/>
                    </a:lnTo>
                    <a:lnTo>
                      <a:pt x="43" y="468"/>
                    </a:lnTo>
                    <a:lnTo>
                      <a:pt x="7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2835" y="1961"/>
                <a:ext cx="297" cy="721"/>
              </a:xfrm>
              <a:custGeom>
                <a:avLst/>
                <a:gdLst>
                  <a:gd name="T0" fmla="*/ 5 w 594"/>
                  <a:gd name="T1" fmla="*/ 2 h 1443"/>
                  <a:gd name="T2" fmla="*/ 7 w 594"/>
                  <a:gd name="T3" fmla="*/ 0 h 1443"/>
                  <a:gd name="T4" fmla="*/ 9 w 594"/>
                  <a:gd name="T5" fmla="*/ 0 h 1443"/>
                  <a:gd name="T6" fmla="*/ 9 w 594"/>
                  <a:gd name="T7" fmla="*/ 1 h 1443"/>
                  <a:gd name="T8" fmla="*/ 9 w 594"/>
                  <a:gd name="T9" fmla="*/ 2 h 1443"/>
                  <a:gd name="T10" fmla="*/ 5 w 594"/>
                  <a:gd name="T11" fmla="*/ 4 h 1443"/>
                  <a:gd name="T12" fmla="*/ 3 w 594"/>
                  <a:gd name="T13" fmla="*/ 6 h 1443"/>
                  <a:gd name="T14" fmla="*/ 1 w 594"/>
                  <a:gd name="T15" fmla="*/ 8 h 1443"/>
                  <a:gd name="T16" fmla="*/ 1 w 594"/>
                  <a:gd name="T17" fmla="*/ 9 h 1443"/>
                  <a:gd name="T18" fmla="*/ 1 w 594"/>
                  <a:gd name="T19" fmla="*/ 11 h 1443"/>
                  <a:gd name="T20" fmla="*/ 5 w 594"/>
                  <a:gd name="T21" fmla="*/ 13 h 1443"/>
                  <a:gd name="T22" fmla="*/ 6 w 594"/>
                  <a:gd name="T23" fmla="*/ 15 h 1443"/>
                  <a:gd name="T24" fmla="*/ 6 w 594"/>
                  <a:gd name="T25" fmla="*/ 16 h 1443"/>
                  <a:gd name="T26" fmla="*/ 6 w 594"/>
                  <a:gd name="T27" fmla="*/ 17 h 1443"/>
                  <a:gd name="T28" fmla="*/ 5 w 594"/>
                  <a:gd name="T29" fmla="*/ 18 h 1443"/>
                  <a:gd name="T30" fmla="*/ 5 w 594"/>
                  <a:gd name="T31" fmla="*/ 20 h 1443"/>
                  <a:gd name="T32" fmla="*/ 5 w 594"/>
                  <a:gd name="T33" fmla="*/ 22 h 1443"/>
                  <a:gd name="T34" fmla="*/ 5 w 594"/>
                  <a:gd name="T35" fmla="*/ 22 h 1443"/>
                  <a:gd name="T36" fmla="*/ 5 w 594"/>
                  <a:gd name="T37" fmla="*/ 22 h 1443"/>
                  <a:gd name="T38" fmla="*/ 3 w 594"/>
                  <a:gd name="T39" fmla="*/ 20 h 1443"/>
                  <a:gd name="T40" fmla="*/ 3 w 594"/>
                  <a:gd name="T41" fmla="*/ 18 h 1443"/>
                  <a:gd name="T42" fmla="*/ 5 w 594"/>
                  <a:gd name="T43" fmla="*/ 17 h 1443"/>
                  <a:gd name="T44" fmla="*/ 5 w 594"/>
                  <a:gd name="T45" fmla="*/ 15 h 1443"/>
                  <a:gd name="T46" fmla="*/ 5 w 594"/>
                  <a:gd name="T47" fmla="*/ 15 h 1443"/>
                  <a:gd name="T48" fmla="*/ 3 w 594"/>
                  <a:gd name="T49" fmla="*/ 13 h 1443"/>
                  <a:gd name="T50" fmla="*/ 1 w 594"/>
                  <a:gd name="T51" fmla="*/ 12 h 1443"/>
                  <a:gd name="T52" fmla="*/ 0 w 594"/>
                  <a:gd name="T53" fmla="*/ 10 h 1443"/>
                  <a:gd name="T54" fmla="*/ 0 w 594"/>
                  <a:gd name="T55" fmla="*/ 8 h 1443"/>
                  <a:gd name="T56" fmla="*/ 1 w 594"/>
                  <a:gd name="T57" fmla="*/ 7 h 1443"/>
                  <a:gd name="T58" fmla="*/ 2 w 594"/>
                  <a:gd name="T59" fmla="*/ 5 h 1443"/>
                  <a:gd name="T60" fmla="*/ 5 w 594"/>
                  <a:gd name="T61" fmla="*/ 3 h 1443"/>
                  <a:gd name="T62" fmla="*/ 5 w 594"/>
                  <a:gd name="T63" fmla="*/ 2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-1126983">
                <a:off x="3016" y="1570"/>
                <a:ext cx="330" cy="371"/>
              </a:xfrm>
              <a:custGeom>
                <a:avLst/>
                <a:gdLst>
                  <a:gd name="T0" fmla="*/ 3 w 661"/>
                  <a:gd name="T1" fmla="*/ 12 h 742"/>
                  <a:gd name="T2" fmla="*/ 2 w 661"/>
                  <a:gd name="T3" fmla="*/ 12 h 742"/>
                  <a:gd name="T4" fmla="*/ 0 w 661"/>
                  <a:gd name="T5" fmla="*/ 11 h 742"/>
                  <a:gd name="T6" fmla="*/ 0 w 661"/>
                  <a:gd name="T7" fmla="*/ 10 h 742"/>
                  <a:gd name="T8" fmla="*/ 0 w 661"/>
                  <a:gd name="T9" fmla="*/ 6 h 742"/>
                  <a:gd name="T10" fmla="*/ 1 w 661"/>
                  <a:gd name="T11" fmla="*/ 3 h 742"/>
                  <a:gd name="T12" fmla="*/ 2 w 661"/>
                  <a:gd name="T13" fmla="*/ 1 h 742"/>
                  <a:gd name="T14" fmla="*/ 4 w 661"/>
                  <a:gd name="T15" fmla="*/ 0 h 742"/>
                  <a:gd name="T16" fmla="*/ 6 w 661"/>
                  <a:gd name="T17" fmla="*/ 1 h 742"/>
                  <a:gd name="T18" fmla="*/ 7 w 661"/>
                  <a:gd name="T19" fmla="*/ 1 h 742"/>
                  <a:gd name="T20" fmla="*/ 7 w 661"/>
                  <a:gd name="T21" fmla="*/ 3 h 742"/>
                  <a:gd name="T22" fmla="*/ 7 w 661"/>
                  <a:gd name="T23" fmla="*/ 6 h 742"/>
                  <a:gd name="T24" fmla="*/ 7 w 661"/>
                  <a:gd name="T25" fmla="*/ 7 h 742"/>
                  <a:gd name="T26" fmla="*/ 9 w 661"/>
                  <a:gd name="T27" fmla="*/ 9 h 742"/>
                  <a:gd name="T28" fmla="*/ 10 w 661"/>
                  <a:gd name="T29" fmla="*/ 10 h 742"/>
                  <a:gd name="T30" fmla="*/ 10 w 661"/>
                  <a:gd name="T31" fmla="*/ 11 h 742"/>
                  <a:gd name="T32" fmla="*/ 9 w 661"/>
                  <a:gd name="T33" fmla="*/ 11 h 742"/>
                  <a:gd name="T34" fmla="*/ 6 w 661"/>
                  <a:gd name="T35" fmla="*/ 9 h 742"/>
                  <a:gd name="T36" fmla="*/ 5 w 661"/>
                  <a:gd name="T37" fmla="*/ 10 h 742"/>
                  <a:gd name="T38" fmla="*/ 4 w 661"/>
                  <a:gd name="T39" fmla="*/ 12 h 742"/>
                  <a:gd name="T40" fmla="*/ 3 w 661"/>
                  <a:gd name="T41" fmla="*/ 12 h 7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1"/>
                  <a:gd name="T64" fmla="*/ 0 h 742"/>
                  <a:gd name="T65" fmla="*/ 661 w 661"/>
                  <a:gd name="T66" fmla="*/ 742 h 7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1" h="742">
                    <a:moveTo>
                      <a:pt x="224" y="742"/>
                    </a:moveTo>
                    <a:lnTo>
                      <a:pt x="138" y="742"/>
                    </a:lnTo>
                    <a:lnTo>
                      <a:pt x="53" y="700"/>
                    </a:lnTo>
                    <a:lnTo>
                      <a:pt x="0" y="583"/>
                    </a:lnTo>
                    <a:lnTo>
                      <a:pt x="0" y="382"/>
                    </a:lnTo>
                    <a:lnTo>
                      <a:pt x="74" y="159"/>
                    </a:lnTo>
                    <a:lnTo>
                      <a:pt x="191" y="11"/>
                    </a:lnTo>
                    <a:lnTo>
                      <a:pt x="297" y="0"/>
                    </a:lnTo>
                    <a:lnTo>
                      <a:pt x="426" y="21"/>
                    </a:lnTo>
                    <a:lnTo>
                      <a:pt x="489" y="117"/>
                    </a:lnTo>
                    <a:lnTo>
                      <a:pt x="511" y="212"/>
                    </a:lnTo>
                    <a:lnTo>
                      <a:pt x="489" y="339"/>
                    </a:lnTo>
                    <a:lnTo>
                      <a:pt x="468" y="456"/>
                    </a:lnTo>
                    <a:lnTo>
                      <a:pt x="596" y="562"/>
                    </a:lnTo>
                    <a:lnTo>
                      <a:pt x="661" y="625"/>
                    </a:lnTo>
                    <a:lnTo>
                      <a:pt x="661" y="668"/>
                    </a:lnTo>
                    <a:lnTo>
                      <a:pt x="628" y="668"/>
                    </a:lnTo>
                    <a:lnTo>
                      <a:pt x="447" y="530"/>
                    </a:lnTo>
                    <a:lnTo>
                      <a:pt x="383" y="625"/>
                    </a:lnTo>
                    <a:lnTo>
                      <a:pt x="277" y="710"/>
                    </a:lnTo>
                    <a:lnTo>
                      <a:pt x="224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2971" y="2523"/>
                <a:ext cx="269" cy="842"/>
              </a:xfrm>
              <a:custGeom>
                <a:avLst/>
                <a:gdLst>
                  <a:gd name="T0" fmla="*/ 2 w 539"/>
                  <a:gd name="T1" fmla="*/ 9 h 1683"/>
                  <a:gd name="T2" fmla="*/ 2 w 539"/>
                  <a:gd name="T3" fmla="*/ 6 h 1683"/>
                  <a:gd name="T4" fmla="*/ 2 w 539"/>
                  <a:gd name="T5" fmla="*/ 2 h 1683"/>
                  <a:gd name="T6" fmla="*/ 3 w 539"/>
                  <a:gd name="T7" fmla="*/ 0 h 1683"/>
                  <a:gd name="T8" fmla="*/ 5 w 539"/>
                  <a:gd name="T9" fmla="*/ 1 h 1683"/>
                  <a:gd name="T10" fmla="*/ 6 w 539"/>
                  <a:gd name="T11" fmla="*/ 5 h 1683"/>
                  <a:gd name="T12" fmla="*/ 6 w 539"/>
                  <a:gd name="T13" fmla="*/ 9 h 1683"/>
                  <a:gd name="T14" fmla="*/ 5 w 539"/>
                  <a:gd name="T15" fmla="*/ 14 h 1683"/>
                  <a:gd name="T16" fmla="*/ 4 w 539"/>
                  <a:gd name="T17" fmla="*/ 17 h 1683"/>
                  <a:gd name="T18" fmla="*/ 3 w 539"/>
                  <a:gd name="T19" fmla="*/ 20 h 1683"/>
                  <a:gd name="T20" fmla="*/ 2 w 539"/>
                  <a:gd name="T21" fmla="*/ 22 h 1683"/>
                  <a:gd name="T22" fmla="*/ 2 w 539"/>
                  <a:gd name="T23" fmla="*/ 23 h 1683"/>
                  <a:gd name="T24" fmla="*/ 4 w 539"/>
                  <a:gd name="T25" fmla="*/ 23 h 1683"/>
                  <a:gd name="T26" fmla="*/ 6 w 539"/>
                  <a:gd name="T27" fmla="*/ 24 h 1683"/>
                  <a:gd name="T28" fmla="*/ 8 w 539"/>
                  <a:gd name="T29" fmla="*/ 26 h 1683"/>
                  <a:gd name="T30" fmla="*/ 7 w 539"/>
                  <a:gd name="T31" fmla="*/ 26 h 1683"/>
                  <a:gd name="T32" fmla="*/ 6 w 539"/>
                  <a:gd name="T33" fmla="*/ 27 h 1683"/>
                  <a:gd name="T34" fmla="*/ 5 w 539"/>
                  <a:gd name="T35" fmla="*/ 26 h 1683"/>
                  <a:gd name="T36" fmla="*/ 2 w 539"/>
                  <a:gd name="T37" fmla="*/ 24 h 1683"/>
                  <a:gd name="T38" fmla="*/ 1 w 539"/>
                  <a:gd name="T39" fmla="*/ 23 h 1683"/>
                  <a:gd name="T40" fmla="*/ 0 w 539"/>
                  <a:gd name="T41" fmla="*/ 23 h 1683"/>
                  <a:gd name="T42" fmla="*/ 0 w 539"/>
                  <a:gd name="T43" fmla="*/ 22 h 1683"/>
                  <a:gd name="T44" fmla="*/ 1 w 539"/>
                  <a:gd name="T45" fmla="*/ 20 h 1683"/>
                  <a:gd name="T46" fmla="*/ 2 w 539"/>
                  <a:gd name="T47" fmla="*/ 19 h 1683"/>
                  <a:gd name="T48" fmla="*/ 3 w 539"/>
                  <a:gd name="T49" fmla="*/ 17 h 1683"/>
                  <a:gd name="T50" fmla="*/ 4 w 539"/>
                  <a:gd name="T51" fmla="*/ 14 h 1683"/>
                  <a:gd name="T52" fmla="*/ 3 w 539"/>
                  <a:gd name="T53" fmla="*/ 11 h 1683"/>
                  <a:gd name="T54" fmla="*/ 2 w 539"/>
                  <a:gd name="T55" fmla="*/ 8 h 1683"/>
                  <a:gd name="T56" fmla="*/ 2 w 539"/>
                  <a:gd name="T57" fmla="*/ 9 h 16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9"/>
                  <a:gd name="T88" fmla="*/ 0 h 1683"/>
                  <a:gd name="T89" fmla="*/ 539 w 539"/>
                  <a:gd name="T90" fmla="*/ 1683 h 16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9" h="1683">
                    <a:moveTo>
                      <a:pt x="179" y="519"/>
                    </a:moveTo>
                    <a:lnTo>
                      <a:pt x="169" y="339"/>
                    </a:lnTo>
                    <a:lnTo>
                      <a:pt x="147" y="117"/>
                    </a:lnTo>
                    <a:lnTo>
                      <a:pt x="243" y="0"/>
                    </a:lnTo>
                    <a:lnTo>
                      <a:pt x="368" y="53"/>
                    </a:lnTo>
                    <a:lnTo>
                      <a:pt x="400" y="318"/>
                    </a:lnTo>
                    <a:lnTo>
                      <a:pt x="400" y="561"/>
                    </a:lnTo>
                    <a:lnTo>
                      <a:pt x="368" y="867"/>
                    </a:lnTo>
                    <a:lnTo>
                      <a:pt x="285" y="1059"/>
                    </a:lnTo>
                    <a:lnTo>
                      <a:pt x="221" y="1250"/>
                    </a:lnTo>
                    <a:lnTo>
                      <a:pt x="137" y="1377"/>
                    </a:lnTo>
                    <a:lnTo>
                      <a:pt x="137" y="1428"/>
                    </a:lnTo>
                    <a:lnTo>
                      <a:pt x="285" y="1460"/>
                    </a:lnTo>
                    <a:lnTo>
                      <a:pt x="412" y="1513"/>
                    </a:lnTo>
                    <a:lnTo>
                      <a:pt x="539" y="1630"/>
                    </a:lnTo>
                    <a:lnTo>
                      <a:pt x="506" y="1661"/>
                    </a:lnTo>
                    <a:lnTo>
                      <a:pt x="400" y="1683"/>
                    </a:lnTo>
                    <a:lnTo>
                      <a:pt x="327" y="1640"/>
                    </a:lnTo>
                    <a:lnTo>
                      <a:pt x="190" y="1534"/>
                    </a:lnTo>
                    <a:lnTo>
                      <a:pt x="73" y="1471"/>
                    </a:lnTo>
                    <a:lnTo>
                      <a:pt x="10" y="1460"/>
                    </a:lnTo>
                    <a:lnTo>
                      <a:pt x="0" y="1386"/>
                    </a:lnTo>
                    <a:lnTo>
                      <a:pt x="84" y="1271"/>
                    </a:lnTo>
                    <a:lnTo>
                      <a:pt x="169" y="1174"/>
                    </a:lnTo>
                    <a:lnTo>
                      <a:pt x="232" y="1026"/>
                    </a:lnTo>
                    <a:lnTo>
                      <a:pt x="264" y="846"/>
                    </a:lnTo>
                    <a:lnTo>
                      <a:pt x="243" y="678"/>
                    </a:lnTo>
                    <a:lnTo>
                      <a:pt x="190" y="466"/>
                    </a:lnTo>
                    <a:lnTo>
                      <a:pt x="179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217" y="2587"/>
                <a:ext cx="254" cy="789"/>
              </a:xfrm>
              <a:custGeom>
                <a:avLst/>
                <a:gdLst>
                  <a:gd name="T0" fmla="*/ 2 w 509"/>
                  <a:gd name="T1" fmla="*/ 0 h 1577"/>
                  <a:gd name="T2" fmla="*/ 3 w 509"/>
                  <a:gd name="T3" fmla="*/ 1 h 1577"/>
                  <a:gd name="T4" fmla="*/ 4 w 509"/>
                  <a:gd name="T5" fmla="*/ 2 h 1577"/>
                  <a:gd name="T6" fmla="*/ 5 w 509"/>
                  <a:gd name="T7" fmla="*/ 5 h 1577"/>
                  <a:gd name="T8" fmla="*/ 5 w 509"/>
                  <a:gd name="T9" fmla="*/ 9 h 1577"/>
                  <a:gd name="T10" fmla="*/ 4 w 509"/>
                  <a:gd name="T11" fmla="*/ 15 h 1577"/>
                  <a:gd name="T12" fmla="*/ 3 w 509"/>
                  <a:gd name="T13" fmla="*/ 19 h 1577"/>
                  <a:gd name="T14" fmla="*/ 2 w 509"/>
                  <a:gd name="T15" fmla="*/ 20 h 1577"/>
                  <a:gd name="T16" fmla="*/ 2 w 509"/>
                  <a:gd name="T17" fmla="*/ 22 h 1577"/>
                  <a:gd name="T18" fmla="*/ 5 w 509"/>
                  <a:gd name="T19" fmla="*/ 23 h 1577"/>
                  <a:gd name="T20" fmla="*/ 7 w 509"/>
                  <a:gd name="T21" fmla="*/ 24 h 1577"/>
                  <a:gd name="T22" fmla="*/ 7 w 509"/>
                  <a:gd name="T23" fmla="*/ 24 h 1577"/>
                  <a:gd name="T24" fmla="*/ 7 w 509"/>
                  <a:gd name="T25" fmla="*/ 25 h 1577"/>
                  <a:gd name="T26" fmla="*/ 5 w 509"/>
                  <a:gd name="T27" fmla="*/ 25 h 1577"/>
                  <a:gd name="T28" fmla="*/ 3 w 509"/>
                  <a:gd name="T29" fmla="*/ 24 h 1577"/>
                  <a:gd name="T30" fmla="*/ 2 w 509"/>
                  <a:gd name="T31" fmla="*/ 23 h 1577"/>
                  <a:gd name="T32" fmla="*/ 1 w 509"/>
                  <a:gd name="T33" fmla="*/ 22 h 1577"/>
                  <a:gd name="T34" fmla="*/ 0 w 509"/>
                  <a:gd name="T35" fmla="*/ 22 h 1577"/>
                  <a:gd name="T36" fmla="*/ 0 w 509"/>
                  <a:gd name="T37" fmla="*/ 21 h 1577"/>
                  <a:gd name="T38" fmla="*/ 1 w 509"/>
                  <a:gd name="T39" fmla="*/ 20 h 1577"/>
                  <a:gd name="T40" fmla="*/ 2 w 509"/>
                  <a:gd name="T41" fmla="*/ 18 h 1577"/>
                  <a:gd name="T42" fmla="*/ 3 w 509"/>
                  <a:gd name="T43" fmla="*/ 16 h 1577"/>
                  <a:gd name="T44" fmla="*/ 3 w 509"/>
                  <a:gd name="T45" fmla="*/ 12 h 1577"/>
                  <a:gd name="T46" fmla="*/ 3 w 509"/>
                  <a:gd name="T47" fmla="*/ 9 h 1577"/>
                  <a:gd name="T48" fmla="*/ 2 w 509"/>
                  <a:gd name="T49" fmla="*/ 6 h 1577"/>
                  <a:gd name="T50" fmla="*/ 1 w 509"/>
                  <a:gd name="T51" fmla="*/ 5 h 1577"/>
                  <a:gd name="T52" fmla="*/ 0 w 509"/>
                  <a:gd name="T53" fmla="*/ 3 h 1577"/>
                  <a:gd name="T54" fmla="*/ 2 w 509"/>
                  <a:gd name="T55" fmla="*/ 0 h 15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9"/>
                  <a:gd name="T85" fmla="*/ 0 h 1577"/>
                  <a:gd name="T86" fmla="*/ 509 w 509"/>
                  <a:gd name="T87" fmla="*/ 1577 h 15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9" h="1577">
                    <a:moveTo>
                      <a:pt x="149" y="0"/>
                    </a:moveTo>
                    <a:lnTo>
                      <a:pt x="244" y="53"/>
                    </a:lnTo>
                    <a:lnTo>
                      <a:pt x="276" y="127"/>
                    </a:lnTo>
                    <a:lnTo>
                      <a:pt x="320" y="318"/>
                    </a:lnTo>
                    <a:lnTo>
                      <a:pt x="329" y="571"/>
                    </a:lnTo>
                    <a:lnTo>
                      <a:pt x="297" y="920"/>
                    </a:lnTo>
                    <a:lnTo>
                      <a:pt x="202" y="1164"/>
                    </a:lnTo>
                    <a:lnTo>
                      <a:pt x="149" y="1270"/>
                    </a:lnTo>
                    <a:lnTo>
                      <a:pt x="149" y="1365"/>
                    </a:lnTo>
                    <a:lnTo>
                      <a:pt x="361" y="1429"/>
                    </a:lnTo>
                    <a:lnTo>
                      <a:pt x="500" y="1492"/>
                    </a:lnTo>
                    <a:lnTo>
                      <a:pt x="509" y="1524"/>
                    </a:lnTo>
                    <a:lnTo>
                      <a:pt x="456" y="1577"/>
                    </a:lnTo>
                    <a:lnTo>
                      <a:pt x="320" y="1577"/>
                    </a:lnTo>
                    <a:lnTo>
                      <a:pt x="244" y="1513"/>
                    </a:lnTo>
                    <a:lnTo>
                      <a:pt x="161" y="1461"/>
                    </a:lnTo>
                    <a:lnTo>
                      <a:pt x="85" y="1397"/>
                    </a:lnTo>
                    <a:lnTo>
                      <a:pt x="0" y="1365"/>
                    </a:lnTo>
                    <a:lnTo>
                      <a:pt x="11" y="1323"/>
                    </a:lnTo>
                    <a:lnTo>
                      <a:pt x="85" y="1238"/>
                    </a:lnTo>
                    <a:lnTo>
                      <a:pt x="161" y="1122"/>
                    </a:lnTo>
                    <a:lnTo>
                      <a:pt x="223" y="963"/>
                    </a:lnTo>
                    <a:lnTo>
                      <a:pt x="244" y="763"/>
                    </a:lnTo>
                    <a:lnTo>
                      <a:pt x="223" y="539"/>
                    </a:lnTo>
                    <a:lnTo>
                      <a:pt x="161" y="359"/>
                    </a:lnTo>
                    <a:lnTo>
                      <a:pt x="96" y="274"/>
                    </a:lnTo>
                    <a:lnTo>
                      <a:pt x="55" y="13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 rot="20223998" flipH="1">
                <a:off x="3288" y="1888"/>
                <a:ext cx="226" cy="681"/>
              </a:xfrm>
              <a:custGeom>
                <a:avLst/>
                <a:gdLst>
                  <a:gd name="T0" fmla="*/ 1 w 594"/>
                  <a:gd name="T1" fmla="*/ 1 h 1443"/>
                  <a:gd name="T2" fmla="*/ 2 w 594"/>
                  <a:gd name="T3" fmla="*/ 0 h 1443"/>
                  <a:gd name="T4" fmla="*/ 2 w 594"/>
                  <a:gd name="T5" fmla="*/ 0 h 1443"/>
                  <a:gd name="T6" fmla="*/ 2 w 594"/>
                  <a:gd name="T7" fmla="*/ 1 h 1443"/>
                  <a:gd name="T8" fmla="*/ 2 w 594"/>
                  <a:gd name="T9" fmla="*/ 2 h 1443"/>
                  <a:gd name="T10" fmla="*/ 1 w 594"/>
                  <a:gd name="T11" fmla="*/ 4 h 1443"/>
                  <a:gd name="T12" fmla="*/ 1 w 594"/>
                  <a:gd name="T13" fmla="*/ 5 h 1443"/>
                  <a:gd name="T14" fmla="*/ 0 w 594"/>
                  <a:gd name="T15" fmla="*/ 6 h 1443"/>
                  <a:gd name="T16" fmla="*/ 0 w 594"/>
                  <a:gd name="T17" fmla="*/ 7 h 1443"/>
                  <a:gd name="T18" fmla="*/ 0 w 594"/>
                  <a:gd name="T19" fmla="*/ 8 h 1443"/>
                  <a:gd name="T20" fmla="*/ 1 w 594"/>
                  <a:gd name="T21" fmla="*/ 10 h 1443"/>
                  <a:gd name="T22" fmla="*/ 1 w 594"/>
                  <a:gd name="T23" fmla="*/ 11 h 1443"/>
                  <a:gd name="T24" fmla="*/ 1 w 594"/>
                  <a:gd name="T25" fmla="*/ 11 h 1443"/>
                  <a:gd name="T26" fmla="*/ 1 w 594"/>
                  <a:gd name="T27" fmla="*/ 12 h 1443"/>
                  <a:gd name="T28" fmla="*/ 1 w 594"/>
                  <a:gd name="T29" fmla="*/ 13 h 1443"/>
                  <a:gd name="T30" fmla="*/ 1 w 594"/>
                  <a:gd name="T31" fmla="*/ 14 h 1443"/>
                  <a:gd name="T32" fmla="*/ 1 w 594"/>
                  <a:gd name="T33" fmla="*/ 16 h 1443"/>
                  <a:gd name="T34" fmla="*/ 1 w 594"/>
                  <a:gd name="T35" fmla="*/ 16 h 1443"/>
                  <a:gd name="T36" fmla="*/ 1 w 594"/>
                  <a:gd name="T37" fmla="*/ 16 h 1443"/>
                  <a:gd name="T38" fmla="*/ 1 w 594"/>
                  <a:gd name="T39" fmla="*/ 15 h 1443"/>
                  <a:gd name="T40" fmla="*/ 1 w 594"/>
                  <a:gd name="T41" fmla="*/ 13 h 1443"/>
                  <a:gd name="T42" fmla="*/ 1 w 594"/>
                  <a:gd name="T43" fmla="*/ 12 h 1443"/>
                  <a:gd name="T44" fmla="*/ 1 w 594"/>
                  <a:gd name="T45" fmla="*/ 11 h 1443"/>
                  <a:gd name="T46" fmla="*/ 1 w 594"/>
                  <a:gd name="T47" fmla="*/ 11 h 1443"/>
                  <a:gd name="T48" fmla="*/ 1 w 594"/>
                  <a:gd name="T49" fmla="*/ 9 h 1443"/>
                  <a:gd name="T50" fmla="*/ 0 w 594"/>
                  <a:gd name="T51" fmla="*/ 9 h 1443"/>
                  <a:gd name="T52" fmla="*/ 0 w 594"/>
                  <a:gd name="T53" fmla="*/ 8 h 1443"/>
                  <a:gd name="T54" fmla="*/ 0 w 594"/>
                  <a:gd name="T55" fmla="*/ 6 h 1443"/>
                  <a:gd name="T56" fmla="*/ 0 w 594"/>
                  <a:gd name="T57" fmla="*/ 5 h 1443"/>
                  <a:gd name="T58" fmla="*/ 1 w 594"/>
                  <a:gd name="T59" fmla="*/ 4 h 1443"/>
                  <a:gd name="T60" fmla="*/ 1 w 594"/>
                  <a:gd name="T61" fmla="*/ 3 h 1443"/>
                  <a:gd name="T62" fmla="*/ 1 w 594"/>
                  <a:gd name="T63" fmla="*/ 1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3152" y="1979"/>
                <a:ext cx="224" cy="474"/>
              </a:xfrm>
              <a:custGeom>
                <a:avLst/>
                <a:gdLst>
                  <a:gd name="T0" fmla="*/ 0 w 446"/>
                  <a:gd name="T1" fmla="*/ 1 h 948"/>
                  <a:gd name="T2" fmla="*/ 2 w 446"/>
                  <a:gd name="T3" fmla="*/ 0 h 948"/>
                  <a:gd name="T4" fmla="*/ 3 w 446"/>
                  <a:gd name="T5" fmla="*/ 1 h 948"/>
                  <a:gd name="T6" fmla="*/ 2 w 446"/>
                  <a:gd name="T7" fmla="*/ 3 h 948"/>
                  <a:gd name="T8" fmla="*/ 7 w 446"/>
                  <a:gd name="T9" fmla="*/ 10 h 948"/>
                  <a:gd name="T10" fmla="*/ 8 w 446"/>
                  <a:gd name="T11" fmla="*/ 12 h 948"/>
                  <a:gd name="T12" fmla="*/ 7 w 446"/>
                  <a:gd name="T13" fmla="*/ 15 h 948"/>
                  <a:gd name="T14" fmla="*/ 5 w 446"/>
                  <a:gd name="T15" fmla="*/ 13 h 948"/>
                  <a:gd name="T16" fmla="*/ 4 w 446"/>
                  <a:gd name="T17" fmla="*/ 11 h 948"/>
                  <a:gd name="T18" fmla="*/ 2 w 446"/>
                  <a:gd name="T19" fmla="*/ 3 h 948"/>
                  <a:gd name="T20" fmla="*/ 0 w 446"/>
                  <a:gd name="T21" fmla="*/ 1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</p:grpSp>
      <p:grpSp>
        <p:nvGrpSpPr>
          <p:cNvPr id="21" name="Group 589"/>
          <p:cNvGrpSpPr>
            <a:grpSpLocks/>
          </p:cNvGrpSpPr>
          <p:nvPr/>
        </p:nvGrpSpPr>
        <p:grpSpPr bwMode="auto">
          <a:xfrm flipH="1">
            <a:off x="4786314" y="1357298"/>
            <a:ext cx="928695" cy="642942"/>
            <a:chOff x="3600" y="3060"/>
            <a:chExt cx="900" cy="569"/>
          </a:xfrm>
        </p:grpSpPr>
        <p:grpSp>
          <p:nvGrpSpPr>
            <p:cNvPr id="22" name="Gruppieren 177"/>
            <p:cNvGrpSpPr>
              <a:grpSpLocks/>
            </p:cNvGrpSpPr>
            <p:nvPr/>
          </p:nvGrpSpPr>
          <p:grpSpPr bwMode="auto">
            <a:xfrm>
              <a:off x="3593" y="3051"/>
              <a:ext cx="470" cy="566"/>
              <a:chOff x="4187243" y="2643177"/>
              <a:chExt cx="616557" cy="760965"/>
            </a:xfrm>
          </p:grpSpPr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 flipH="1">
                <a:off x="4355384" y="2994397"/>
                <a:ext cx="224201" cy="409745"/>
                <a:chOff x="3480" y="1979"/>
                <a:chExt cx="942" cy="1451"/>
              </a:xfrm>
            </p:grpSpPr>
            <p:sp>
              <p:nvSpPr>
                <p:cNvPr id="146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47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48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49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50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4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54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5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52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53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>
                <a:off x="4187243" y="2877327"/>
                <a:ext cx="224201" cy="468277"/>
                <a:chOff x="3480" y="1979"/>
                <a:chExt cx="942" cy="1451"/>
              </a:xfrm>
            </p:grpSpPr>
            <p:sp>
              <p:nvSpPr>
                <p:cNvPr id="128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9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30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31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7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36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3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0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4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34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9" name="Group 55"/>
              <p:cNvGrpSpPr>
                <a:grpSpLocks/>
              </p:cNvGrpSpPr>
              <p:nvPr/>
            </p:nvGrpSpPr>
            <p:grpSpPr bwMode="auto">
              <a:xfrm flipH="1">
                <a:off x="4523552" y="2818793"/>
                <a:ext cx="280248" cy="468277"/>
                <a:chOff x="4155" y="1217"/>
                <a:chExt cx="453" cy="715"/>
              </a:xfrm>
            </p:grpSpPr>
            <p:sp>
              <p:nvSpPr>
                <p:cNvPr id="122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3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4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5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6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7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 flipH="1">
                <a:off x="4355381" y="2643177"/>
                <a:ext cx="280251" cy="468275"/>
                <a:chOff x="2047" y="3083"/>
                <a:chExt cx="305" cy="554"/>
              </a:xfrm>
            </p:grpSpPr>
            <p:sp>
              <p:nvSpPr>
                <p:cNvPr id="116" name="Freeform 63"/>
                <p:cNvSpPr>
                  <a:spLocks/>
                </p:cNvSpPr>
                <p:nvPr/>
              </p:nvSpPr>
              <p:spPr bwMode="auto">
                <a:xfrm>
                  <a:off x="2160" y="3156"/>
                  <a:ext cx="104" cy="96"/>
                </a:xfrm>
                <a:custGeom>
                  <a:avLst/>
                  <a:gdLst>
                    <a:gd name="T0" fmla="*/ 0 w 520"/>
                    <a:gd name="T1" fmla="*/ 0 h 478"/>
                    <a:gd name="T2" fmla="*/ 0 w 520"/>
                    <a:gd name="T3" fmla="*/ 0 h 478"/>
                    <a:gd name="T4" fmla="*/ 0 w 520"/>
                    <a:gd name="T5" fmla="*/ 0 h 478"/>
                    <a:gd name="T6" fmla="*/ 0 w 520"/>
                    <a:gd name="T7" fmla="*/ 0 h 478"/>
                    <a:gd name="T8" fmla="*/ 0 w 520"/>
                    <a:gd name="T9" fmla="*/ 0 h 478"/>
                    <a:gd name="T10" fmla="*/ 0 w 520"/>
                    <a:gd name="T11" fmla="*/ 0 h 478"/>
                    <a:gd name="T12" fmla="*/ 0 w 520"/>
                    <a:gd name="T13" fmla="*/ 0 h 478"/>
                    <a:gd name="T14" fmla="*/ 0 w 520"/>
                    <a:gd name="T15" fmla="*/ 0 h 478"/>
                    <a:gd name="T16" fmla="*/ 0 w 520"/>
                    <a:gd name="T17" fmla="*/ 0 h 478"/>
                    <a:gd name="T18" fmla="*/ 0 w 520"/>
                    <a:gd name="T19" fmla="*/ 0 h 478"/>
                    <a:gd name="T20" fmla="*/ 0 w 520"/>
                    <a:gd name="T21" fmla="*/ 0 h 478"/>
                    <a:gd name="T22" fmla="*/ 0 w 520"/>
                    <a:gd name="T23" fmla="*/ 0 h 478"/>
                    <a:gd name="T24" fmla="*/ 0 w 520"/>
                    <a:gd name="T25" fmla="*/ 0 h 478"/>
                    <a:gd name="T26" fmla="*/ 0 w 520"/>
                    <a:gd name="T27" fmla="*/ 0 h 478"/>
                    <a:gd name="T28" fmla="*/ 0 w 520"/>
                    <a:gd name="T29" fmla="*/ 0 h 478"/>
                    <a:gd name="T30" fmla="*/ 0 w 520"/>
                    <a:gd name="T31" fmla="*/ 0 h 478"/>
                    <a:gd name="T32" fmla="*/ 0 w 520"/>
                    <a:gd name="T33" fmla="*/ 0 h 478"/>
                    <a:gd name="T34" fmla="*/ 0 w 520"/>
                    <a:gd name="T35" fmla="*/ 0 h 478"/>
                    <a:gd name="T36" fmla="*/ 0 w 520"/>
                    <a:gd name="T37" fmla="*/ 0 h 478"/>
                    <a:gd name="T38" fmla="*/ 0 w 520"/>
                    <a:gd name="T39" fmla="*/ 0 h 478"/>
                    <a:gd name="T40" fmla="*/ 0 w 520"/>
                    <a:gd name="T41" fmla="*/ 0 h 478"/>
                    <a:gd name="T42" fmla="*/ 0 w 520"/>
                    <a:gd name="T43" fmla="*/ 0 h 478"/>
                    <a:gd name="T44" fmla="*/ 0 w 520"/>
                    <a:gd name="T45" fmla="*/ 0 h 47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0"/>
                    <a:gd name="T70" fmla="*/ 0 h 478"/>
                    <a:gd name="T71" fmla="*/ 520 w 520"/>
                    <a:gd name="T72" fmla="*/ 478 h 47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0" h="478">
                      <a:moveTo>
                        <a:pt x="180" y="115"/>
                      </a:moveTo>
                      <a:lnTo>
                        <a:pt x="207" y="51"/>
                      </a:lnTo>
                      <a:lnTo>
                        <a:pt x="280" y="9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79" y="36"/>
                      </a:lnTo>
                      <a:lnTo>
                        <a:pt x="520" y="130"/>
                      </a:lnTo>
                      <a:lnTo>
                        <a:pt x="500" y="254"/>
                      </a:lnTo>
                      <a:lnTo>
                        <a:pt x="434" y="362"/>
                      </a:lnTo>
                      <a:lnTo>
                        <a:pt x="366" y="436"/>
                      </a:lnTo>
                      <a:lnTo>
                        <a:pt x="293" y="468"/>
                      </a:lnTo>
                      <a:lnTo>
                        <a:pt x="238" y="478"/>
                      </a:lnTo>
                      <a:lnTo>
                        <a:pt x="180" y="459"/>
                      </a:lnTo>
                      <a:lnTo>
                        <a:pt x="135" y="409"/>
                      </a:lnTo>
                      <a:lnTo>
                        <a:pt x="114" y="344"/>
                      </a:lnTo>
                      <a:lnTo>
                        <a:pt x="118" y="275"/>
                      </a:lnTo>
                      <a:lnTo>
                        <a:pt x="139" y="193"/>
                      </a:lnTo>
                      <a:lnTo>
                        <a:pt x="148" y="178"/>
                      </a:lnTo>
                      <a:lnTo>
                        <a:pt x="14" y="89"/>
                      </a:lnTo>
                      <a:lnTo>
                        <a:pt x="0" y="68"/>
                      </a:lnTo>
                      <a:lnTo>
                        <a:pt x="0" y="41"/>
                      </a:lnTo>
                      <a:lnTo>
                        <a:pt x="32" y="26"/>
                      </a:lnTo>
                      <a:lnTo>
                        <a:pt x="18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7" name="Freeform 64"/>
                <p:cNvSpPr>
                  <a:spLocks/>
                </p:cNvSpPr>
                <p:nvPr/>
              </p:nvSpPr>
              <p:spPr bwMode="auto">
                <a:xfrm>
                  <a:off x="2228" y="3284"/>
                  <a:ext cx="124" cy="182"/>
                </a:xfrm>
                <a:custGeom>
                  <a:avLst/>
                  <a:gdLst>
                    <a:gd name="T0" fmla="*/ 0 w 619"/>
                    <a:gd name="T1" fmla="*/ 0 h 913"/>
                    <a:gd name="T2" fmla="*/ 0 w 619"/>
                    <a:gd name="T3" fmla="*/ 0 h 913"/>
                    <a:gd name="T4" fmla="*/ 0 w 619"/>
                    <a:gd name="T5" fmla="*/ 0 h 913"/>
                    <a:gd name="T6" fmla="*/ 0 w 619"/>
                    <a:gd name="T7" fmla="*/ 0 h 913"/>
                    <a:gd name="T8" fmla="*/ 0 w 619"/>
                    <a:gd name="T9" fmla="*/ 0 h 913"/>
                    <a:gd name="T10" fmla="*/ 0 w 619"/>
                    <a:gd name="T11" fmla="*/ 0 h 913"/>
                    <a:gd name="T12" fmla="*/ 0 w 619"/>
                    <a:gd name="T13" fmla="*/ 0 h 913"/>
                    <a:gd name="T14" fmla="*/ 0 w 619"/>
                    <a:gd name="T15" fmla="*/ 0 h 913"/>
                    <a:gd name="T16" fmla="*/ 0 w 619"/>
                    <a:gd name="T17" fmla="*/ 0 h 913"/>
                    <a:gd name="T18" fmla="*/ 0 w 619"/>
                    <a:gd name="T19" fmla="*/ 0 h 913"/>
                    <a:gd name="T20" fmla="*/ 0 w 619"/>
                    <a:gd name="T21" fmla="*/ 0 h 913"/>
                    <a:gd name="T22" fmla="*/ 0 w 619"/>
                    <a:gd name="T23" fmla="*/ 0 h 913"/>
                    <a:gd name="T24" fmla="*/ 0 w 619"/>
                    <a:gd name="T25" fmla="*/ 0 h 913"/>
                    <a:gd name="T26" fmla="*/ 0 w 619"/>
                    <a:gd name="T27" fmla="*/ 0 h 913"/>
                    <a:gd name="T28" fmla="*/ 0 w 619"/>
                    <a:gd name="T29" fmla="*/ 0 h 913"/>
                    <a:gd name="T30" fmla="*/ 0 w 619"/>
                    <a:gd name="T31" fmla="*/ 0 h 913"/>
                    <a:gd name="T32" fmla="*/ 0 w 619"/>
                    <a:gd name="T33" fmla="*/ 0 h 913"/>
                    <a:gd name="T34" fmla="*/ 0 w 619"/>
                    <a:gd name="T35" fmla="*/ 0 h 913"/>
                    <a:gd name="T36" fmla="*/ 0 w 619"/>
                    <a:gd name="T37" fmla="*/ 0 h 913"/>
                    <a:gd name="T38" fmla="*/ 0 w 619"/>
                    <a:gd name="T39" fmla="*/ 0 h 913"/>
                    <a:gd name="T40" fmla="*/ 0 w 619"/>
                    <a:gd name="T41" fmla="*/ 0 h 913"/>
                    <a:gd name="T42" fmla="*/ 0 w 619"/>
                    <a:gd name="T43" fmla="*/ 0 h 913"/>
                    <a:gd name="T44" fmla="*/ 0 w 619"/>
                    <a:gd name="T45" fmla="*/ 0 h 913"/>
                    <a:gd name="T46" fmla="*/ 0 w 619"/>
                    <a:gd name="T47" fmla="*/ 0 h 913"/>
                    <a:gd name="T48" fmla="*/ 0 w 619"/>
                    <a:gd name="T49" fmla="*/ 0 h 913"/>
                    <a:gd name="T50" fmla="*/ 0 w 619"/>
                    <a:gd name="T51" fmla="*/ 0 h 913"/>
                    <a:gd name="T52" fmla="*/ 0 w 619"/>
                    <a:gd name="T53" fmla="*/ 0 h 913"/>
                    <a:gd name="T54" fmla="*/ 0 w 619"/>
                    <a:gd name="T55" fmla="*/ 0 h 913"/>
                    <a:gd name="T56" fmla="*/ 0 w 619"/>
                    <a:gd name="T57" fmla="*/ 0 h 913"/>
                    <a:gd name="T58" fmla="*/ 0 w 619"/>
                    <a:gd name="T59" fmla="*/ 0 h 913"/>
                    <a:gd name="T60" fmla="*/ 0 w 619"/>
                    <a:gd name="T61" fmla="*/ 0 h 913"/>
                    <a:gd name="T62" fmla="*/ 0 w 619"/>
                    <a:gd name="T63" fmla="*/ 0 h 913"/>
                    <a:gd name="T64" fmla="*/ 0 w 619"/>
                    <a:gd name="T65" fmla="*/ 0 h 913"/>
                    <a:gd name="T66" fmla="*/ 0 w 619"/>
                    <a:gd name="T67" fmla="*/ 0 h 913"/>
                    <a:gd name="T68" fmla="*/ 0 w 619"/>
                    <a:gd name="T69" fmla="*/ 0 h 913"/>
                    <a:gd name="T70" fmla="*/ 0 w 619"/>
                    <a:gd name="T71" fmla="*/ 0 h 913"/>
                    <a:gd name="T72" fmla="*/ 0 w 619"/>
                    <a:gd name="T73" fmla="*/ 0 h 913"/>
                    <a:gd name="T74" fmla="*/ 0 w 619"/>
                    <a:gd name="T75" fmla="*/ 0 h 913"/>
                    <a:gd name="T76" fmla="*/ 0 w 619"/>
                    <a:gd name="T77" fmla="*/ 0 h 913"/>
                    <a:gd name="T78" fmla="*/ 0 w 619"/>
                    <a:gd name="T79" fmla="*/ 0 h 913"/>
                    <a:gd name="T80" fmla="*/ 0 w 619"/>
                    <a:gd name="T81" fmla="*/ 0 h 913"/>
                    <a:gd name="T82" fmla="*/ 0 w 619"/>
                    <a:gd name="T83" fmla="*/ 0 h 913"/>
                    <a:gd name="T84" fmla="*/ 0 w 619"/>
                    <a:gd name="T85" fmla="*/ 0 h 913"/>
                    <a:gd name="T86" fmla="*/ 0 w 619"/>
                    <a:gd name="T87" fmla="*/ 0 h 9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9"/>
                    <a:gd name="T133" fmla="*/ 0 h 913"/>
                    <a:gd name="T134" fmla="*/ 619 w 619"/>
                    <a:gd name="T135" fmla="*/ 913 h 9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9" h="913">
                      <a:moveTo>
                        <a:pt x="75" y="14"/>
                      </a:moveTo>
                      <a:lnTo>
                        <a:pt x="219" y="53"/>
                      </a:lnTo>
                      <a:lnTo>
                        <a:pt x="373" y="148"/>
                      </a:lnTo>
                      <a:lnTo>
                        <a:pt x="463" y="230"/>
                      </a:lnTo>
                      <a:lnTo>
                        <a:pt x="554" y="329"/>
                      </a:lnTo>
                      <a:lnTo>
                        <a:pt x="599" y="399"/>
                      </a:lnTo>
                      <a:lnTo>
                        <a:pt x="619" y="494"/>
                      </a:lnTo>
                      <a:lnTo>
                        <a:pt x="606" y="534"/>
                      </a:lnTo>
                      <a:lnTo>
                        <a:pt x="558" y="583"/>
                      </a:lnTo>
                      <a:lnTo>
                        <a:pt x="441" y="614"/>
                      </a:lnTo>
                      <a:lnTo>
                        <a:pt x="319" y="631"/>
                      </a:lnTo>
                      <a:lnTo>
                        <a:pt x="251" y="637"/>
                      </a:lnTo>
                      <a:lnTo>
                        <a:pt x="271" y="682"/>
                      </a:lnTo>
                      <a:lnTo>
                        <a:pt x="343" y="756"/>
                      </a:lnTo>
                      <a:lnTo>
                        <a:pt x="404" y="800"/>
                      </a:lnTo>
                      <a:lnTo>
                        <a:pt x="472" y="844"/>
                      </a:lnTo>
                      <a:lnTo>
                        <a:pt x="483" y="886"/>
                      </a:lnTo>
                      <a:lnTo>
                        <a:pt x="452" y="913"/>
                      </a:lnTo>
                      <a:lnTo>
                        <a:pt x="400" y="895"/>
                      </a:lnTo>
                      <a:lnTo>
                        <a:pt x="291" y="788"/>
                      </a:lnTo>
                      <a:lnTo>
                        <a:pt x="237" y="728"/>
                      </a:lnTo>
                      <a:lnTo>
                        <a:pt x="199" y="637"/>
                      </a:lnTo>
                      <a:lnTo>
                        <a:pt x="210" y="604"/>
                      </a:lnTo>
                      <a:lnTo>
                        <a:pt x="267" y="593"/>
                      </a:lnTo>
                      <a:lnTo>
                        <a:pt x="370" y="587"/>
                      </a:lnTo>
                      <a:lnTo>
                        <a:pt x="466" y="566"/>
                      </a:lnTo>
                      <a:lnTo>
                        <a:pt x="517" y="539"/>
                      </a:lnTo>
                      <a:lnTo>
                        <a:pt x="554" y="498"/>
                      </a:lnTo>
                      <a:lnTo>
                        <a:pt x="554" y="458"/>
                      </a:lnTo>
                      <a:lnTo>
                        <a:pt x="538" y="391"/>
                      </a:lnTo>
                      <a:lnTo>
                        <a:pt x="497" y="346"/>
                      </a:lnTo>
                      <a:lnTo>
                        <a:pt x="463" y="298"/>
                      </a:lnTo>
                      <a:lnTo>
                        <a:pt x="411" y="263"/>
                      </a:lnTo>
                      <a:lnTo>
                        <a:pt x="343" y="204"/>
                      </a:lnTo>
                      <a:lnTo>
                        <a:pt x="260" y="159"/>
                      </a:lnTo>
                      <a:lnTo>
                        <a:pt x="185" y="139"/>
                      </a:lnTo>
                      <a:lnTo>
                        <a:pt x="93" y="124"/>
                      </a:lnTo>
                      <a:lnTo>
                        <a:pt x="35" y="103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5" y="0"/>
                      </a:lnTo>
                      <a:lnTo>
                        <a:pt x="104" y="14"/>
                      </a:lnTo>
                      <a:lnTo>
                        <a:pt x="113" y="17"/>
                      </a:lnTo>
                      <a:lnTo>
                        <a:pt x="7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8" name="Freeform 65"/>
                <p:cNvSpPr>
                  <a:spLocks/>
                </p:cNvSpPr>
                <p:nvPr/>
              </p:nvSpPr>
              <p:spPr bwMode="auto">
                <a:xfrm>
                  <a:off x="2047" y="3083"/>
                  <a:ext cx="144" cy="207"/>
                </a:xfrm>
                <a:custGeom>
                  <a:avLst/>
                  <a:gdLst>
                    <a:gd name="T0" fmla="*/ 0 w 718"/>
                    <a:gd name="T1" fmla="*/ 0 h 1036"/>
                    <a:gd name="T2" fmla="*/ 0 w 718"/>
                    <a:gd name="T3" fmla="*/ 0 h 1036"/>
                    <a:gd name="T4" fmla="*/ 0 w 718"/>
                    <a:gd name="T5" fmla="*/ 0 h 1036"/>
                    <a:gd name="T6" fmla="*/ 0 w 718"/>
                    <a:gd name="T7" fmla="*/ 0 h 1036"/>
                    <a:gd name="T8" fmla="*/ 0 w 718"/>
                    <a:gd name="T9" fmla="*/ 0 h 1036"/>
                    <a:gd name="T10" fmla="*/ 0 w 718"/>
                    <a:gd name="T11" fmla="*/ 0 h 1036"/>
                    <a:gd name="T12" fmla="*/ 0 w 718"/>
                    <a:gd name="T13" fmla="*/ 0 h 1036"/>
                    <a:gd name="T14" fmla="*/ 0 w 718"/>
                    <a:gd name="T15" fmla="*/ 0 h 1036"/>
                    <a:gd name="T16" fmla="*/ 0 w 718"/>
                    <a:gd name="T17" fmla="*/ 0 h 1036"/>
                    <a:gd name="T18" fmla="*/ 0 w 718"/>
                    <a:gd name="T19" fmla="*/ 0 h 1036"/>
                    <a:gd name="T20" fmla="*/ 0 w 718"/>
                    <a:gd name="T21" fmla="*/ 0 h 1036"/>
                    <a:gd name="T22" fmla="*/ 0 w 718"/>
                    <a:gd name="T23" fmla="*/ 0 h 1036"/>
                    <a:gd name="T24" fmla="*/ 0 w 718"/>
                    <a:gd name="T25" fmla="*/ 0 h 1036"/>
                    <a:gd name="T26" fmla="*/ 0 w 718"/>
                    <a:gd name="T27" fmla="*/ 0 h 1036"/>
                    <a:gd name="T28" fmla="*/ 0 w 718"/>
                    <a:gd name="T29" fmla="*/ 0 h 1036"/>
                    <a:gd name="T30" fmla="*/ 0 w 718"/>
                    <a:gd name="T31" fmla="*/ 0 h 1036"/>
                    <a:gd name="T32" fmla="*/ 0 w 718"/>
                    <a:gd name="T33" fmla="*/ 0 h 1036"/>
                    <a:gd name="T34" fmla="*/ 0 w 718"/>
                    <a:gd name="T35" fmla="*/ 0 h 1036"/>
                    <a:gd name="T36" fmla="*/ 0 w 718"/>
                    <a:gd name="T37" fmla="*/ 0 h 1036"/>
                    <a:gd name="T38" fmla="*/ 0 w 718"/>
                    <a:gd name="T39" fmla="*/ 0 h 1036"/>
                    <a:gd name="T40" fmla="*/ 0 w 718"/>
                    <a:gd name="T41" fmla="*/ 0 h 1036"/>
                    <a:gd name="T42" fmla="*/ 0 w 718"/>
                    <a:gd name="T43" fmla="*/ 0 h 1036"/>
                    <a:gd name="T44" fmla="*/ 0 w 718"/>
                    <a:gd name="T45" fmla="*/ 0 h 1036"/>
                    <a:gd name="T46" fmla="*/ 0 w 718"/>
                    <a:gd name="T47" fmla="*/ 0 h 1036"/>
                    <a:gd name="T48" fmla="*/ 0 w 718"/>
                    <a:gd name="T49" fmla="*/ 0 h 1036"/>
                    <a:gd name="T50" fmla="*/ 0 w 718"/>
                    <a:gd name="T51" fmla="*/ 0 h 1036"/>
                    <a:gd name="T52" fmla="*/ 0 w 718"/>
                    <a:gd name="T53" fmla="*/ 0 h 1036"/>
                    <a:gd name="T54" fmla="*/ 0 w 718"/>
                    <a:gd name="T55" fmla="*/ 0 h 1036"/>
                    <a:gd name="T56" fmla="*/ 0 w 718"/>
                    <a:gd name="T57" fmla="*/ 0 h 1036"/>
                    <a:gd name="T58" fmla="*/ 0 w 718"/>
                    <a:gd name="T59" fmla="*/ 0 h 1036"/>
                    <a:gd name="T60" fmla="*/ 0 w 718"/>
                    <a:gd name="T61" fmla="*/ 0 h 1036"/>
                    <a:gd name="T62" fmla="*/ 0 w 718"/>
                    <a:gd name="T63" fmla="*/ 0 h 1036"/>
                    <a:gd name="T64" fmla="*/ 0 w 718"/>
                    <a:gd name="T65" fmla="*/ 0 h 1036"/>
                    <a:gd name="T66" fmla="*/ 0 w 718"/>
                    <a:gd name="T67" fmla="*/ 0 h 1036"/>
                    <a:gd name="T68" fmla="*/ 0 w 718"/>
                    <a:gd name="T69" fmla="*/ 0 h 1036"/>
                    <a:gd name="T70" fmla="*/ 0 w 718"/>
                    <a:gd name="T71" fmla="*/ 0 h 10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18"/>
                    <a:gd name="T109" fmla="*/ 0 h 1036"/>
                    <a:gd name="T110" fmla="*/ 718 w 718"/>
                    <a:gd name="T111" fmla="*/ 1036 h 10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18" h="1036">
                      <a:moveTo>
                        <a:pt x="657" y="890"/>
                      </a:moveTo>
                      <a:lnTo>
                        <a:pt x="711" y="937"/>
                      </a:lnTo>
                      <a:lnTo>
                        <a:pt x="718" y="983"/>
                      </a:lnTo>
                      <a:lnTo>
                        <a:pt x="698" y="1027"/>
                      </a:lnTo>
                      <a:lnTo>
                        <a:pt x="639" y="1036"/>
                      </a:lnTo>
                      <a:lnTo>
                        <a:pt x="564" y="947"/>
                      </a:lnTo>
                      <a:lnTo>
                        <a:pt x="533" y="872"/>
                      </a:lnTo>
                      <a:lnTo>
                        <a:pt x="476" y="777"/>
                      </a:lnTo>
                      <a:lnTo>
                        <a:pt x="420" y="670"/>
                      </a:lnTo>
                      <a:lnTo>
                        <a:pt x="370" y="581"/>
                      </a:lnTo>
                      <a:lnTo>
                        <a:pt x="298" y="470"/>
                      </a:lnTo>
                      <a:lnTo>
                        <a:pt x="209" y="366"/>
                      </a:lnTo>
                      <a:lnTo>
                        <a:pt x="137" y="276"/>
                      </a:lnTo>
                      <a:lnTo>
                        <a:pt x="103" y="250"/>
                      </a:lnTo>
                      <a:lnTo>
                        <a:pt x="72" y="250"/>
                      </a:lnTo>
                      <a:lnTo>
                        <a:pt x="24" y="232"/>
                      </a:lnTo>
                      <a:lnTo>
                        <a:pt x="11" y="193"/>
                      </a:lnTo>
                      <a:lnTo>
                        <a:pt x="0" y="124"/>
                      </a:lnTo>
                      <a:lnTo>
                        <a:pt x="11" y="59"/>
                      </a:lnTo>
                      <a:lnTo>
                        <a:pt x="35" y="17"/>
                      </a:lnTo>
                      <a:lnTo>
                        <a:pt x="65" y="0"/>
                      </a:lnTo>
                      <a:lnTo>
                        <a:pt x="106" y="23"/>
                      </a:lnTo>
                      <a:lnTo>
                        <a:pt x="126" y="8"/>
                      </a:lnTo>
                      <a:lnTo>
                        <a:pt x="144" y="42"/>
                      </a:lnTo>
                      <a:lnTo>
                        <a:pt x="158" y="124"/>
                      </a:lnTo>
                      <a:lnTo>
                        <a:pt x="148" y="166"/>
                      </a:lnTo>
                      <a:lnTo>
                        <a:pt x="155" y="232"/>
                      </a:lnTo>
                      <a:lnTo>
                        <a:pt x="189" y="276"/>
                      </a:lnTo>
                      <a:lnTo>
                        <a:pt x="270" y="372"/>
                      </a:lnTo>
                      <a:lnTo>
                        <a:pt x="332" y="438"/>
                      </a:lnTo>
                      <a:lnTo>
                        <a:pt x="393" y="518"/>
                      </a:lnTo>
                      <a:lnTo>
                        <a:pt x="431" y="571"/>
                      </a:lnTo>
                      <a:lnTo>
                        <a:pt x="506" y="657"/>
                      </a:lnTo>
                      <a:lnTo>
                        <a:pt x="564" y="760"/>
                      </a:lnTo>
                      <a:lnTo>
                        <a:pt x="619" y="875"/>
                      </a:lnTo>
                      <a:lnTo>
                        <a:pt x="657" y="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9" name="Freeform 66"/>
                <p:cNvSpPr>
                  <a:spLocks/>
                </p:cNvSpPr>
                <p:nvPr/>
              </p:nvSpPr>
              <p:spPr bwMode="auto">
                <a:xfrm>
                  <a:off x="2156" y="3260"/>
                  <a:ext cx="88" cy="189"/>
                </a:xfrm>
                <a:custGeom>
                  <a:avLst/>
                  <a:gdLst>
                    <a:gd name="T0" fmla="*/ 0 w 441"/>
                    <a:gd name="T1" fmla="*/ 0 h 947"/>
                    <a:gd name="T2" fmla="*/ 0 w 441"/>
                    <a:gd name="T3" fmla="*/ 0 h 947"/>
                    <a:gd name="T4" fmla="*/ 0 w 441"/>
                    <a:gd name="T5" fmla="*/ 0 h 947"/>
                    <a:gd name="T6" fmla="*/ 0 w 441"/>
                    <a:gd name="T7" fmla="*/ 0 h 947"/>
                    <a:gd name="T8" fmla="*/ 0 w 441"/>
                    <a:gd name="T9" fmla="*/ 0 h 947"/>
                    <a:gd name="T10" fmla="*/ 0 w 441"/>
                    <a:gd name="T11" fmla="*/ 0 h 947"/>
                    <a:gd name="T12" fmla="*/ 0 w 441"/>
                    <a:gd name="T13" fmla="*/ 0 h 947"/>
                    <a:gd name="T14" fmla="*/ 0 w 441"/>
                    <a:gd name="T15" fmla="*/ 0 h 947"/>
                    <a:gd name="T16" fmla="*/ 0 w 441"/>
                    <a:gd name="T17" fmla="*/ 0 h 947"/>
                    <a:gd name="T18" fmla="*/ 0 w 441"/>
                    <a:gd name="T19" fmla="*/ 0 h 947"/>
                    <a:gd name="T20" fmla="*/ 0 w 441"/>
                    <a:gd name="T21" fmla="*/ 0 h 947"/>
                    <a:gd name="T22" fmla="*/ 0 w 441"/>
                    <a:gd name="T23" fmla="*/ 0 h 947"/>
                    <a:gd name="T24" fmla="*/ 0 w 441"/>
                    <a:gd name="T25" fmla="*/ 0 h 947"/>
                    <a:gd name="T26" fmla="*/ 0 w 441"/>
                    <a:gd name="T27" fmla="*/ 0 h 947"/>
                    <a:gd name="T28" fmla="*/ 0 w 441"/>
                    <a:gd name="T29" fmla="*/ 0 h 947"/>
                    <a:gd name="T30" fmla="*/ 0 w 441"/>
                    <a:gd name="T31" fmla="*/ 0 h 947"/>
                    <a:gd name="T32" fmla="*/ 0 w 441"/>
                    <a:gd name="T33" fmla="*/ 0 h 947"/>
                    <a:gd name="T34" fmla="*/ 0 w 441"/>
                    <a:gd name="T35" fmla="*/ 0 h 947"/>
                    <a:gd name="T36" fmla="*/ 0 w 441"/>
                    <a:gd name="T37" fmla="*/ 0 h 947"/>
                    <a:gd name="T38" fmla="*/ 0 w 441"/>
                    <a:gd name="T39" fmla="*/ 0 h 947"/>
                    <a:gd name="T40" fmla="*/ 0 w 441"/>
                    <a:gd name="T41" fmla="*/ 0 h 947"/>
                    <a:gd name="T42" fmla="*/ 0 w 441"/>
                    <a:gd name="T43" fmla="*/ 0 h 947"/>
                    <a:gd name="T44" fmla="*/ 0 w 441"/>
                    <a:gd name="T45" fmla="*/ 0 h 947"/>
                    <a:gd name="T46" fmla="*/ 0 w 441"/>
                    <a:gd name="T47" fmla="*/ 0 h 9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41"/>
                    <a:gd name="T73" fmla="*/ 0 h 947"/>
                    <a:gd name="T74" fmla="*/ 441 w 441"/>
                    <a:gd name="T75" fmla="*/ 947 h 9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41" h="947">
                      <a:moveTo>
                        <a:pt x="14" y="249"/>
                      </a:moveTo>
                      <a:lnTo>
                        <a:pt x="61" y="124"/>
                      </a:lnTo>
                      <a:lnTo>
                        <a:pt x="102" y="65"/>
                      </a:lnTo>
                      <a:lnTo>
                        <a:pt x="174" y="4"/>
                      </a:lnTo>
                      <a:lnTo>
                        <a:pt x="236" y="0"/>
                      </a:lnTo>
                      <a:lnTo>
                        <a:pt x="301" y="18"/>
                      </a:lnTo>
                      <a:lnTo>
                        <a:pt x="359" y="63"/>
                      </a:lnTo>
                      <a:lnTo>
                        <a:pt x="359" y="145"/>
                      </a:lnTo>
                      <a:lnTo>
                        <a:pt x="332" y="217"/>
                      </a:lnTo>
                      <a:lnTo>
                        <a:pt x="332" y="348"/>
                      </a:lnTo>
                      <a:lnTo>
                        <a:pt x="342" y="546"/>
                      </a:lnTo>
                      <a:lnTo>
                        <a:pt x="393" y="668"/>
                      </a:lnTo>
                      <a:lnTo>
                        <a:pt x="441" y="766"/>
                      </a:lnTo>
                      <a:lnTo>
                        <a:pt x="441" y="841"/>
                      </a:lnTo>
                      <a:lnTo>
                        <a:pt x="389" y="911"/>
                      </a:lnTo>
                      <a:lnTo>
                        <a:pt x="348" y="945"/>
                      </a:lnTo>
                      <a:lnTo>
                        <a:pt x="287" y="947"/>
                      </a:lnTo>
                      <a:lnTo>
                        <a:pt x="215" y="947"/>
                      </a:lnTo>
                      <a:lnTo>
                        <a:pt x="136" y="926"/>
                      </a:lnTo>
                      <a:lnTo>
                        <a:pt x="61" y="802"/>
                      </a:lnTo>
                      <a:lnTo>
                        <a:pt x="20" y="654"/>
                      </a:lnTo>
                      <a:lnTo>
                        <a:pt x="0" y="538"/>
                      </a:lnTo>
                      <a:lnTo>
                        <a:pt x="0" y="401"/>
                      </a:lnTo>
                      <a:lnTo>
                        <a:pt x="14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0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21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" name="Gruppieren 177"/>
            <p:cNvGrpSpPr>
              <a:grpSpLocks/>
            </p:cNvGrpSpPr>
            <p:nvPr/>
          </p:nvGrpSpPr>
          <p:grpSpPr bwMode="auto">
            <a:xfrm flipH="1">
              <a:off x="4005" y="3060"/>
              <a:ext cx="495" cy="438"/>
              <a:chOff x="4187243" y="2818793"/>
              <a:chExt cx="616557" cy="585349"/>
            </a:xfrm>
          </p:grpSpPr>
          <p:grpSp>
            <p:nvGrpSpPr>
              <p:cNvPr id="39" name="Group 52"/>
              <p:cNvGrpSpPr>
                <a:grpSpLocks/>
              </p:cNvGrpSpPr>
              <p:nvPr/>
            </p:nvGrpSpPr>
            <p:grpSpPr bwMode="auto">
              <a:xfrm flipH="1">
                <a:off x="4355384" y="2994397"/>
                <a:ext cx="224201" cy="409745"/>
                <a:chOff x="3480" y="1979"/>
                <a:chExt cx="942" cy="1451"/>
              </a:xfrm>
            </p:grpSpPr>
            <p:sp>
              <p:nvSpPr>
                <p:cNvPr id="94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5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6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7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8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61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02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6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0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8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00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1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3" name="Group 52"/>
              <p:cNvGrpSpPr>
                <a:grpSpLocks/>
              </p:cNvGrpSpPr>
              <p:nvPr/>
            </p:nvGrpSpPr>
            <p:grpSpPr bwMode="auto">
              <a:xfrm>
                <a:off x="4187243" y="2877327"/>
                <a:ext cx="224201" cy="468277"/>
                <a:chOff x="3480" y="1979"/>
                <a:chExt cx="942" cy="1451"/>
              </a:xfrm>
            </p:grpSpPr>
            <p:sp>
              <p:nvSpPr>
                <p:cNvPr id="76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7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8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9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0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64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84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6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8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82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3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6" name="Group 55"/>
              <p:cNvGrpSpPr>
                <a:grpSpLocks/>
              </p:cNvGrpSpPr>
              <p:nvPr/>
            </p:nvGrpSpPr>
            <p:grpSpPr bwMode="auto">
              <a:xfrm flipH="1">
                <a:off x="4523552" y="2818793"/>
                <a:ext cx="280248" cy="468277"/>
                <a:chOff x="4155" y="1217"/>
                <a:chExt cx="453" cy="715"/>
              </a:xfrm>
            </p:grpSpPr>
            <p:sp>
              <p:nvSpPr>
                <p:cNvPr id="70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1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2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3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4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5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7" name="Group 62"/>
              <p:cNvGrpSpPr>
                <a:grpSpLocks/>
              </p:cNvGrpSpPr>
              <p:nvPr/>
            </p:nvGrpSpPr>
            <p:grpSpPr bwMode="auto">
              <a:xfrm flipH="1">
                <a:off x="4436255" y="2928883"/>
                <a:ext cx="110262" cy="182577"/>
                <a:chOff x="2144" y="3421"/>
                <a:chExt cx="120" cy="216"/>
              </a:xfrm>
            </p:grpSpPr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64" name="Rechteck 163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81" name="Group 53"/>
          <p:cNvGrpSpPr>
            <a:grpSpLocks/>
          </p:cNvGrpSpPr>
          <p:nvPr/>
        </p:nvGrpSpPr>
        <p:grpSpPr bwMode="auto">
          <a:xfrm flipH="1">
            <a:off x="857225" y="5857893"/>
            <a:ext cx="428628" cy="374620"/>
            <a:chOff x="2685" y="1842"/>
            <a:chExt cx="1551" cy="1602"/>
          </a:xfrm>
        </p:grpSpPr>
        <p:grpSp>
          <p:nvGrpSpPr>
            <p:cNvPr id="85" name="Group 29"/>
            <p:cNvGrpSpPr>
              <a:grpSpLocks/>
            </p:cNvGrpSpPr>
            <p:nvPr/>
          </p:nvGrpSpPr>
          <p:grpSpPr bwMode="auto">
            <a:xfrm>
              <a:off x="2683" y="1842"/>
              <a:ext cx="588" cy="1579"/>
              <a:chOff x="2835" y="1570"/>
              <a:chExt cx="679" cy="1806"/>
            </a:xfrm>
          </p:grpSpPr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3016" y="1933"/>
                <a:ext cx="408" cy="742"/>
              </a:xfrm>
              <a:custGeom>
                <a:avLst/>
                <a:gdLst>
                  <a:gd name="T0" fmla="*/ 0 w 965"/>
                  <a:gd name="T1" fmla="*/ 3 h 1485"/>
                  <a:gd name="T2" fmla="*/ 1 w 965"/>
                  <a:gd name="T3" fmla="*/ 1 h 1485"/>
                  <a:gd name="T4" fmla="*/ 1 w 965"/>
                  <a:gd name="T5" fmla="*/ 0 h 1485"/>
                  <a:gd name="T6" fmla="*/ 2 w 965"/>
                  <a:gd name="T7" fmla="*/ 0 h 1485"/>
                  <a:gd name="T8" fmla="*/ 3 w 965"/>
                  <a:gd name="T9" fmla="*/ 1 h 1485"/>
                  <a:gd name="T10" fmla="*/ 3 w 965"/>
                  <a:gd name="T11" fmla="*/ 3 h 1485"/>
                  <a:gd name="T12" fmla="*/ 5 w 965"/>
                  <a:gd name="T13" fmla="*/ 6 h 1485"/>
                  <a:gd name="T14" fmla="*/ 5 w 965"/>
                  <a:gd name="T15" fmla="*/ 10 h 1485"/>
                  <a:gd name="T16" fmla="*/ 5 w 965"/>
                  <a:gd name="T17" fmla="*/ 15 h 1485"/>
                  <a:gd name="T18" fmla="*/ 5 w 965"/>
                  <a:gd name="T19" fmla="*/ 17 h 1485"/>
                  <a:gd name="T20" fmla="*/ 5 w 965"/>
                  <a:gd name="T21" fmla="*/ 20 h 1485"/>
                  <a:gd name="T22" fmla="*/ 5 w 965"/>
                  <a:gd name="T23" fmla="*/ 22 h 1485"/>
                  <a:gd name="T24" fmla="*/ 4 w 965"/>
                  <a:gd name="T25" fmla="*/ 23 h 1485"/>
                  <a:gd name="T26" fmla="*/ 3 w 965"/>
                  <a:gd name="T27" fmla="*/ 23 h 1485"/>
                  <a:gd name="T28" fmla="*/ 2 w 965"/>
                  <a:gd name="T29" fmla="*/ 23 h 1485"/>
                  <a:gd name="T30" fmla="*/ 1 w 965"/>
                  <a:gd name="T31" fmla="*/ 21 h 1485"/>
                  <a:gd name="T32" fmla="*/ 0 w 965"/>
                  <a:gd name="T33" fmla="*/ 19 h 1485"/>
                  <a:gd name="T34" fmla="*/ 0 w 965"/>
                  <a:gd name="T35" fmla="*/ 16 h 1485"/>
                  <a:gd name="T36" fmla="*/ 0 w 965"/>
                  <a:gd name="T37" fmla="*/ 13 h 1485"/>
                  <a:gd name="T38" fmla="*/ 0 w 965"/>
                  <a:gd name="T39" fmla="*/ 7 h 1485"/>
                  <a:gd name="T40" fmla="*/ 0 w 965"/>
                  <a:gd name="T41" fmla="*/ 3 h 14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"/>
                  <a:gd name="T64" fmla="*/ 0 h 1485"/>
                  <a:gd name="T65" fmla="*/ 965 w 965"/>
                  <a:gd name="T66" fmla="*/ 1485 h 14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" h="1485">
                    <a:moveTo>
                      <a:pt x="75" y="212"/>
                    </a:moveTo>
                    <a:lnTo>
                      <a:pt x="117" y="97"/>
                    </a:lnTo>
                    <a:lnTo>
                      <a:pt x="223" y="0"/>
                    </a:lnTo>
                    <a:lnTo>
                      <a:pt x="340" y="0"/>
                    </a:lnTo>
                    <a:lnTo>
                      <a:pt x="479" y="97"/>
                    </a:lnTo>
                    <a:lnTo>
                      <a:pt x="617" y="212"/>
                    </a:lnTo>
                    <a:lnTo>
                      <a:pt x="806" y="436"/>
                    </a:lnTo>
                    <a:lnTo>
                      <a:pt x="912" y="678"/>
                    </a:lnTo>
                    <a:lnTo>
                      <a:pt x="965" y="964"/>
                    </a:lnTo>
                    <a:lnTo>
                      <a:pt x="965" y="1146"/>
                    </a:lnTo>
                    <a:lnTo>
                      <a:pt x="912" y="1282"/>
                    </a:lnTo>
                    <a:lnTo>
                      <a:pt x="829" y="1420"/>
                    </a:lnTo>
                    <a:lnTo>
                      <a:pt x="659" y="1473"/>
                    </a:lnTo>
                    <a:lnTo>
                      <a:pt x="532" y="1485"/>
                    </a:lnTo>
                    <a:lnTo>
                      <a:pt x="287" y="1473"/>
                    </a:lnTo>
                    <a:lnTo>
                      <a:pt x="161" y="1356"/>
                    </a:lnTo>
                    <a:lnTo>
                      <a:pt x="32" y="1220"/>
                    </a:lnTo>
                    <a:lnTo>
                      <a:pt x="0" y="1040"/>
                    </a:lnTo>
                    <a:lnTo>
                      <a:pt x="0" y="848"/>
                    </a:lnTo>
                    <a:lnTo>
                      <a:pt x="43" y="468"/>
                    </a:lnTo>
                    <a:lnTo>
                      <a:pt x="7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87" name="Freeform 13"/>
              <p:cNvSpPr>
                <a:spLocks/>
              </p:cNvSpPr>
              <p:nvPr/>
            </p:nvSpPr>
            <p:spPr bwMode="auto">
              <a:xfrm>
                <a:off x="2835" y="1961"/>
                <a:ext cx="297" cy="721"/>
              </a:xfrm>
              <a:custGeom>
                <a:avLst/>
                <a:gdLst>
                  <a:gd name="T0" fmla="*/ 5 w 594"/>
                  <a:gd name="T1" fmla="*/ 2 h 1443"/>
                  <a:gd name="T2" fmla="*/ 7 w 594"/>
                  <a:gd name="T3" fmla="*/ 0 h 1443"/>
                  <a:gd name="T4" fmla="*/ 9 w 594"/>
                  <a:gd name="T5" fmla="*/ 0 h 1443"/>
                  <a:gd name="T6" fmla="*/ 9 w 594"/>
                  <a:gd name="T7" fmla="*/ 1 h 1443"/>
                  <a:gd name="T8" fmla="*/ 9 w 594"/>
                  <a:gd name="T9" fmla="*/ 2 h 1443"/>
                  <a:gd name="T10" fmla="*/ 5 w 594"/>
                  <a:gd name="T11" fmla="*/ 4 h 1443"/>
                  <a:gd name="T12" fmla="*/ 3 w 594"/>
                  <a:gd name="T13" fmla="*/ 6 h 1443"/>
                  <a:gd name="T14" fmla="*/ 1 w 594"/>
                  <a:gd name="T15" fmla="*/ 8 h 1443"/>
                  <a:gd name="T16" fmla="*/ 1 w 594"/>
                  <a:gd name="T17" fmla="*/ 9 h 1443"/>
                  <a:gd name="T18" fmla="*/ 1 w 594"/>
                  <a:gd name="T19" fmla="*/ 11 h 1443"/>
                  <a:gd name="T20" fmla="*/ 5 w 594"/>
                  <a:gd name="T21" fmla="*/ 13 h 1443"/>
                  <a:gd name="T22" fmla="*/ 6 w 594"/>
                  <a:gd name="T23" fmla="*/ 15 h 1443"/>
                  <a:gd name="T24" fmla="*/ 6 w 594"/>
                  <a:gd name="T25" fmla="*/ 16 h 1443"/>
                  <a:gd name="T26" fmla="*/ 6 w 594"/>
                  <a:gd name="T27" fmla="*/ 17 h 1443"/>
                  <a:gd name="T28" fmla="*/ 5 w 594"/>
                  <a:gd name="T29" fmla="*/ 18 h 1443"/>
                  <a:gd name="T30" fmla="*/ 5 w 594"/>
                  <a:gd name="T31" fmla="*/ 20 h 1443"/>
                  <a:gd name="T32" fmla="*/ 5 w 594"/>
                  <a:gd name="T33" fmla="*/ 22 h 1443"/>
                  <a:gd name="T34" fmla="*/ 5 w 594"/>
                  <a:gd name="T35" fmla="*/ 22 h 1443"/>
                  <a:gd name="T36" fmla="*/ 5 w 594"/>
                  <a:gd name="T37" fmla="*/ 22 h 1443"/>
                  <a:gd name="T38" fmla="*/ 3 w 594"/>
                  <a:gd name="T39" fmla="*/ 20 h 1443"/>
                  <a:gd name="T40" fmla="*/ 3 w 594"/>
                  <a:gd name="T41" fmla="*/ 18 h 1443"/>
                  <a:gd name="T42" fmla="*/ 5 w 594"/>
                  <a:gd name="T43" fmla="*/ 17 h 1443"/>
                  <a:gd name="T44" fmla="*/ 5 w 594"/>
                  <a:gd name="T45" fmla="*/ 15 h 1443"/>
                  <a:gd name="T46" fmla="*/ 5 w 594"/>
                  <a:gd name="T47" fmla="*/ 15 h 1443"/>
                  <a:gd name="T48" fmla="*/ 3 w 594"/>
                  <a:gd name="T49" fmla="*/ 13 h 1443"/>
                  <a:gd name="T50" fmla="*/ 1 w 594"/>
                  <a:gd name="T51" fmla="*/ 12 h 1443"/>
                  <a:gd name="T52" fmla="*/ 0 w 594"/>
                  <a:gd name="T53" fmla="*/ 10 h 1443"/>
                  <a:gd name="T54" fmla="*/ 0 w 594"/>
                  <a:gd name="T55" fmla="*/ 8 h 1443"/>
                  <a:gd name="T56" fmla="*/ 1 w 594"/>
                  <a:gd name="T57" fmla="*/ 7 h 1443"/>
                  <a:gd name="T58" fmla="*/ 2 w 594"/>
                  <a:gd name="T59" fmla="*/ 5 h 1443"/>
                  <a:gd name="T60" fmla="*/ 5 w 594"/>
                  <a:gd name="T61" fmla="*/ 3 h 1443"/>
                  <a:gd name="T62" fmla="*/ 5 w 594"/>
                  <a:gd name="T63" fmla="*/ 2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88" name="Freeform 14"/>
              <p:cNvSpPr>
                <a:spLocks/>
              </p:cNvSpPr>
              <p:nvPr/>
            </p:nvSpPr>
            <p:spPr bwMode="auto">
              <a:xfrm rot="-1126983">
                <a:off x="3016" y="1570"/>
                <a:ext cx="330" cy="371"/>
              </a:xfrm>
              <a:custGeom>
                <a:avLst/>
                <a:gdLst>
                  <a:gd name="T0" fmla="*/ 3 w 661"/>
                  <a:gd name="T1" fmla="*/ 12 h 742"/>
                  <a:gd name="T2" fmla="*/ 2 w 661"/>
                  <a:gd name="T3" fmla="*/ 12 h 742"/>
                  <a:gd name="T4" fmla="*/ 0 w 661"/>
                  <a:gd name="T5" fmla="*/ 11 h 742"/>
                  <a:gd name="T6" fmla="*/ 0 w 661"/>
                  <a:gd name="T7" fmla="*/ 10 h 742"/>
                  <a:gd name="T8" fmla="*/ 0 w 661"/>
                  <a:gd name="T9" fmla="*/ 6 h 742"/>
                  <a:gd name="T10" fmla="*/ 1 w 661"/>
                  <a:gd name="T11" fmla="*/ 3 h 742"/>
                  <a:gd name="T12" fmla="*/ 2 w 661"/>
                  <a:gd name="T13" fmla="*/ 1 h 742"/>
                  <a:gd name="T14" fmla="*/ 4 w 661"/>
                  <a:gd name="T15" fmla="*/ 0 h 742"/>
                  <a:gd name="T16" fmla="*/ 6 w 661"/>
                  <a:gd name="T17" fmla="*/ 1 h 742"/>
                  <a:gd name="T18" fmla="*/ 7 w 661"/>
                  <a:gd name="T19" fmla="*/ 1 h 742"/>
                  <a:gd name="T20" fmla="*/ 7 w 661"/>
                  <a:gd name="T21" fmla="*/ 3 h 742"/>
                  <a:gd name="T22" fmla="*/ 7 w 661"/>
                  <a:gd name="T23" fmla="*/ 6 h 742"/>
                  <a:gd name="T24" fmla="*/ 7 w 661"/>
                  <a:gd name="T25" fmla="*/ 7 h 742"/>
                  <a:gd name="T26" fmla="*/ 9 w 661"/>
                  <a:gd name="T27" fmla="*/ 9 h 742"/>
                  <a:gd name="T28" fmla="*/ 10 w 661"/>
                  <a:gd name="T29" fmla="*/ 10 h 742"/>
                  <a:gd name="T30" fmla="*/ 10 w 661"/>
                  <a:gd name="T31" fmla="*/ 11 h 742"/>
                  <a:gd name="T32" fmla="*/ 9 w 661"/>
                  <a:gd name="T33" fmla="*/ 11 h 742"/>
                  <a:gd name="T34" fmla="*/ 6 w 661"/>
                  <a:gd name="T35" fmla="*/ 9 h 742"/>
                  <a:gd name="T36" fmla="*/ 5 w 661"/>
                  <a:gd name="T37" fmla="*/ 10 h 742"/>
                  <a:gd name="T38" fmla="*/ 4 w 661"/>
                  <a:gd name="T39" fmla="*/ 12 h 742"/>
                  <a:gd name="T40" fmla="*/ 3 w 661"/>
                  <a:gd name="T41" fmla="*/ 12 h 7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1"/>
                  <a:gd name="T64" fmla="*/ 0 h 742"/>
                  <a:gd name="T65" fmla="*/ 661 w 661"/>
                  <a:gd name="T66" fmla="*/ 742 h 7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1" h="742">
                    <a:moveTo>
                      <a:pt x="224" y="742"/>
                    </a:moveTo>
                    <a:lnTo>
                      <a:pt x="138" y="742"/>
                    </a:lnTo>
                    <a:lnTo>
                      <a:pt x="53" y="700"/>
                    </a:lnTo>
                    <a:lnTo>
                      <a:pt x="0" y="583"/>
                    </a:lnTo>
                    <a:lnTo>
                      <a:pt x="0" y="382"/>
                    </a:lnTo>
                    <a:lnTo>
                      <a:pt x="74" y="159"/>
                    </a:lnTo>
                    <a:lnTo>
                      <a:pt x="191" y="11"/>
                    </a:lnTo>
                    <a:lnTo>
                      <a:pt x="297" y="0"/>
                    </a:lnTo>
                    <a:lnTo>
                      <a:pt x="426" y="21"/>
                    </a:lnTo>
                    <a:lnTo>
                      <a:pt x="489" y="117"/>
                    </a:lnTo>
                    <a:lnTo>
                      <a:pt x="511" y="212"/>
                    </a:lnTo>
                    <a:lnTo>
                      <a:pt x="489" y="339"/>
                    </a:lnTo>
                    <a:lnTo>
                      <a:pt x="468" y="456"/>
                    </a:lnTo>
                    <a:lnTo>
                      <a:pt x="596" y="562"/>
                    </a:lnTo>
                    <a:lnTo>
                      <a:pt x="661" y="625"/>
                    </a:lnTo>
                    <a:lnTo>
                      <a:pt x="661" y="668"/>
                    </a:lnTo>
                    <a:lnTo>
                      <a:pt x="628" y="668"/>
                    </a:lnTo>
                    <a:lnTo>
                      <a:pt x="447" y="530"/>
                    </a:lnTo>
                    <a:lnTo>
                      <a:pt x="383" y="625"/>
                    </a:lnTo>
                    <a:lnTo>
                      <a:pt x="277" y="710"/>
                    </a:lnTo>
                    <a:lnTo>
                      <a:pt x="224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89" name="Freeform 15"/>
              <p:cNvSpPr>
                <a:spLocks/>
              </p:cNvSpPr>
              <p:nvPr/>
            </p:nvSpPr>
            <p:spPr bwMode="auto">
              <a:xfrm>
                <a:off x="2971" y="2523"/>
                <a:ext cx="269" cy="842"/>
              </a:xfrm>
              <a:custGeom>
                <a:avLst/>
                <a:gdLst>
                  <a:gd name="T0" fmla="*/ 2 w 539"/>
                  <a:gd name="T1" fmla="*/ 9 h 1683"/>
                  <a:gd name="T2" fmla="*/ 2 w 539"/>
                  <a:gd name="T3" fmla="*/ 6 h 1683"/>
                  <a:gd name="T4" fmla="*/ 2 w 539"/>
                  <a:gd name="T5" fmla="*/ 2 h 1683"/>
                  <a:gd name="T6" fmla="*/ 3 w 539"/>
                  <a:gd name="T7" fmla="*/ 0 h 1683"/>
                  <a:gd name="T8" fmla="*/ 5 w 539"/>
                  <a:gd name="T9" fmla="*/ 1 h 1683"/>
                  <a:gd name="T10" fmla="*/ 6 w 539"/>
                  <a:gd name="T11" fmla="*/ 5 h 1683"/>
                  <a:gd name="T12" fmla="*/ 6 w 539"/>
                  <a:gd name="T13" fmla="*/ 9 h 1683"/>
                  <a:gd name="T14" fmla="*/ 5 w 539"/>
                  <a:gd name="T15" fmla="*/ 14 h 1683"/>
                  <a:gd name="T16" fmla="*/ 4 w 539"/>
                  <a:gd name="T17" fmla="*/ 17 h 1683"/>
                  <a:gd name="T18" fmla="*/ 3 w 539"/>
                  <a:gd name="T19" fmla="*/ 20 h 1683"/>
                  <a:gd name="T20" fmla="*/ 2 w 539"/>
                  <a:gd name="T21" fmla="*/ 22 h 1683"/>
                  <a:gd name="T22" fmla="*/ 2 w 539"/>
                  <a:gd name="T23" fmla="*/ 23 h 1683"/>
                  <a:gd name="T24" fmla="*/ 4 w 539"/>
                  <a:gd name="T25" fmla="*/ 23 h 1683"/>
                  <a:gd name="T26" fmla="*/ 6 w 539"/>
                  <a:gd name="T27" fmla="*/ 24 h 1683"/>
                  <a:gd name="T28" fmla="*/ 8 w 539"/>
                  <a:gd name="T29" fmla="*/ 26 h 1683"/>
                  <a:gd name="T30" fmla="*/ 7 w 539"/>
                  <a:gd name="T31" fmla="*/ 26 h 1683"/>
                  <a:gd name="T32" fmla="*/ 6 w 539"/>
                  <a:gd name="T33" fmla="*/ 27 h 1683"/>
                  <a:gd name="T34" fmla="*/ 5 w 539"/>
                  <a:gd name="T35" fmla="*/ 26 h 1683"/>
                  <a:gd name="T36" fmla="*/ 2 w 539"/>
                  <a:gd name="T37" fmla="*/ 24 h 1683"/>
                  <a:gd name="T38" fmla="*/ 1 w 539"/>
                  <a:gd name="T39" fmla="*/ 23 h 1683"/>
                  <a:gd name="T40" fmla="*/ 0 w 539"/>
                  <a:gd name="T41" fmla="*/ 23 h 1683"/>
                  <a:gd name="T42" fmla="*/ 0 w 539"/>
                  <a:gd name="T43" fmla="*/ 22 h 1683"/>
                  <a:gd name="T44" fmla="*/ 1 w 539"/>
                  <a:gd name="T45" fmla="*/ 20 h 1683"/>
                  <a:gd name="T46" fmla="*/ 2 w 539"/>
                  <a:gd name="T47" fmla="*/ 19 h 1683"/>
                  <a:gd name="T48" fmla="*/ 3 w 539"/>
                  <a:gd name="T49" fmla="*/ 17 h 1683"/>
                  <a:gd name="T50" fmla="*/ 4 w 539"/>
                  <a:gd name="T51" fmla="*/ 14 h 1683"/>
                  <a:gd name="T52" fmla="*/ 3 w 539"/>
                  <a:gd name="T53" fmla="*/ 11 h 1683"/>
                  <a:gd name="T54" fmla="*/ 2 w 539"/>
                  <a:gd name="T55" fmla="*/ 8 h 1683"/>
                  <a:gd name="T56" fmla="*/ 2 w 539"/>
                  <a:gd name="T57" fmla="*/ 9 h 16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9"/>
                  <a:gd name="T88" fmla="*/ 0 h 1683"/>
                  <a:gd name="T89" fmla="*/ 539 w 539"/>
                  <a:gd name="T90" fmla="*/ 1683 h 16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9" h="1683">
                    <a:moveTo>
                      <a:pt x="179" y="519"/>
                    </a:moveTo>
                    <a:lnTo>
                      <a:pt x="169" y="339"/>
                    </a:lnTo>
                    <a:lnTo>
                      <a:pt x="147" y="117"/>
                    </a:lnTo>
                    <a:lnTo>
                      <a:pt x="243" y="0"/>
                    </a:lnTo>
                    <a:lnTo>
                      <a:pt x="368" y="53"/>
                    </a:lnTo>
                    <a:lnTo>
                      <a:pt x="400" y="318"/>
                    </a:lnTo>
                    <a:lnTo>
                      <a:pt x="400" y="561"/>
                    </a:lnTo>
                    <a:lnTo>
                      <a:pt x="368" y="867"/>
                    </a:lnTo>
                    <a:lnTo>
                      <a:pt x="285" y="1059"/>
                    </a:lnTo>
                    <a:lnTo>
                      <a:pt x="221" y="1250"/>
                    </a:lnTo>
                    <a:lnTo>
                      <a:pt x="137" y="1377"/>
                    </a:lnTo>
                    <a:lnTo>
                      <a:pt x="137" y="1428"/>
                    </a:lnTo>
                    <a:lnTo>
                      <a:pt x="285" y="1460"/>
                    </a:lnTo>
                    <a:lnTo>
                      <a:pt x="412" y="1513"/>
                    </a:lnTo>
                    <a:lnTo>
                      <a:pt x="539" y="1630"/>
                    </a:lnTo>
                    <a:lnTo>
                      <a:pt x="506" y="1661"/>
                    </a:lnTo>
                    <a:lnTo>
                      <a:pt x="400" y="1683"/>
                    </a:lnTo>
                    <a:lnTo>
                      <a:pt x="327" y="1640"/>
                    </a:lnTo>
                    <a:lnTo>
                      <a:pt x="190" y="1534"/>
                    </a:lnTo>
                    <a:lnTo>
                      <a:pt x="73" y="1471"/>
                    </a:lnTo>
                    <a:lnTo>
                      <a:pt x="10" y="1460"/>
                    </a:lnTo>
                    <a:lnTo>
                      <a:pt x="0" y="1386"/>
                    </a:lnTo>
                    <a:lnTo>
                      <a:pt x="84" y="1271"/>
                    </a:lnTo>
                    <a:lnTo>
                      <a:pt x="169" y="1174"/>
                    </a:lnTo>
                    <a:lnTo>
                      <a:pt x="232" y="1026"/>
                    </a:lnTo>
                    <a:lnTo>
                      <a:pt x="264" y="846"/>
                    </a:lnTo>
                    <a:lnTo>
                      <a:pt x="243" y="678"/>
                    </a:lnTo>
                    <a:lnTo>
                      <a:pt x="190" y="466"/>
                    </a:lnTo>
                    <a:lnTo>
                      <a:pt x="179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90" name="Freeform 16"/>
              <p:cNvSpPr>
                <a:spLocks/>
              </p:cNvSpPr>
              <p:nvPr/>
            </p:nvSpPr>
            <p:spPr bwMode="auto">
              <a:xfrm>
                <a:off x="3217" y="2587"/>
                <a:ext cx="254" cy="789"/>
              </a:xfrm>
              <a:custGeom>
                <a:avLst/>
                <a:gdLst>
                  <a:gd name="T0" fmla="*/ 2 w 509"/>
                  <a:gd name="T1" fmla="*/ 0 h 1577"/>
                  <a:gd name="T2" fmla="*/ 3 w 509"/>
                  <a:gd name="T3" fmla="*/ 1 h 1577"/>
                  <a:gd name="T4" fmla="*/ 4 w 509"/>
                  <a:gd name="T5" fmla="*/ 2 h 1577"/>
                  <a:gd name="T6" fmla="*/ 5 w 509"/>
                  <a:gd name="T7" fmla="*/ 5 h 1577"/>
                  <a:gd name="T8" fmla="*/ 5 w 509"/>
                  <a:gd name="T9" fmla="*/ 9 h 1577"/>
                  <a:gd name="T10" fmla="*/ 4 w 509"/>
                  <a:gd name="T11" fmla="*/ 15 h 1577"/>
                  <a:gd name="T12" fmla="*/ 3 w 509"/>
                  <a:gd name="T13" fmla="*/ 19 h 1577"/>
                  <a:gd name="T14" fmla="*/ 2 w 509"/>
                  <a:gd name="T15" fmla="*/ 20 h 1577"/>
                  <a:gd name="T16" fmla="*/ 2 w 509"/>
                  <a:gd name="T17" fmla="*/ 22 h 1577"/>
                  <a:gd name="T18" fmla="*/ 5 w 509"/>
                  <a:gd name="T19" fmla="*/ 23 h 1577"/>
                  <a:gd name="T20" fmla="*/ 7 w 509"/>
                  <a:gd name="T21" fmla="*/ 24 h 1577"/>
                  <a:gd name="T22" fmla="*/ 7 w 509"/>
                  <a:gd name="T23" fmla="*/ 24 h 1577"/>
                  <a:gd name="T24" fmla="*/ 7 w 509"/>
                  <a:gd name="T25" fmla="*/ 25 h 1577"/>
                  <a:gd name="T26" fmla="*/ 5 w 509"/>
                  <a:gd name="T27" fmla="*/ 25 h 1577"/>
                  <a:gd name="T28" fmla="*/ 3 w 509"/>
                  <a:gd name="T29" fmla="*/ 24 h 1577"/>
                  <a:gd name="T30" fmla="*/ 2 w 509"/>
                  <a:gd name="T31" fmla="*/ 23 h 1577"/>
                  <a:gd name="T32" fmla="*/ 1 w 509"/>
                  <a:gd name="T33" fmla="*/ 22 h 1577"/>
                  <a:gd name="T34" fmla="*/ 0 w 509"/>
                  <a:gd name="T35" fmla="*/ 22 h 1577"/>
                  <a:gd name="T36" fmla="*/ 0 w 509"/>
                  <a:gd name="T37" fmla="*/ 21 h 1577"/>
                  <a:gd name="T38" fmla="*/ 1 w 509"/>
                  <a:gd name="T39" fmla="*/ 20 h 1577"/>
                  <a:gd name="T40" fmla="*/ 2 w 509"/>
                  <a:gd name="T41" fmla="*/ 18 h 1577"/>
                  <a:gd name="T42" fmla="*/ 3 w 509"/>
                  <a:gd name="T43" fmla="*/ 16 h 1577"/>
                  <a:gd name="T44" fmla="*/ 3 w 509"/>
                  <a:gd name="T45" fmla="*/ 12 h 1577"/>
                  <a:gd name="T46" fmla="*/ 3 w 509"/>
                  <a:gd name="T47" fmla="*/ 9 h 1577"/>
                  <a:gd name="T48" fmla="*/ 2 w 509"/>
                  <a:gd name="T49" fmla="*/ 6 h 1577"/>
                  <a:gd name="T50" fmla="*/ 1 w 509"/>
                  <a:gd name="T51" fmla="*/ 5 h 1577"/>
                  <a:gd name="T52" fmla="*/ 0 w 509"/>
                  <a:gd name="T53" fmla="*/ 3 h 1577"/>
                  <a:gd name="T54" fmla="*/ 2 w 509"/>
                  <a:gd name="T55" fmla="*/ 0 h 15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9"/>
                  <a:gd name="T85" fmla="*/ 0 h 1577"/>
                  <a:gd name="T86" fmla="*/ 509 w 509"/>
                  <a:gd name="T87" fmla="*/ 1577 h 15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9" h="1577">
                    <a:moveTo>
                      <a:pt x="149" y="0"/>
                    </a:moveTo>
                    <a:lnTo>
                      <a:pt x="244" y="53"/>
                    </a:lnTo>
                    <a:lnTo>
                      <a:pt x="276" y="127"/>
                    </a:lnTo>
                    <a:lnTo>
                      <a:pt x="320" y="318"/>
                    </a:lnTo>
                    <a:lnTo>
                      <a:pt x="329" y="571"/>
                    </a:lnTo>
                    <a:lnTo>
                      <a:pt x="297" y="920"/>
                    </a:lnTo>
                    <a:lnTo>
                      <a:pt x="202" y="1164"/>
                    </a:lnTo>
                    <a:lnTo>
                      <a:pt x="149" y="1270"/>
                    </a:lnTo>
                    <a:lnTo>
                      <a:pt x="149" y="1365"/>
                    </a:lnTo>
                    <a:lnTo>
                      <a:pt x="361" y="1429"/>
                    </a:lnTo>
                    <a:lnTo>
                      <a:pt x="500" y="1492"/>
                    </a:lnTo>
                    <a:lnTo>
                      <a:pt x="509" y="1524"/>
                    </a:lnTo>
                    <a:lnTo>
                      <a:pt x="456" y="1577"/>
                    </a:lnTo>
                    <a:lnTo>
                      <a:pt x="320" y="1577"/>
                    </a:lnTo>
                    <a:lnTo>
                      <a:pt x="244" y="1513"/>
                    </a:lnTo>
                    <a:lnTo>
                      <a:pt x="161" y="1461"/>
                    </a:lnTo>
                    <a:lnTo>
                      <a:pt x="85" y="1397"/>
                    </a:lnTo>
                    <a:lnTo>
                      <a:pt x="0" y="1365"/>
                    </a:lnTo>
                    <a:lnTo>
                      <a:pt x="11" y="1323"/>
                    </a:lnTo>
                    <a:lnTo>
                      <a:pt x="85" y="1238"/>
                    </a:lnTo>
                    <a:lnTo>
                      <a:pt x="161" y="1122"/>
                    </a:lnTo>
                    <a:lnTo>
                      <a:pt x="223" y="963"/>
                    </a:lnTo>
                    <a:lnTo>
                      <a:pt x="244" y="763"/>
                    </a:lnTo>
                    <a:lnTo>
                      <a:pt x="223" y="539"/>
                    </a:lnTo>
                    <a:lnTo>
                      <a:pt x="161" y="359"/>
                    </a:lnTo>
                    <a:lnTo>
                      <a:pt x="96" y="274"/>
                    </a:lnTo>
                    <a:lnTo>
                      <a:pt x="55" y="13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91" name="Freeform 28"/>
              <p:cNvSpPr>
                <a:spLocks/>
              </p:cNvSpPr>
              <p:nvPr/>
            </p:nvSpPr>
            <p:spPr bwMode="auto">
              <a:xfrm rot="20223998" flipH="1">
                <a:off x="3288" y="1888"/>
                <a:ext cx="226" cy="681"/>
              </a:xfrm>
              <a:custGeom>
                <a:avLst/>
                <a:gdLst>
                  <a:gd name="T0" fmla="*/ 1 w 594"/>
                  <a:gd name="T1" fmla="*/ 1 h 1443"/>
                  <a:gd name="T2" fmla="*/ 2 w 594"/>
                  <a:gd name="T3" fmla="*/ 0 h 1443"/>
                  <a:gd name="T4" fmla="*/ 2 w 594"/>
                  <a:gd name="T5" fmla="*/ 0 h 1443"/>
                  <a:gd name="T6" fmla="*/ 2 w 594"/>
                  <a:gd name="T7" fmla="*/ 1 h 1443"/>
                  <a:gd name="T8" fmla="*/ 2 w 594"/>
                  <a:gd name="T9" fmla="*/ 2 h 1443"/>
                  <a:gd name="T10" fmla="*/ 1 w 594"/>
                  <a:gd name="T11" fmla="*/ 4 h 1443"/>
                  <a:gd name="T12" fmla="*/ 1 w 594"/>
                  <a:gd name="T13" fmla="*/ 5 h 1443"/>
                  <a:gd name="T14" fmla="*/ 0 w 594"/>
                  <a:gd name="T15" fmla="*/ 6 h 1443"/>
                  <a:gd name="T16" fmla="*/ 0 w 594"/>
                  <a:gd name="T17" fmla="*/ 7 h 1443"/>
                  <a:gd name="T18" fmla="*/ 0 w 594"/>
                  <a:gd name="T19" fmla="*/ 8 h 1443"/>
                  <a:gd name="T20" fmla="*/ 1 w 594"/>
                  <a:gd name="T21" fmla="*/ 10 h 1443"/>
                  <a:gd name="T22" fmla="*/ 1 w 594"/>
                  <a:gd name="T23" fmla="*/ 11 h 1443"/>
                  <a:gd name="T24" fmla="*/ 1 w 594"/>
                  <a:gd name="T25" fmla="*/ 11 h 1443"/>
                  <a:gd name="T26" fmla="*/ 1 w 594"/>
                  <a:gd name="T27" fmla="*/ 12 h 1443"/>
                  <a:gd name="T28" fmla="*/ 1 w 594"/>
                  <a:gd name="T29" fmla="*/ 13 h 1443"/>
                  <a:gd name="T30" fmla="*/ 1 w 594"/>
                  <a:gd name="T31" fmla="*/ 14 h 1443"/>
                  <a:gd name="T32" fmla="*/ 1 w 594"/>
                  <a:gd name="T33" fmla="*/ 16 h 1443"/>
                  <a:gd name="T34" fmla="*/ 1 w 594"/>
                  <a:gd name="T35" fmla="*/ 16 h 1443"/>
                  <a:gd name="T36" fmla="*/ 1 w 594"/>
                  <a:gd name="T37" fmla="*/ 16 h 1443"/>
                  <a:gd name="T38" fmla="*/ 1 w 594"/>
                  <a:gd name="T39" fmla="*/ 15 h 1443"/>
                  <a:gd name="T40" fmla="*/ 1 w 594"/>
                  <a:gd name="T41" fmla="*/ 13 h 1443"/>
                  <a:gd name="T42" fmla="*/ 1 w 594"/>
                  <a:gd name="T43" fmla="*/ 12 h 1443"/>
                  <a:gd name="T44" fmla="*/ 1 w 594"/>
                  <a:gd name="T45" fmla="*/ 11 h 1443"/>
                  <a:gd name="T46" fmla="*/ 1 w 594"/>
                  <a:gd name="T47" fmla="*/ 11 h 1443"/>
                  <a:gd name="T48" fmla="*/ 1 w 594"/>
                  <a:gd name="T49" fmla="*/ 9 h 1443"/>
                  <a:gd name="T50" fmla="*/ 0 w 594"/>
                  <a:gd name="T51" fmla="*/ 9 h 1443"/>
                  <a:gd name="T52" fmla="*/ 0 w 594"/>
                  <a:gd name="T53" fmla="*/ 8 h 1443"/>
                  <a:gd name="T54" fmla="*/ 0 w 594"/>
                  <a:gd name="T55" fmla="*/ 6 h 1443"/>
                  <a:gd name="T56" fmla="*/ 0 w 594"/>
                  <a:gd name="T57" fmla="*/ 5 h 1443"/>
                  <a:gd name="T58" fmla="*/ 1 w 594"/>
                  <a:gd name="T59" fmla="*/ 4 h 1443"/>
                  <a:gd name="T60" fmla="*/ 1 w 594"/>
                  <a:gd name="T61" fmla="*/ 3 h 1443"/>
                  <a:gd name="T62" fmla="*/ 1 w 594"/>
                  <a:gd name="T63" fmla="*/ 1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92" name="Freeform 18"/>
              <p:cNvSpPr>
                <a:spLocks/>
              </p:cNvSpPr>
              <p:nvPr/>
            </p:nvSpPr>
            <p:spPr bwMode="auto">
              <a:xfrm>
                <a:off x="3152" y="1979"/>
                <a:ext cx="224" cy="474"/>
              </a:xfrm>
              <a:custGeom>
                <a:avLst/>
                <a:gdLst>
                  <a:gd name="T0" fmla="*/ 0 w 446"/>
                  <a:gd name="T1" fmla="*/ 1 h 948"/>
                  <a:gd name="T2" fmla="*/ 2 w 446"/>
                  <a:gd name="T3" fmla="*/ 0 h 948"/>
                  <a:gd name="T4" fmla="*/ 3 w 446"/>
                  <a:gd name="T5" fmla="*/ 1 h 948"/>
                  <a:gd name="T6" fmla="*/ 2 w 446"/>
                  <a:gd name="T7" fmla="*/ 3 h 948"/>
                  <a:gd name="T8" fmla="*/ 7 w 446"/>
                  <a:gd name="T9" fmla="*/ 10 h 948"/>
                  <a:gd name="T10" fmla="*/ 8 w 446"/>
                  <a:gd name="T11" fmla="*/ 12 h 948"/>
                  <a:gd name="T12" fmla="*/ 7 w 446"/>
                  <a:gd name="T13" fmla="*/ 15 h 948"/>
                  <a:gd name="T14" fmla="*/ 5 w 446"/>
                  <a:gd name="T15" fmla="*/ 13 h 948"/>
                  <a:gd name="T16" fmla="*/ 4 w 446"/>
                  <a:gd name="T17" fmla="*/ 11 h 948"/>
                  <a:gd name="T18" fmla="*/ 2 w 446"/>
                  <a:gd name="T19" fmla="*/ 3 h 948"/>
                  <a:gd name="T20" fmla="*/ 0 w 446"/>
                  <a:gd name="T21" fmla="*/ 1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99" name="Group 52"/>
            <p:cNvGrpSpPr>
              <a:grpSpLocks/>
            </p:cNvGrpSpPr>
            <p:nvPr/>
          </p:nvGrpSpPr>
          <p:grpSpPr bwMode="auto">
            <a:xfrm>
              <a:off x="3375" y="1949"/>
              <a:ext cx="861" cy="1497"/>
              <a:chOff x="3480" y="1979"/>
              <a:chExt cx="942" cy="1451"/>
            </a:xfrm>
          </p:grpSpPr>
          <p:sp>
            <p:nvSpPr>
              <p:cNvPr id="168" name="Freeform 33"/>
              <p:cNvSpPr>
                <a:spLocks/>
              </p:cNvSpPr>
              <p:nvPr/>
            </p:nvSpPr>
            <p:spPr bwMode="auto">
              <a:xfrm>
                <a:off x="4014" y="2296"/>
                <a:ext cx="408" cy="555"/>
              </a:xfrm>
              <a:custGeom>
                <a:avLst/>
                <a:gdLst>
                  <a:gd name="T0" fmla="*/ 8 w 584"/>
                  <a:gd name="T1" fmla="*/ 1 h 789"/>
                  <a:gd name="T2" fmla="*/ 24 w 584"/>
                  <a:gd name="T3" fmla="*/ 6 h 789"/>
                  <a:gd name="T4" fmla="*/ 41 w 584"/>
                  <a:gd name="T5" fmla="*/ 15 h 789"/>
                  <a:gd name="T6" fmla="*/ 51 w 584"/>
                  <a:gd name="T7" fmla="*/ 24 h 789"/>
                  <a:gd name="T8" fmla="*/ 61 w 584"/>
                  <a:gd name="T9" fmla="*/ 34 h 789"/>
                  <a:gd name="T10" fmla="*/ 66 w 584"/>
                  <a:gd name="T11" fmla="*/ 42 h 789"/>
                  <a:gd name="T12" fmla="*/ 68 w 584"/>
                  <a:gd name="T13" fmla="*/ 51 h 789"/>
                  <a:gd name="T14" fmla="*/ 66 w 584"/>
                  <a:gd name="T15" fmla="*/ 56 h 789"/>
                  <a:gd name="T16" fmla="*/ 61 w 584"/>
                  <a:gd name="T17" fmla="*/ 61 h 789"/>
                  <a:gd name="T18" fmla="*/ 48 w 584"/>
                  <a:gd name="T19" fmla="*/ 64 h 789"/>
                  <a:gd name="T20" fmla="*/ 35 w 584"/>
                  <a:gd name="T21" fmla="*/ 66 h 789"/>
                  <a:gd name="T22" fmla="*/ 27 w 584"/>
                  <a:gd name="T23" fmla="*/ 67 h 789"/>
                  <a:gd name="T24" fmla="*/ 30 w 584"/>
                  <a:gd name="T25" fmla="*/ 71 h 789"/>
                  <a:gd name="T26" fmla="*/ 38 w 584"/>
                  <a:gd name="T27" fmla="*/ 79 h 789"/>
                  <a:gd name="T28" fmla="*/ 45 w 584"/>
                  <a:gd name="T29" fmla="*/ 84 h 789"/>
                  <a:gd name="T30" fmla="*/ 52 w 584"/>
                  <a:gd name="T31" fmla="*/ 89 h 789"/>
                  <a:gd name="T32" fmla="*/ 52 w 584"/>
                  <a:gd name="T33" fmla="*/ 93 h 789"/>
                  <a:gd name="T34" fmla="*/ 50 w 584"/>
                  <a:gd name="T35" fmla="*/ 96 h 789"/>
                  <a:gd name="T36" fmla="*/ 44 w 584"/>
                  <a:gd name="T37" fmla="*/ 94 h 789"/>
                  <a:gd name="T38" fmla="*/ 31 w 584"/>
                  <a:gd name="T39" fmla="*/ 82 h 789"/>
                  <a:gd name="T40" fmla="*/ 26 w 584"/>
                  <a:gd name="T41" fmla="*/ 76 h 789"/>
                  <a:gd name="T42" fmla="*/ 22 w 584"/>
                  <a:gd name="T43" fmla="*/ 67 h 789"/>
                  <a:gd name="T44" fmla="*/ 23 w 584"/>
                  <a:gd name="T45" fmla="*/ 63 h 789"/>
                  <a:gd name="T46" fmla="*/ 29 w 584"/>
                  <a:gd name="T47" fmla="*/ 62 h 789"/>
                  <a:gd name="T48" fmla="*/ 41 w 584"/>
                  <a:gd name="T49" fmla="*/ 62 h 789"/>
                  <a:gd name="T50" fmla="*/ 51 w 584"/>
                  <a:gd name="T51" fmla="*/ 59 h 789"/>
                  <a:gd name="T52" fmla="*/ 57 w 584"/>
                  <a:gd name="T53" fmla="*/ 56 h 789"/>
                  <a:gd name="T54" fmla="*/ 61 w 584"/>
                  <a:gd name="T55" fmla="*/ 52 h 789"/>
                  <a:gd name="T56" fmla="*/ 61 w 584"/>
                  <a:gd name="T57" fmla="*/ 48 h 789"/>
                  <a:gd name="T58" fmla="*/ 59 w 584"/>
                  <a:gd name="T59" fmla="*/ 41 h 789"/>
                  <a:gd name="T60" fmla="*/ 54 w 584"/>
                  <a:gd name="T61" fmla="*/ 36 h 789"/>
                  <a:gd name="T62" fmla="*/ 51 w 584"/>
                  <a:gd name="T63" fmla="*/ 31 h 789"/>
                  <a:gd name="T64" fmla="*/ 45 w 584"/>
                  <a:gd name="T65" fmla="*/ 27 h 789"/>
                  <a:gd name="T66" fmla="*/ 38 w 584"/>
                  <a:gd name="T67" fmla="*/ 22 h 789"/>
                  <a:gd name="T68" fmla="*/ 29 w 584"/>
                  <a:gd name="T69" fmla="*/ 17 h 789"/>
                  <a:gd name="T70" fmla="*/ 20 w 584"/>
                  <a:gd name="T71" fmla="*/ 15 h 789"/>
                  <a:gd name="T72" fmla="*/ 10 w 584"/>
                  <a:gd name="T73" fmla="*/ 13 h 789"/>
                  <a:gd name="T74" fmla="*/ 4 w 584"/>
                  <a:gd name="T75" fmla="*/ 11 h 789"/>
                  <a:gd name="T76" fmla="*/ 0 w 584"/>
                  <a:gd name="T77" fmla="*/ 8 h 789"/>
                  <a:gd name="T78" fmla="*/ 0 w 584"/>
                  <a:gd name="T79" fmla="*/ 2 h 789"/>
                  <a:gd name="T80" fmla="*/ 4 w 584"/>
                  <a:gd name="T81" fmla="*/ 0 h 789"/>
                  <a:gd name="T82" fmla="*/ 12 w 584"/>
                  <a:gd name="T83" fmla="*/ 1 h 789"/>
                  <a:gd name="T84" fmla="*/ 12 w 584"/>
                  <a:gd name="T85" fmla="*/ 2 h 789"/>
                  <a:gd name="T86" fmla="*/ 8 w 584"/>
                  <a:gd name="T87" fmla="*/ 1 h 7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84"/>
                  <a:gd name="T133" fmla="*/ 0 h 789"/>
                  <a:gd name="T134" fmla="*/ 584 w 584"/>
                  <a:gd name="T135" fmla="*/ 789 h 7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84" h="789">
                    <a:moveTo>
                      <a:pt x="71" y="13"/>
                    </a:moveTo>
                    <a:lnTo>
                      <a:pt x="207" y="46"/>
                    </a:lnTo>
                    <a:lnTo>
                      <a:pt x="352" y="128"/>
                    </a:lnTo>
                    <a:lnTo>
                      <a:pt x="436" y="199"/>
                    </a:lnTo>
                    <a:lnTo>
                      <a:pt x="523" y="284"/>
                    </a:lnTo>
                    <a:lnTo>
                      <a:pt x="565" y="345"/>
                    </a:lnTo>
                    <a:lnTo>
                      <a:pt x="584" y="427"/>
                    </a:lnTo>
                    <a:lnTo>
                      <a:pt x="572" y="461"/>
                    </a:lnTo>
                    <a:lnTo>
                      <a:pt x="526" y="504"/>
                    </a:lnTo>
                    <a:lnTo>
                      <a:pt x="416" y="530"/>
                    </a:lnTo>
                    <a:lnTo>
                      <a:pt x="301" y="545"/>
                    </a:lnTo>
                    <a:lnTo>
                      <a:pt x="236" y="551"/>
                    </a:lnTo>
                    <a:lnTo>
                      <a:pt x="255" y="589"/>
                    </a:lnTo>
                    <a:lnTo>
                      <a:pt x="323" y="653"/>
                    </a:lnTo>
                    <a:lnTo>
                      <a:pt x="381" y="691"/>
                    </a:lnTo>
                    <a:lnTo>
                      <a:pt x="445" y="730"/>
                    </a:lnTo>
                    <a:lnTo>
                      <a:pt x="455" y="766"/>
                    </a:lnTo>
                    <a:lnTo>
                      <a:pt x="426" y="789"/>
                    </a:lnTo>
                    <a:lnTo>
                      <a:pt x="377" y="773"/>
                    </a:lnTo>
                    <a:lnTo>
                      <a:pt x="274" y="681"/>
                    </a:lnTo>
                    <a:lnTo>
                      <a:pt x="223" y="629"/>
                    </a:lnTo>
                    <a:lnTo>
                      <a:pt x="188" y="551"/>
                    </a:lnTo>
                    <a:lnTo>
                      <a:pt x="198" y="522"/>
                    </a:lnTo>
                    <a:lnTo>
                      <a:pt x="252" y="512"/>
                    </a:lnTo>
                    <a:lnTo>
                      <a:pt x="349" y="507"/>
                    </a:lnTo>
                    <a:lnTo>
                      <a:pt x="440" y="489"/>
                    </a:lnTo>
                    <a:lnTo>
                      <a:pt x="487" y="465"/>
                    </a:lnTo>
                    <a:lnTo>
                      <a:pt x="523" y="430"/>
                    </a:lnTo>
                    <a:lnTo>
                      <a:pt x="523" y="396"/>
                    </a:lnTo>
                    <a:lnTo>
                      <a:pt x="507" y="338"/>
                    </a:lnTo>
                    <a:lnTo>
                      <a:pt x="469" y="299"/>
                    </a:lnTo>
                    <a:lnTo>
                      <a:pt x="436" y="258"/>
                    </a:lnTo>
                    <a:lnTo>
                      <a:pt x="387" y="228"/>
                    </a:lnTo>
                    <a:lnTo>
                      <a:pt x="323" y="177"/>
                    </a:lnTo>
                    <a:lnTo>
                      <a:pt x="245" y="138"/>
                    </a:lnTo>
                    <a:lnTo>
                      <a:pt x="174" y="120"/>
                    </a:lnTo>
                    <a:lnTo>
                      <a:pt x="88" y="108"/>
                    </a:lnTo>
                    <a:lnTo>
                      <a:pt x="33" y="90"/>
                    </a:lnTo>
                    <a:lnTo>
                      <a:pt x="0" y="59"/>
                    </a:lnTo>
                    <a:lnTo>
                      <a:pt x="0" y="15"/>
                    </a:lnTo>
                    <a:lnTo>
                      <a:pt x="33" y="0"/>
                    </a:lnTo>
                    <a:lnTo>
                      <a:pt x="98" y="13"/>
                    </a:lnTo>
                    <a:lnTo>
                      <a:pt x="107" y="15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69" name="Freeform 34"/>
              <p:cNvSpPr>
                <a:spLocks/>
              </p:cNvSpPr>
              <p:nvPr/>
            </p:nvSpPr>
            <p:spPr bwMode="auto">
              <a:xfrm rot="-3935891">
                <a:off x="3521" y="2155"/>
                <a:ext cx="388" cy="470"/>
              </a:xfrm>
              <a:custGeom>
                <a:avLst/>
                <a:gdLst>
                  <a:gd name="T0" fmla="*/ 22 w 677"/>
                  <a:gd name="T1" fmla="*/ 16 h 895"/>
                  <a:gd name="T2" fmla="*/ 24 w 677"/>
                  <a:gd name="T3" fmla="*/ 17 h 895"/>
                  <a:gd name="T4" fmla="*/ 24 w 677"/>
                  <a:gd name="T5" fmla="*/ 18 h 895"/>
                  <a:gd name="T6" fmla="*/ 23 w 677"/>
                  <a:gd name="T7" fmla="*/ 19 h 895"/>
                  <a:gd name="T8" fmla="*/ 21 w 677"/>
                  <a:gd name="T9" fmla="*/ 19 h 895"/>
                  <a:gd name="T10" fmla="*/ 19 w 677"/>
                  <a:gd name="T11" fmla="*/ 17 h 895"/>
                  <a:gd name="T12" fmla="*/ 18 w 677"/>
                  <a:gd name="T13" fmla="*/ 16 h 895"/>
                  <a:gd name="T14" fmla="*/ 16 w 677"/>
                  <a:gd name="T15" fmla="*/ 14 h 895"/>
                  <a:gd name="T16" fmla="*/ 14 w 677"/>
                  <a:gd name="T17" fmla="*/ 12 h 895"/>
                  <a:gd name="T18" fmla="*/ 13 w 677"/>
                  <a:gd name="T19" fmla="*/ 11 h 895"/>
                  <a:gd name="T20" fmla="*/ 10 w 677"/>
                  <a:gd name="T21" fmla="*/ 8 h 895"/>
                  <a:gd name="T22" fmla="*/ 7 w 677"/>
                  <a:gd name="T23" fmla="*/ 7 h 895"/>
                  <a:gd name="T24" fmla="*/ 5 w 677"/>
                  <a:gd name="T25" fmla="*/ 5 h 895"/>
                  <a:gd name="T26" fmla="*/ 3 w 677"/>
                  <a:gd name="T27" fmla="*/ 5 h 895"/>
                  <a:gd name="T28" fmla="*/ 2 w 677"/>
                  <a:gd name="T29" fmla="*/ 5 h 895"/>
                  <a:gd name="T30" fmla="*/ 1 w 677"/>
                  <a:gd name="T31" fmla="*/ 4 h 895"/>
                  <a:gd name="T32" fmla="*/ 1 w 677"/>
                  <a:gd name="T33" fmla="*/ 4 h 895"/>
                  <a:gd name="T34" fmla="*/ 0 w 677"/>
                  <a:gd name="T35" fmla="*/ 2 h 895"/>
                  <a:gd name="T36" fmla="*/ 1 w 677"/>
                  <a:gd name="T37" fmla="*/ 1 h 895"/>
                  <a:gd name="T38" fmla="*/ 1 w 677"/>
                  <a:gd name="T39" fmla="*/ 1 h 895"/>
                  <a:gd name="T40" fmla="*/ 2 w 677"/>
                  <a:gd name="T41" fmla="*/ 0 h 895"/>
                  <a:gd name="T42" fmla="*/ 3 w 677"/>
                  <a:gd name="T43" fmla="*/ 1 h 895"/>
                  <a:gd name="T44" fmla="*/ 4 w 677"/>
                  <a:gd name="T45" fmla="*/ 1 h 895"/>
                  <a:gd name="T46" fmla="*/ 5 w 677"/>
                  <a:gd name="T47" fmla="*/ 1 h 895"/>
                  <a:gd name="T48" fmla="*/ 5 w 677"/>
                  <a:gd name="T49" fmla="*/ 2 h 895"/>
                  <a:gd name="T50" fmla="*/ 5 w 677"/>
                  <a:gd name="T51" fmla="*/ 3 h 895"/>
                  <a:gd name="T52" fmla="*/ 5 w 677"/>
                  <a:gd name="T53" fmla="*/ 4 h 895"/>
                  <a:gd name="T54" fmla="*/ 6 w 677"/>
                  <a:gd name="T55" fmla="*/ 5 h 895"/>
                  <a:gd name="T56" fmla="*/ 9 w 677"/>
                  <a:gd name="T57" fmla="*/ 7 h 895"/>
                  <a:gd name="T58" fmla="*/ 11 w 677"/>
                  <a:gd name="T59" fmla="*/ 8 h 895"/>
                  <a:gd name="T60" fmla="*/ 13 w 677"/>
                  <a:gd name="T61" fmla="*/ 9 h 895"/>
                  <a:gd name="T62" fmla="*/ 14 w 677"/>
                  <a:gd name="T63" fmla="*/ 10 h 895"/>
                  <a:gd name="T64" fmla="*/ 17 w 677"/>
                  <a:gd name="T65" fmla="*/ 12 h 895"/>
                  <a:gd name="T66" fmla="*/ 19 w 677"/>
                  <a:gd name="T67" fmla="*/ 14 h 895"/>
                  <a:gd name="T68" fmla="*/ 21 w 677"/>
                  <a:gd name="T69" fmla="*/ 16 h 895"/>
                  <a:gd name="T70" fmla="*/ 22 w 677"/>
                  <a:gd name="T71" fmla="*/ 16 h 8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77"/>
                  <a:gd name="T109" fmla="*/ 0 h 895"/>
                  <a:gd name="T110" fmla="*/ 677 w 677"/>
                  <a:gd name="T111" fmla="*/ 895 h 8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77" h="895">
                    <a:moveTo>
                      <a:pt x="620" y="769"/>
                    </a:moveTo>
                    <a:lnTo>
                      <a:pt x="671" y="810"/>
                    </a:lnTo>
                    <a:lnTo>
                      <a:pt x="677" y="849"/>
                    </a:lnTo>
                    <a:lnTo>
                      <a:pt x="659" y="887"/>
                    </a:lnTo>
                    <a:lnTo>
                      <a:pt x="603" y="895"/>
                    </a:lnTo>
                    <a:lnTo>
                      <a:pt x="532" y="818"/>
                    </a:lnTo>
                    <a:lnTo>
                      <a:pt x="503" y="753"/>
                    </a:lnTo>
                    <a:lnTo>
                      <a:pt x="449" y="671"/>
                    </a:lnTo>
                    <a:lnTo>
                      <a:pt x="397" y="579"/>
                    </a:lnTo>
                    <a:lnTo>
                      <a:pt x="349" y="502"/>
                    </a:lnTo>
                    <a:lnTo>
                      <a:pt x="281" y="406"/>
                    </a:lnTo>
                    <a:lnTo>
                      <a:pt x="197" y="317"/>
                    </a:lnTo>
                    <a:lnTo>
                      <a:pt x="129" y="239"/>
                    </a:lnTo>
                    <a:lnTo>
                      <a:pt x="97" y="217"/>
                    </a:lnTo>
                    <a:lnTo>
                      <a:pt x="68" y="217"/>
                    </a:lnTo>
                    <a:lnTo>
                      <a:pt x="22" y="201"/>
                    </a:lnTo>
                    <a:lnTo>
                      <a:pt x="10" y="168"/>
                    </a:lnTo>
                    <a:lnTo>
                      <a:pt x="0" y="108"/>
                    </a:lnTo>
                    <a:lnTo>
                      <a:pt x="10" y="52"/>
                    </a:lnTo>
                    <a:lnTo>
                      <a:pt x="32" y="15"/>
                    </a:lnTo>
                    <a:lnTo>
                      <a:pt x="61" y="0"/>
                    </a:lnTo>
                    <a:lnTo>
                      <a:pt x="100" y="21"/>
                    </a:lnTo>
                    <a:lnTo>
                      <a:pt x="119" y="8"/>
                    </a:lnTo>
                    <a:lnTo>
                      <a:pt x="136" y="37"/>
                    </a:lnTo>
                    <a:lnTo>
                      <a:pt x="149" y="108"/>
                    </a:lnTo>
                    <a:lnTo>
                      <a:pt x="139" y="144"/>
                    </a:lnTo>
                    <a:lnTo>
                      <a:pt x="146" y="201"/>
                    </a:lnTo>
                    <a:lnTo>
                      <a:pt x="178" y="239"/>
                    </a:lnTo>
                    <a:lnTo>
                      <a:pt x="254" y="322"/>
                    </a:lnTo>
                    <a:lnTo>
                      <a:pt x="313" y="378"/>
                    </a:lnTo>
                    <a:lnTo>
                      <a:pt x="371" y="448"/>
                    </a:lnTo>
                    <a:lnTo>
                      <a:pt x="407" y="493"/>
                    </a:lnTo>
                    <a:lnTo>
                      <a:pt x="478" y="568"/>
                    </a:lnTo>
                    <a:lnTo>
                      <a:pt x="532" y="656"/>
                    </a:lnTo>
                    <a:lnTo>
                      <a:pt x="584" y="756"/>
                    </a:lnTo>
                    <a:lnTo>
                      <a:pt x="620" y="7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70" name="Freeform 35"/>
              <p:cNvSpPr>
                <a:spLocks/>
              </p:cNvSpPr>
              <p:nvPr/>
            </p:nvSpPr>
            <p:spPr bwMode="auto">
              <a:xfrm>
                <a:off x="3846" y="2287"/>
                <a:ext cx="339" cy="574"/>
              </a:xfrm>
              <a:custGeom>
                <a:avLst/>
                <a:gdLst>
                  <a:gd name="T0" fmla="*/ 4 w 416"/>
                  <a:gd name="T1" fmla="*/ 25 h 818"/>
                  <a:gd name="T2" fmla="*/ 16 w 416"/>
                  <a:gd name="T3" fmla="*/ 13 h 818"/>
                  <a:gd name="T4" fmla="*/ 28 w 416"/>
                  <a:gd name="T5" fmla="*/ 6 h 818"/>
                  <a:gd name="T6" fmla="*/ 48 w 416"/>
                  <a:gd name="T7" fmla="*/ 1 h 818"/>
                  <a:gd name="T8" fmla="*/ 66 w 416"/>
                  <a:gd name="T9" fmla="*/ 0 h 818"/>
                  <a:gd name="T10" fmla="*/ 83 w 416"/>
                  <a:gd name="T11" fmla="*/ 2 h 818"/>
                  <a:gd name="T12" fmla="*/ 99 w 416"/>
                  <a:gd name="T13" fmla="*/ 6 h 818"/>
                  <a:gd name="T14" fmla="*/ 99 w 416"/>
                  <a:gd name="T15" fmla="*/ 15 h 818"/>
                  <a:gd name="T16" fmla="*/ 92 w 416"/>
                  <a:gd name="T17" fmla="*/ 22 h 818"/>
                  <a:gd name="T18" fmla="*/ 92 w 416"/>
                  <a:gd name="T19" fmla="*/ 36 h 818"/>
                  <a:gd name="T20" fmla="*/ 95 w 416"/>
                  <a:gd name="T21" fmla="*/ 56 h 818"/>
                  <a:gd name="T22" fmla="*/ 108 w 416"/>
                  <a:gd name="T23" fmla="*/ 69 h 818"/>
                  <a:gd name="T24" fmla="*/ 121 w 416"/>
                  <a:gd name="T25" fmla="*/ 79 h 818"/>
                  <a:gd name="T26" fmla="*/ 121 w 416"/>
                  <a:gd name="T27" fmla="*/ 87 h 818"/>
                  <a:gd name="T28" fmla="*/ 108 w 416"/>
                  <a:gd name="T29" fmla="*/ 94 h 818"/>
                  <a:gd name="T30" fmla="*/ 96 w 416"/>
                  <a:gd name="T31" fmla="*/ 98 h 818"/>
                  <a:gd name="T32" fmla="*/ 80 w 416"/>
                  <a:gd name="T33" fmla="*/ 98 h 818"/>
                  <a:gd name="T34" fmla="*/ 59 w 416"/>
                  <a:gd name="T35" fmla="*/ 98 h 818"/>
                  <a:gd name="T36" fmla="*/ 37 w 416"/>
                  <a:gd name="T37" fmla="*/ 95 h 818"/>
                  <a:gd name="T38" fmla="*/ 16 w 416"/>
                  <a:gd name="T39" fmla="*/ 83 h 818"/>
                  <a:gd name="T40" fmla="*/ 6 w 416"/>
                  <a:gd name="T41" fmla="*/ 67 h 818"/>
                  <a:gd name="T42" fmla="*/ 0 w 416"/>
                  <a:gd name="T43" fmla="*/ 55 h 818"/>
                  <a:gd name="T44" fmla="*/ 0 w 416"/>
                  <a:gd name="T45" fmla="*/ 41 h 818"/>
                  <a:gd name="T46" fmla="*/ 4 w 416"/>
                  <a:gd name="T47" fmla="*/ 25 h 8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818"/>
                  <a:gd name="T74" fmla="*/ 416 w 416"/>
                  <a:gd name="T75" fmla="*/ 818 h 8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818">
                    <a:moveTo>
                      <a:pt x="13" y="215"/>
                    </a:moveTo>
                    <a:lnTo>
                      <a:pt x="58" y="107"/>
                    </a:lnTo>
                    <a:lnTo>
                      <a:pt x="97" y="56"/>
                    </a:lnTo>
                    <a:lnTo>
                      <a:pt x="164" y="3"/>
                    </a:lnTo>
                    <a:lnTo>
                      <a:pt x="223" y="0"/>
                    </a:lnTo>
                    <a:lnTo>
                      <a:pt x="284" y="16"/>
                    </a:lnTo>
                    <a:lnTo>
                      <a:pt x="339" y="54"/>
                    </a:lnTo>
                    <a:lnTo>
                      <a:pt x="339" y="126"/>
                    </a:lnTo>
                    <a:lnTo>
                      <a:pt x="313" y="187"/>
                    </a:lnTo>
                    <a:lnTo>
                      <a:pt x="313" y="300"/>
                    </a:lnTo>
                    <a:lnTo>
                      <a:pt x="323" y="472"/>
                    </a:lnTo>
                    <a:lnTo>
                      <a:pt x="371" y="577"/>
                    </a:lnTo>
                    <a:lnTo>
                      <a:pt x="416" y="661"/>
                    </a:lnTo>
                    <a:lnTo>
                      <a:pt x="416" y="726"/>
                    </a:lnTo>
                    <a:lnTo>
                      <a:pt x="368" y="787"/>
                    </a:lnTo>
                    <a:lnTo>
                      <a:pt x="329" y="816"/>
                    </a:lnTo>
                    <a:lnTo>
                      <a:pt x="271" y="818"/>
                    </a:lnTo>
                    <a:lnTo>
                      <a:pt x="203" y="818"/>
                    </a:lnTo>
                    <a:lnTo>
                      <a:pt x="129" y="800"/>
                    </a:lnTo>
                    <a:lnTo>
                      <a:pt x="58" y="692"/>
                    </a:lnTo>
                    <a:lnTo>
                      <a:pt x="19" y="564"/>
                    </a:lnTo>
                    <a:lnTo>
                      <a:pt x="0" y="464"/>
                    </a:lnTo>
                    <a:lnTo>
                      <a:pt x="0" y="346"/>
                    </a:lnTo>
                    <a:lnTo>
                      <a:pt x="13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71" name="Freeform 36"/>
              <p:cNvSpPr>
                <a:spLocks/>
              </p:cNvSpPr>
              <p:nvPr/>
            </p:nvSpPr>
            <p:spPr bwMode="auto">
              <a:xfrm>
                <a:off x="3974" y="2777"/>
                <a:ext cx="290" cy="599"/>
              </a:xfrm>
              <a:custGeom>
                <a:avLst/>
                <a:gdLst>
                  <a:gd name="T0" fmla="*/ 60 w 352"/>
                  <a:gd name="T1" fmla="*/ 1 h 857"/>
                  <a:gd name="T2" fmla="*/ 46 w 352"/>
                  <a:gd name="T3" fmla="*/ 0 h 857"/>
                  <a:gd name="T4" fmla="*/ 33 w 352"/>
                  <a:gd name="T5" fmla="*/ 2 h 857"/>
                  <a:gd name="T6" fmla="*/ 25 w 352"/>
                  <a:gd name="T7" fmla="*/ 10 h 857"/>
                  <a:gd name="T8" fmla="*/ 33 w 352"/>
                  <a:gd name="T9" fmla="*/ 24 h 857"/>
                  <a:gd name="T10" fmla="*/ 46 w 352"/>
                  <a:gd name="T11" fmla="*/ 31 h 857"/>
                  <a:gd name="T12" fmla="*/ 60 w 352"/>
                  <a:gd name="T13" fmla="*/ 44 h 857"/>
                  <a:gd name="T14" fmla="*/ 68 w 352"/>
                  <a:gd name="T15" fmla="*/ 50 h 857"/>
                  <a:gd name="T16" fmla="*/ 68 w 352"/>
                  <a:gd name="T17" fmla="*/ 59 h 857"/>
                  <a:gd name="T18" fmla="*/ 49 w 352"/>
                  <a:gd name="T19" fmla="*/ 66 h 857"/>
                  <a:gd name="T20" fmla="*/ 25 w 352"/>
                  <a:gd name="T21" fmla="*/ 75 h 857"/>
                  <a:gd name="T22" fmla="*/ 9 w 352"/>
                  <a:gd name="T23" fmla="*/ 80 h 857"/>
                  <a:gd name="T24" fmla="*/ 0 w 352"/>
                  <a:gd name="T25" fmla="*/ 84 h 857"/>
                  <a:gd name="T26" fmla="*/ 0 w 352"/>
                  <a:gd name="T27" fmla="*/ 87 h 857"/>
                  <a:gd name="T28" fmla="*/ 10 w 352"/>
                  <a:gd name="T29" fmla="*/ 88 h 857"/>
                  <a:gd name="T30" fmla="*/ 35 w 352"/>
                  <a:gd name="T31" fmla="*/ 90 h 857"/>
                  <a:gd name="T32" fmla="*/ 70 w 352"/>
                  <a:gd name="T33" fmla="*/ 95 h 857"/>
                  <a:gd name="T34" fmla="*/ 80 w 352"/>
                  <a:gd name="T35" fmla="*/ 99 h 857"/>
                  <a:gd name="T36" fmla="*/ 94 w 352"/>
                  <a:gd name="T37" fmla="*/ 100 h 857"/>
                  <a:gd name="T38" fmla="*/ 110 w 352"/>
                  <a:gd name="T39" fmla="*/ 96 h 857"/>
                  <a:gd name="T40" fmla="*/ 101 w 352"/>
                  <a:gd name="T41" fmla="*/ 93 h 857"/>
                  <a:gd name="T42" fmla="*/ 62 w 352"/>
                  <a:gd name="T43" fmla="*/ 89 h 857"/>
                  <a:gd name="T44" fmla="*/ 36 w 352"/>
                  <a:gd name="T45" fmla="*/ 87 h 857"/>
                  <a:gd name="T46" fmla="*/ 18 w 352"/>
                  <a:gd name="T47" fmla="*/ 85 h 857"/>
                  <a:gd name="T48" fmla="*/ 18 w 352"/>
                  <a:gd name="T49" fmla="*/ 84 h 857"/>
                  <a:gd name="T50" fmla="*/ 21 w 352"/>
                  <a:gd name="T51" fmla="*/ 82 h 857"/>
                  <a:gd name="T52" fmla="*/ 33 w 352"/>
                  <a:gd name="T53" fmla="*/ 77 h 857"/>
                  <a:gd name="T54" fmla="*/ 68 w 352"/>
                  <a:gd name="T55" fmla="*/ 68 h 857"/>
                  <a:gd name="T56" fmla="*/ 87 w 352"/>
                  <a:gd name="T57" fmla="*/ 61 h 857"/>
                  <a:gd name="T58" fmla="*/ 91 w 352"/>
                  <a:gd name="T59" fmla="*/ 56 h 857"/>
                  <a:gd name="T60" fmla="*/ 89 w 352"/>
                  <a:gd name="T61" fmla="*/ 48 h 857"/>
                  <a:gd name="T62" fmla="*/ 80 w 352"/>
                  <a:gd name="T63" fmla="*/ 41 h 857"/>
                  <a:gd name="T64" fmla="*/ 68 w 352"/>
                  <a:gd name="T65" fmla="*/ 32 h 857"/>
                  <a:gd name="T66" fmla="*/ 63 w 352"/>
                  <a:gd name="T67" fmla="*/ 23 h 857"/>
                  <a:gd name="T68" fmla="*/ 63 w 352"/>
                  <a:gd name="T69" fmla="*/ 14 h 857"/>
                  <a:gd name="T70" fmla="*/ 63 w 352"/>
                  <a:gd name="T71" fmla="*/ 6 h 857"/>
                  <a:gd name="T72" fmla="*/ 60 w 352"/>
                  <a:gd name="T73" fmla="*/ 1 h 8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2"/>
                  <a:gd name="T112" fmla="*/ 0 h 857"/>
                  <a:gd name="T113" fmla="*/ 352 w 352"/>
                  <a:gd name="T114" fmla="*/ 857 h 8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2" h="857">
                    <a:moveTo>
                      <a:pt x="193" y="15"/>
                    </a:moveTo>
                    <a:lnTo>
                      <a:pt x="149" y="0"/>
                    </a:lnTo>
                    <a:lnTo>
                      <a:pt x="106" y="20"/>
                    </a:lnTo>
                    <a:lnTo>
                      <a:pt x="81" y="93"/>
                    </a:lnTo>
                    <a:lnTo>
                      <a:pt x="106" y="209"/>
                    </a:lnTo>
                    <a:lnTo>
                      <a:pt x="149" y="271"/>
                    </a:lnTo>
                    <a:lnTo>
                      <a:pt x="193" y="378"/>
                    </a:lnTo>
                    <a:lnTo>
                      <a:pt x="216" y="433"/>
                    </a:lnTo>
                    <a:lnTo>
                      <a:pt x="216" y="502"/>
                    </a:lnTo>
                    <a:lnTo>
                      <a:pt x="157" y="571"/>
                    </a:lnTo>
                    <a:lnTo>
                      <a:pt x="78" y="646"/>
                    </a:lnTo>
                    <a:lnTo>
                      <a:pt x="29" y="685"/>
                    </a:lnTo>
                    <a:lnTo>
                      <a:pt x="0" y="716"/>
                    </a:lnTo>
                    <a:lnTo>
                      <a:pt x="0" y="749"/>
                    </a:lnTo>
                    <a:lnTo>
                      <a:pt x="32" y="754"/>
                    </a:lnTo>
                    <a:lnTo>
                      <a:pt x="110" y="770"/>
                    </a:lnTo>
                    <a:lnTo>
                      <a:pt x="223" y="816"/>
                    </a:lnTo>
                    <a:lnTo>
                      <a:pt x="255" y="849"/>
                    </a:lnTo>
                    <a:lnTo>
                      <a:pt x="300" y="857"/>
                    </a:lnTo>
                    <a:lnTo>
                      <a:pt x="352" y="818"/>
                    </a:lnTo>
                    <a:lnTo>
                      <a:pt x="320" y="801"/>
                    </a:lnTo>
                    <a:lnTo>
                      <a:pt x="196" y="765"/>
                    </a:lnTo>
                    <a:lnTo>
                      <a:pt x="116" y="747"/>
                    </a:lnTo>
                    <a:lnTo>
                      <a:pt x="58" y="725"/>
                    </a:lnTo>
                    <a:lnTo>
                      <a:pt x="58" y="718"/>
                    </a:lnTo>
                    <a:lnTo>
                      <a:pt x="68" y="700"/>
                    </a:lnTo>
                    <a:lnTo>
                      <a:pt x="106" y="664"/>
                    </a:lnTo>
                    <a:lnTo>
                      <a:pt x="216" y="587"/>
                    </a:lnTo>
                    <a:lnTo>
                      <a:pt x="281" y="522"/>
                    </a:lnTo>
                    <a:lnTo>
                      <a:pt x="294" y="476"/>
                    </a:lnTo>
                    <a:lnTo>
                      <a:pt x="284" y="409"/>
                    </a:lnTo>
                    <a:lnTo>
                      <a:pt x="255" y="355"/>
                    </a:lnTo>
                    <a:lnTo>
                      <a:pt x="216" y="278"/>
                    </a:lnTo>
                    <a:lnTo>
                      <a:pt x="203" y="198"/>
                    </a:lnTo>
                    <a:lnTo>
                      <a:pt x="203" y="121"/>
                    </a:lnTo>
                    <a:lnTo>
                      <a:pt x="203" y="51"/>
                    </a:lnTo>
                    <a:lnTo>
                      <a:pt x="19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72" name="Freeform 37"/>
              <p:cNvSpPr>
                <a:spLocks/>
              </p:cNvSpPr>
              <p:nvPr/>
            </p:nvSpPr>
            <p:spPr bwMode="auto">
              <a:xfrm>
                <a:off x="3797" y="2782"/>
                <a:ext cx="236" cy="648"/>
              </a:xfrm>
              <a:custGeom>
                <a:avLst/>
                <a:gdLst>
                  <a:gd name="T0" fmla="*/ 45 w 287"/>
                  <a:gd name="T1" fmla="*/ 17 h 926"/>
                  <a:gd name="T2" fmla="*/ 56 w 287"/>
                  <a:gd name="T3" fmla="*/ 5 h 926"/>
                  <a:gd name="T4" fmla="*/ 68 w 287"/>
                  <a:gd name="T5" fmla="*/ 0 h 926"/>
                  <a:gd name="T6" fmla="*/ 78 w 287"/>
                  <a:gd name="T7" fmla="*/ 0 h 926"/>
                  <a:gd name="T8" fmla="*/ 90 w 287"/>
                  <a:gd name="T9" fmla="*/ 3 h 926"/>
                  <a:gd name="T10" fmla="*/ 86 w 287"/>
                  <a:gd name="T11" fmla="*/ 12 h 926"/>
                  <a:gd name="T12" fmla="*/ 76 w 287"/>
                  <a:gd name="T13" fmla="*/ 20 h 926"/>
                  <a:gd name="T14" fmla="*/ 57 w 287"/>
                  <a:gd name="T15" fmla="*/ 29 h 926"/>
                  <a:gd name="T16" fmla="*/ 39 w 287"/>
                  <a:gd name="T17" fmla="*/ 43 h 926"/>
                  <a:gd name="T18" fmla="*/ 30 w 287"/>
                  <a:gd name="T19" fmla="*/ 51 h 926"/>
                  <a:gd name="T20" fmla="*/ 25 w 287"/>
                  <a:gd name="T21" fmla="*/ 58 h 926"/>
                  <a:gd name="T22" fmla="*/ 27 w 287"/>
                  <a:gd name="T23" fmla="*/ 66 h 926"/>
                  <a:gd name="T24" fmla="*/ 35 w 287"/>
                  <a:gd name="T25" fmla="*/ 76 h 926"/>
                  <a:gd name="T26" fmla="*/ 42 w 287"/>
                  <a:gd name="T27" fmla="*/ 80 h 926"/>
                  <a:gd name="T28" fmla="*/ 48 w 287"/>
                  <a:gd name="T29" fmla="*/ 87 h 926"/>
                  <a:gd name="T30" fmla="*/ 48 w 287"/>
                  <a:gd name="T31" fmla="*/ 90 h 926"/>
                  <a:gd name="T32" fmla="*/ 33 w 287"/>
                  <a:gd name="T33" fmla="*/ 102 h 926"/>
                  <a:gd name="T34" fmla="*/ 30 w 287"/>
                  <a:gd name="T35" fmla="*/ 108 h 926"/>
                  <a:gd name="T36" fmla="*/ 17 w 287"/>
                  <a:gd name="T37" fmla="*/ 108 h 926"/>
                  <a:gd name="T38" fmla="*/ 2 w 287"/>
                  <a:gd name="T39" fmla="*/ 106 h 926"/>
                  <a:gd name="T40" fmla="*/ 2 w 287"/>
                  <a:gd name="T41" fmla="*/ 104 h 926"/>
                  <a:gd name="T42" fmla="*/ 7 w 287"/>
                  <a:gd name="T43" fmla="*/ 100 h 926"/>
                  <a:gd name="T44" fmla="*/ 24 w 287"/>
                  <a:gd name="T45" fmla="*/ 93 h 926"/>
                  <a:gd name="T46" fmla="*/ 33 w 287"/>
                  <a:gd name="T47" fmla="*/ 90 h 926"/>
                  <a:gd name="T48" fmla="*/ 35 w 287"/>
                  <a:gd name="T49" fmla="*/ 87 h 926"/>
                  <a:gd name="T50" fmla="*/ 30 w 287"/>
                  <a:gd name="T51" fmla="*/ 81 h 926"/>
                  <a:gd name="T52" fmla="*/ 18 w 287"/>
                  <a:gd name="T53" fmla="*/ 74 h 926"/>
                  <a:gd name="T54" fmla="*/ 8 w 287"/>
                  <a:gd name="T55" fmla="*/ 66 h 926"/>
                  <a:gd name="T56" fmla="*/ 2 w 287"/>
                  <a:gd name="T57" fmla="*/ 60 h 926"/>
                  <a:gd name="T58" fmla="*/ 0 w 287"/>
                  <a:gd name="T59" fmla="*/ 53 h 926"/>
                  <a:gd name="T60" fmla="*/ 8 w 287"/>
                  <a:gd name="T61" fmla="*/ 46 h 926"/>
                  <a:gd name="T62" fmla="*/ 21 w 287"/>
                  <a:gd name="T63" fmla="*/ 36 h 926"/>
                  <a:gd name="T64" fmla="*/ 39 w 287"/>
                  <a:gd name="T65" fmla="*/ 25 h 926"/>
                  <a:gd name="T66" fmla="*/ 45 w 287"/>
                  <a:gd name="T67" fmla="*/ 17 h 9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7"/>
                  <a:gd name="T103" fmla="*/ 0 h 926"/>
                  <a:gd name="T104" fmla="*/ 287 w 287"/>
                  <a:gd name="T105" fmla="*/ 926 h 9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7" h="926">
                    <a:moveTo>
                      <a:pt x="146" y="143"/>
                    </a:moveTo>
                    <a:lnTo>
                      <a:pt x="182" y="46"/>
                    </a:lnTo>
                    <a:lnTo>
                      <a:pt x="223" y="0"/>
                    </a:lnTo>
                    <a:lnTo>
                      <a:pt x="252" y="0"/>
                    </a:lnTo>
                    <a:lnTo>
                      <a:pt x="287" y="23"/>
                    </a:lnTo>
                    <a:lnTo>
                      <a:pt x="277" y="105"/>
                    </a:lnTo>
                    <a:lnTo>
                      <a:pt x="248" y="174"/>
                    </a:lnTo>
                    <a:lnTo>
                      <a:pt x="184" y="247"/>
                    </a:lnTo>
                    <a:lnTo>
                      <a:pt x="127" y="363"/>
                    </a:lnTo>
                    <a:lnTo>
                      <a:pt x="95" y="430"/>
                    </a:lnTo>
                    <a:lnTo>
                      <a:pt x="78" y="494"/>
                    </a:lnTo>
                    <a:lnTo>
                      <a:pt x="88" y="561"/>
                    </a:lnTo>
                    <a:lnTo>
                      <a:pt x="114" y="641"/>
                    </a:lnTo>
                    <a:lnTo>
                      <a:pt x="136" y="684"/>
                    </a:lnTo>
                    <a:lnTo>
                      <a:pt x="156" y="746"/>
                    </a:lnTo>
                    <a:lnTo>
                      <a:pt x="153" y="772"/>
                    </a:lnTo>
                    <a:lnTo>
                      <a:pt x="107" y="870"/>
                    </a:lnTo>
                    <a:lnTo>
                      <a:pt x="95" y="924"/>
                    </a:lnTo>
                    <a:lnTo>
                      <a:pt x="56" y="926"/>
                    </a:lnTo>
                    <a:lnTo>
                      <a:pt x="8" y="900"/>
                    </a:lnTo>
                    <a:lnTo>
                      <a:pt x="2" y="877"/>
                    </a:lnTo>
                    <a:lnTo>
                      <a:pt x="22" y="849"/>
                    </a:lnTo>
                    <a:lnTo>
                      <a:pt x="76" y="795"/>
                    </a:lnTo>
                    <a:lnTo>
                      <a:pt x="107" y="764"/>
                    </a:lnTo>
                    <a:lnTo>
                      <a:pt x="114" y="739"/>
                    </a:lnTo>
                    <a:lnTo>
                      <a:pt x="95" y="692"/>
                    </a:lnTo>
                    <a:lnTo>
                      <a:pt x="59" y="633"/>
                    </a:lnTo>
                    <a:lnTo>
                      <a:pt x="27" y="563"/>
                    </a:lnTo>
                    <a:lnTo>
                      <a:pt x="8" y="514"/>
                    </a:lnTo>
                    <a:lnTo>
                      <a:pt x="0" y="455"/>
                    </a:lnTo>
                    <a:lnTo>
                      <a:pt x="27" y="394"/>
                    </a:lnTo>
                    <a:lnTo>
                      <a:pt x="69" y="308"/>
                    </a:lnTo>
                    <a:lnTo>
                      <a:pt x="127" y="214"/>
                    </a:lnTo>
                    <a:lnTo>
                      <a:pt x="146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grpSp>
            <p:nvGrpSpPr>
              <p:cNvPr id="103" name="Group 38"/>
              <p:cNvGrpSpPr>
                <a:grpSpLocks/>
              </p:cNvGrpSpPr>
              <p:nvPr/>
            </p:nvGrpSpPr>
            <p:grpSpPr bwMode="auto">
              <a:xfrm>
                <a:off x="3787" y="2115"/>
                <a:ext cx="545" cy="725"/>
                <a:chOff x="4506" y="1088"/>
                <a:chExt cx="154" cy="164"/>
              </a:xfrm>
            </p:grpSpPr>
            <p:sp>
              <p:nvSpPr>
                <p:cNvPr id="176" name="Freeform 39"/>
                <p:cNvSpPr>
                  <a:spLocks/>
                </p:cNvSpPr>
                <p:nvPr/>
              </p:nvSpPr>
              <p:spPr bwMode="auto">
                <a:xfrm>
                  <a:off x="4506" y="1088"/>
                  <a:ext cx="154" cy="164"/>
                </a:xfrm>
                <a:custGeom>
                  <a:avLst/>
                  <a:gdLst>
                    <a:gd name="T0" fmla="*/ 0 w 925"/>
                    <a:gd name="T1" fmla="*/ 0 h 1149"/>
                    <a:gd name="T2" fmla="*/ 0 w 925"/>
                    <a:gd name="T3" fmla="*/ 0 h 1149"/>
                    <a:gd name="T4" fmla="*/ 0 w 925"/>
                    <a:gd name="T5" fmla="*/ 0 h 1149"/>
                    <a:gd name="T6" fmla="*/ 0 w 925"/>
                    <a:gd name="T7" fmla="*/ 0 h 1149"/>
                    <a:gd name="T8" fmla="*/ 0 w 925"/>
                    <a:gd name="T9" fmla="*/ 0 h 1149"/>
                    <a:gd name="T10" fmla="*/ 0 w 925"/>
                    <a:gd name="T11" fmla="*/ 0 h 1149"/>
                    <a:gd name="T12" fmla="*/ 0 w 925"/>
                    <a:gd name="T13" fmla="*/ 0 h 1149"/>
                    <a:gd name="T14" fmla="*/ 0 w 925"/>
                    <a:gd name="T15" fmla="*/ 0 h 1149"/>
                    <a:gd name="T16" fmla="*/ 0 w 925"/>
                    <a:gd name="T17" fmla="*/ 0 h 1149"/>
                    <a:gd name="T18" fmla="*/ 0 w 925"/>
                    <a:gd name="T19" fmla="*/ 0 h 1149"/>
                    <a:gd name="T20" fmla="*/ 0 w 925"/>
                    <a:gd name="T21" fmla="*/ 0 h 1149"/>
                    <a:gd name="T22" fmla="*/ 0 w 925"/>
                    <a:gd name="T23" fmla="*/ 0 h 1149"/>
                    <a:gd name="T24" fmla="*/ 0 w 925"/>
                    <a:gd name="T25" fmla="*/ 0 h 1149"/>
                    <a:gd name="T26" fmla="*/ 0 w 925"/>
                    <a:gd name="T27" fmla="*/ 0 h 1149"/>
                    <a:gd name="T28" fmla="*/ 0 w 925"/>
                    <a:gd name="T29" fmla="*/ 0 h 1149"/>
                    <a:gd name="T30" fmla="*/ 0 w 925"/>
                    <a:gd name="T31" fmla="*/ 0 h 1149"/>
                    <a:gd name="T32" fmla="*/ 0 w 925"/>
                    <a:gd name="T33" fmla="*/ 0 h 1149"/>
                    <a:gd name="T34" fmla="*/ 0 w 925"/>
                    <a:gd name="T35" fmla="*/ 0 h 1149"/>
                    <a:gd name="T36" fmla="*/ 0 w 925"/>
                    <a:gd name="T37" fmla="*/ 0 h 1149"/>
                    <a:gd name="T38" fmla="*/ 0 w 925"/>
                    <a:gd name="T39" fmla="*/ 0 h 1149"/>
                    <a:gd name="T40" fmla="*/ 0 w 925"/>
                    <a:gd name="T41" fmla="*/ 0 h 1149"/>
                    <a:gd name="T42" fmla="*/ 0 w 925"/>
                    <a:gd name="T43" fmla="*/ 0 h 1149"/>
                    <a:gd name="T44" fmla="*/ 0 w 925"/>
                    <a:gd name="T45" fmla="*/ 0 h 1149"/>
                    <a:gd name="T46" fmla="*/ 0 w 925"/>
                    <a:gd name="T47" fmla="*/ 0 h 1149"/>
                    <a:gd name="T48" fmla="*/ 0 w 925"/>
                    <a:gd name="T49" fmla="*/ 0 h 1149"/>
                    <a:gd name="T50" fmla="*/ 0 w 925"/>
                    <a:gd name="T51" fmla="*/ 0 h 1149"/>
                    <a:gd name="T52" fmla="*/ 0 w 925"/>
                    <a:gd name="T53" fmla="*/ 0 h 1149"/>
                    <a:gd name="T54" fmla="*/ 0 w 925"/>
                    <a:gd name="T55" fmla="*/ 0 h 1149"/>
                    <a:gd name="T56" fmla="*/ 0 w 925"/>
                    <a:gd name="T57" fmla="*/ 0 h 1149"/>
                    <a:gd name="T58" fmla="*/ 0 w 925"/>
                    <a:gd name="T59" fmla="*/ 0 h 1149"/>
                    <a:gd name="T60" fmla="*/ 0 w 925"/>
                    <a:gd name="T61" fmla="*/ 0 h 1149"/>
                    <a:gd name="T62" fmla="*/ 0 w 925"/>
                    <a:gd name="T63" fmla="*/ 0 h 1149"/>
                    <a:gd name="T64" fmla="*/ 0 w 925"/>
                    <a:gd name="T65" fmla="*/ 0 h 1149"/>
                    <a:gd name="T66" fmla="*/ 0 w 925"/>
                    <a:gd name="T67" fmla="*/ 0 h 1149"/>
                    <a:gd name="T68" fmla="*/ 0 w 925"/>
                    <a:gd name="T69" fmla="*/ 0 h 1149"/>
                    <a:gd name="T70" fmla="*/ 0 w 925"/>
                    <a:gd name="T71" fmla="*/ 0 h 1149"/>
                    <a:gd name="T72" fmla="*/ 0 w 925"/>
                    <a:gd name="T73" fmla="*/ 0 h 1149"/>
                    <a:gd name="T74" fmla="*/ 0 w 925"/>
                    <a:gd name="T75" fmla="*/ 0 h 1149"/>
                    <a:gd name="T76" fmla="*/ 0 w 925"/>
                    <a:gd name="T77" fmla="*/ 0 h 1149"/>
                    <a:gd name="T78" fmla="*/ 0 w 925"/>
                    <a:gd name="T79" fmla="*/ 0 h 11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5"/>
                    <a:gd name="T121" fmla="*/ 0 h 1149"/>
                    <a:gd name="T122" fmla="*/ 925 w 925"/>
                    <a:gd name="T123" fmla="*/ 1149 h 11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5" h="1149">
                      <a:moveTo>
                        <a:pt x="135" y="0"/>
                      </a:moveTo>
                      <a:lnTo>
                        <a:pt x="80" y="88"/>
                      </a:lnTo>
                      <a:lnTo>
                        <a:pt x="48" y="162"/>
                      </a:lnTo>
                      <a:lnTo>
                        <a:pt x="19" y="242"/>
                      </a:lnTo>
                      <a:lnTo>
                        <a:pt x="0" y="304"/>
                      </a:lnTo>
                      <a:lnTo>
                        <a:pt x="22" y="393"/>
                      </a:lnTo>
                      <a:lnTo>
                        <a:pt x="90" y="448"/>
                      </a:lnTo>
                      <a:lnTo>
                        <a:pt x="145" y="501"/>
                      </a:lnTo>
                      <a:lnTo>
                        <a:pt x="125" y="643"/>
                      </a:lnTo>
                      <a:lnTo>
                        <a:pt x="97" y="835"/>
                      </a:lnTo>
                      <a:lnTo>
                        <a:pt x="119" y="1041"/>
                      </a:lnTo>
                      <a:lnTo>
                        <a:pt x="148" y="1133"/>
                      </a:lnTo>
                      <a:lnTo>
                        <a:pt x="274" y="1103"/>
                      </a:lnTo>
                      <a:lnTo>
                        <a:pt x="362" y="1097"/>
                      </a:lnTo>
                      <a:lnTo>
                        <a:pt x="494" y="1103"/>
                      </a:lnTo>
                      <a:lnTo>
                        <a:pt x="611" y="1137"/>
                      </a:lnTo>
                      <a:lnTo>
                        <a:pt x="678" y="1149"/>
                      </a:lnTo>
                      <a:lnTo>
                        <a:pt x="678" y="1072"/>
                      </a:lnTo>
                      <a:lnTo>
                        <a:pt x="663" y="926"/>
                      </a:lnTo>
                      <a:lnTo>
                        <a:pt x="633" y="782"/>
                      </a:lnTo>
                      <a:lnTo>
                        <a:pt x="611" y="640"/>
                      </a:lnTo>
                      <a:lnTo>
                        <a:pt x="601" y="588"/>
                      </a:lnTo>
                      <a:lnTo>
                        <a:pt x="639" y="566"/>
                      </a:lnTo>
                      <a:lnTo>
                        <a:pt x="746" y="594"/>
                      </a:lnTo>
                      <a:lnTo>
                        <a:pt x="844" y="619"/>
                      </a:lnTo>
                      <a:lnTo>
                        <a:pt x="892" y="659"/>
                      </a:lnTo>
                      <a:lnTo>
                        <a:pt x="895" y="581"/>
                      </a:lnTo>
                      <a:lnTo>
                        <a:pt x="925" y="486"/>
                      </a:lnTo>
                      <a:lnTo>
                        <a:pt x="805" y="419"/>
                      </a:lnTo>
                      <a:lnTo>
                        <a:pt x="707" y="370"/>
                      </a:lnTo>
                      <a:lnTo>
                        <a:pt x="621" y="342"/>
                      </a:lnTo>
                      <a:lnTo>
                        <a:pt x="553" y="324"/>
                      </a:lnTo>
                      <a:lnTo>
                        <a:pt x="487" y="324"/>
                      </a:lnTo>
                      <a:lnTo>
                        <a:pt x="440" y="332"/>
                      </a:lnTo>
                      <a:lnTo>
                        <a:pt x="377" y="324"/>
                      </a:lnTo>
                      <a:lnTo>
                        <a:pt x="323" y="286"/>
                      </a:lnTo>
                      <a:lnTo>
                        <a:pt x="274" y="224"/>
                      </a:lnTo>
                      <a:lnTo>
                        <a:pt x="232" y="170"/>
                      </a:lnTo>
                      <a:lnTo>
                        <a:pt x="186" y="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grpSp>
              <p:nvGrpSpPr>
                <p:cNvPr id="112" name="Group 40"/>
                <p:cNvGrpSpPr>
                  <a:grpSpLocks/>
                </p:cNvGrpSpPr>
                <p:nvPr/>
              </p:nvGrpSpPr>
              <p:grpSpPr bwMode="auto">
                <a:xfrm>
                  <a:off x="4515" y="1098"/>
                  <a:ext cx="137" cy="149"/>
                  <a:chOff x="4515" y="1098"/>
                  <a:chExt cx="137" cy="149"/>
                </a:xfrm>
              </p:grpSpPr>
              <p:sp>
                <p:nvSpPr>
                  <p:cNvPr id="178" name="Freeform 41"/>
                  <p:cNvSpPr>
                    <a:spLocks/>
                  </p:cNvSpPr>
                  <p:nvPr/>
                </p:nvSpPr>
                <p:spPr bwMode="auto">
                  <a:xfrm>
                    <a:off x="4515" y="1098"/>
                    <a:ext cx="25" cy="49"/>
                  </a:xfrm>
                  <a:custGeom>
                    <a:avLst/>
                    <a:gdLst>
                      <a:gd name="T0" fmla="*/ 0 w 153"/>
                      <a:gd name="T1" fmla="*/ 0 h 348"/>
                      <a:gd name="T2" fmla="*/ 0 w 153"/>
                      <a:gd name="T3" fmla="*/ 0 h 348"/>
                      <a:gd name="T4" fmla="*/ 0 w 153"/>
                      <a:gd name="T5" fmla="*/ 0 h 348"/>
                      <a:gd name="T6" fmla="*/ 0 w 153"/>
                      <a:gd name="T7" fmla="*/ 0 h 348"/>
                      <a:gd name="T8" fmla="*/ 0 w 153"/>
                      <a:gd name="T9" fmla="*/ 0 h 348"/>
                      <a:gd name="T10" fmla="*/ 0 w 153"/>
                      <a:gd name="T11" fmla="*/ 0 h 348"/>
                      <a:gd name="T12" fmla="*/ 0 w 153"/>
                      <a:gd name="T13" fmla="*/ 0 h 348"/>
                      <a:gd name="T14" fmla="*/ 0 w 153"/>
                      <a:gd name="T15" fmla="*/ 0 h 348"/>
                      <a:gd name="T16" fmla="*/ 0 w 153"/>
                      <a:gd name="T17" fmla="*/ 0 h 348"/>
                      <a:gd name="T18" fmla="*/ 0 w 153"/>
                      <a:gd name="T19" fmla="*/ 0 h 348"/>
                      <a:gd name="T20" fmla="*/ 0 w 153"/>
                      <a:gd name="T21" fmla="*/ 0 h 348"/>
                      <a:gd name="T22" fmla="*/ 0 w 153"/>
                      <a:gd name="T23" fmla="*/ 0 h 348"/>
                      <a:gd name="T24" fmla="*/ 0 w 153"/>
                      <a:gd name="T25" fmla="*/ 0 h 348"/>
                      <a:gd name="T26" fmla="*/ 0 w 153"/>
                      <a:gd name="T27" fmla="*/ 0 h 3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3"/>
                      <a:gd name="T43" fmla="*/ 0 h 348"/>
                      <a:gd name="T44" fmla="*/ 153 w 153"/>
                      <a:gd name="T45" fmla="*/ 348 h 34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3" h="348">
                        <a:moveTo>
                          <a:pt x="0" y="308"/>
                        </a:moveTo>
                        <a:lnTo>
                          <a:pt x="10" y="232"/>
                        </a:lnTo>
                        <a:lnTo>
                          <a:pt x="45" y="149"/>
                        </a:lnTo>
                        <a:lnTo>
                          <a:pt x="74" y="79"/>
                        </a:lnTo>
                        <a:lnTo>
                          <a:pt x="96" y="25"/>
                        </a:lnTo>
                        <a:lnTo>
                          <a:pt x="125" y="0"/>
                        </a:lnTo>
                        <a:lnTo>
                          <a:pt x="153" y="15"/>
                        </a:lnTo>
                        <a:lnTo>
                          <a:pt x="112" y="94"/>
                        </a:lnTo>
                        <a:lnTo>
                          <a:pt x="65" y="201"/>
                        </a:lnTo>
                        <a:lnTo>
                          <a:pt x="36" y="296"/>
                        </a:lnTo>
                        <a:lnTo>
                          <a:pt x="36" y="348"/>
                        </a:lnTo>
                        <a:lnTo>
                          <a:pt x="0" y="348"/>
                        </a:lnTo>
                        <a:lnTo>
                          <a:pt x="0" y="286"/>
                        </a:lnTo>
                        <a:lnTo>
                          <a:pt x="0" y="3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79" name="Freeform 42"/>
                  <p:cNvSpPr>
                    <a:spLocks/>
                  </p:cNvSpPr>
                  <p:nvPr/>
                </p:nvSpPr>
                <p:spPr bwMode="auto">
                  <a:xfrm>
                    <a:off x="4527" y="1115"/>
                    <a:ext cx="23" cy="42"/>
                  </a:xfrm>
                  <a:custGeom>
                    <a:avLst/>
                    <a:gdLst>
                      <a:gd name="T0" fmla="*/ 0 w 142"/>
                      <a:gd name="T1" fmla="*/ 0 h 294"/>
                      <a:gd name="T2" fmla="*/ 0 w 142"/>
                      <a:gd name="T3" fmla="*/ 0 h 294"/>
                      <a:gd name="T4" fmla="*/ 0 w 142"/>
                      <a:gd name="T5" fmla="*/ 0 h 294"/>
                      <a:gd name="T6" fmla="*/ 0 w 142"/>
                      <a:gd name="T7" fmla="*/ 0 h 294"/>
                      <a:gd name="T8" fmla="*/ 0 w 142"/>
                      <a:gd name="T9" fmla="*/ 0 h 294"/>
                      <a:gd name="T10" fmla="*/ 0 w 142"/>
                      <a:gd name="T11" fmla="*/ 0 h 294"/>
                      <a:gd name="T12" fmla="*/ 0 w 142"/>
                      <a:gd name="T13" fmla="*/ 0 h 294"/>
                      <a:gd name="T14" fmla="*/ 0 w 142"/>
                      <a:gd name="T15" fmla="*/ 0 h 294"/>
                      <a:gd name="T16" fmla="*/ 0 w 142"/>
                      <a:gd name="T17" fmla="*/ 0 h 294"/>
                      <a:gd name="T18" fmla="*/ 0 w 142"/>
                      <a:gd name="T19" fmla="*/ 0 h 294"/>
                      <a:gd name="T20" fmla="*/ 0 w 142"/>
                      <a:gd name="T21" fmla="*/ 0 h 294"/>
                      <a:gd name="T22" fmla="*/ 0 w 142"/>
                      <a:gd name="T23" fmla="*/ 0 h 294"/>
                      <a:gd name="T24" fmla="*/ 0 w 142"/>
                      <a:gd name="T25" fmla="*/ 0 h 294"/>
                      <a:gd name="T26" fmla="*/ 0 w 142"/>
                      <a:gd name="T27" fmla="*/ 0 h 2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42"/>
                      <a:gd name="T43" fmla="*/ 0 h 294"/>
                      <a:gd name="T44" fmla="*/ 142 w 142"/>
                      <a:gd name="T45" fmla="*/ 294 h 2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42" h="294">
                        <a:moveTo>
                          <a:pt x="0" y="261"/>
                        </a:moveTo>
                        <a:lnTo>
                          <a:pt x="9" y="196"/>
                        </a:lnTo>
                        <a:lnTo>
                          <a:pt x="41" y="127"/>
                        </a:lnTo>
                        <a:lnTo>
                          <a:pt x="68" y="67"/>
                        </a:lnTo>
                        <a:lnTo>
                          <a:pt x="89" y="21"/>
                        </a:lnTo>
                        <a:lnTo>
                          <a:pt x="116" y="0"/>
                        </a:lnTo>
                        <a:lnTo>
                          <a:pt x="142" y="13"/>
                        </a:lnTo>
                        <a:lnTo>
                          <a:pt x="104" y="81"/>
                        </a:lnTo>
                        <a:lnTo>
                          <a:pt x="59" y="169"/>
                        </a:lnTo>
                        <a:lnTo>
                          <a:pt x="32" y="250"/>
                        </a:lnTo>
                        <a:lnTo>
                          <a:pt x="32" y="294"/>
                        </a:lnTo>
                        <a:lnTo>
                          <a:pt x="0" y="294"/>
                        </a:lnTo>
                        <a:lnTo>
                          <a:pt x="0" y="242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0" name="Freeform 43"/>
                  <p:cNvSpPr>
                    <a:spLocks/>
                  </p:cNvSpPr>
                  <p:nvPr/>
                </p:nvSpPr>
                <p:spPr bwMode="auto">
                  <a:xfrm>
                    <a:off x="4537" y="1125"/>
                    <a:ext cx="25" cy="121"/>
                  </a:xfrm>
                  <a:custGeom>
                    <a:avLst/>
                    <a:gdLst>
                      <a:gd name="T0" fmla="*/ 0 w 149"/>
                      <a:gd name="T1" fmla="*/ 0 h 844"/>
                      <a:gd name="T2" fmla="*/ 0 w 149"/>
                      <a:gd name="T3" fmla="*/ 0 h 844"/>
                      <a:gd name="T4" fmla="*/ 0 w 149"/>
                      <a:gd name="T5" fmla="*/ 0 h 844"/>
                      <a:gd name="T6" fmla="*/ 0 w 149"/>
                      <a:gd name="T7" fmla="*/ 0 h 844"/>
                      <a:gd name="T8" fmla="*/ 0 w 149"/>
                      <a:gd name="T9" fmla="*/ 0 h 844"/>
                      <a:gd name="T10" fmla="*/ 0 w 149"/>
                      <a:gd name="T11" fmla="*/ 0 h 844"/>
                      <a:gd name="T12" fmla="*/ 0 w 149"/>
                      <a:gd name="T13" fmla="*/ 0 h 844"/>
                      <a:gd name="T14" fmla="*/ 0 w 149"/>
                      <a:gd name="T15" fmla="*/ 0 h 844"/>
                      <a:gd name="T16" fmla="*/ 0 w 149"/>
                      <a:gd name="T17" fmla="*/ 0 h 844"/>
                      <a:gd name="T18" fmla="*/ 0 w 149"/>
                      <a:gd name="T19" fmla="*/ 0 h 844"/>
                      <a:gd name="T20" fmla="*/ 0 w 149"/>
                      <a:gd name="T21" fmla="*/ 0 h 844"/>
                      <a:gd name="T22" fmla="*/ 0 w 149"/>
                      <a:gd name="T23" fmla="*/ 0 h 844"/>
                      <a:gd name="T24" fmla="*/ 0 w 149"/>
                      <a:gd name="T25" fmla="*/ 0 h 844"/>
                      <a:gd name="T26" fmla="*/ 0 w 149"/>
                      <a:gd name="T27" fmla="*/ 0 h 844"/>
                      <a:gd name="T28" fmla="*/ 0 w 149"/>
                      <a:gd name="T29" fmla="*/ 0 h 844"/>
                      <a:gd name="T30" fmla="*/ 0 w 149"/>
                      <a:gd name="T31" fmla="*/ 0 h 844"/>
                      <a:gd name="T32" fmla="*/ 0 w 149"/>
                      <a:gd name="T33" fmla="*/ 0 h 844"/>
                      <a:gd name="T34" fmla="*/ 0 w 149"/>
                      <a:gd name="T35" fmla="*/ 0 h 844"/>
                      <a:gd name="T36" fmla="*/ 0 w 149"/>
                      <a:gd name="T37" fmla="*/ 0 h 8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9"/>
                      <a:gd name="T58" fmla="*/ 0 h 844"/>
                      <a:gd name="T59" fmla="*/ 149 w 149"/>
                      <a:gd name="T60" fmla="*/ 844 h 84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9" h="844">
                        <a:moveTo>
                          <a:pt x="29" y="820"/>
                        </a:moveTo>
                        <a:lnTo>
                          <a:pt x="14" y="726"/>
                        </a:lnTo>
                        <a:lnTo>
                          <a:pt x="0" y="597"/>
                        </a:lnTo>
                        <a:lnTo>
                          <a:pt x="4" y="439"/>
                        </a:lnTo>
                        <a:lnTo>
                          <a:pt x="14" y="287"/>
                        </a:lnTo>
                        <a:lnTo>
                          <a:pt x="39" y="169"/>
                        </a:lnTo>
                        <a:lnTo>
                          <a:pt x="71" y="75"/>
                        </a:lnTo>
                        <a:lnTo>
                          <a:pt x="110" y="0"/>
                        </a:lnTo>
                        <a:lnTo>
                          <a:pt x="149" y="47"/>
                        </a:lnTo>
                        <a:lnTo>
                          <a:pt x="110" y="122"/>
                        </a:lnTo>
                        <a:lnTo>
                          <a:pt x="91" y="187"/>
                        </a:lnTo>
                        <a:lnTo>
                          <a:pt x="68" y="303"/>
                        </a:lnTo>
                        <a:lnTo>
                          <a:pt x="52" y="470"/>
                        </a:lnTo>
                        <a:lnTo>
                          <a:pt x="52" y="602"/>
                        </a:lnTo>
                        <a:lnTo>
                          <a:pt x="61" y="704"/>
                        </a:lnTo>
                        <a:lnTo>
                          <a:pt x="78" y="771"/>
                        </a:lnTo>
                        <a:lnTo>
                          <a:pt x="91" y="826"/>
                        </a:lnTo>
                        <a:lnTo>
                          <a:pt x="32" y="844"/>
                        </a:lnTo>
                        <a:lnTo>
                          <a:pt x="29" y="8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1" name="Freeform 44"/>
                  <p:cNvSpPr>
                    <a:spLocks/>
                  </p:cNvSpPr>
                  <p:nvPr/>
                </p:nvSpPr>
                <p:spPr bwMode="auto">
                  <a:xfrm>
                    <a:off x="4559" y="1136"/>
                    <a:ext cx="19" cy="107"/>
                  </a:xfrm>
                  <a:custGeom>
                    <a:avLst/>
                    <a:gdLst>
                      <a:gd name="T0" fmla="*/ 0 w 112"/>
                      <a:gd name="T1" fmla="*/ 0 h 750"/>
                      <a:gd name="T2" fmla="*/ 0 w 112"/>
                      <a:gd name="T3" fmla="*/ 0 h 750"/>
                      <a:gd name="T4" fmla="*/ 0 w 112"/>
                      <a:gd name="T5" fmla="*/ 0 h 750"/>
                      <a:gd name="T6" fmla="*/ 0 w 112"/>
                      <a:gd name="T7" fmla="*/ 0 h 750"/>
                      <a:gd name="T8" fmla="*/ 0 w 112"/>
                      <a:gd name="T9" fmla="*/ 0 h 750"/>
                      <a:gd name="T10" fmla="*/ 0 w 112"/>
                      <a:gd name="T11" fmla="*/ 0 h 750"/>
                      <a:gd name="T12" fmla="*/ 0 w 112"/>
                      <a:gd name="T13" fmla="*/ 0 h 750"/>
                      <a:gd name="T14" fmla="*/ 0 w 112"/>
                      <a:gd name="T15" fmla="*/ 0 h 750"/>
                      <a:gd name="T16" fmla="*/ 0 w 112"/>
                      <a:gd name="T17" fmla="*/ 0 h 750"/>
                      <a:gd name="T18" fmla="*/ 0 w 112"/>
                      <a:gd name="T19" fmla="*/ 0 h 750"/>
                      <a:gd name="T20" fmla="*/ 0 w 112"/>
                      <a:gd name="T21" fmla="*/ 0 h 750"/>
                      <a:gd name="T22" fmla="*/ 0 w 112"/>
                      <a:gd name="T23" fmla="*/ 0 h 750"/>
                      <a:gd name="T24" fmla="*/ 0 w 112"/>
                      <a:gd name="T25" fmla="*/ 0 h 750"/>
                      <a:gd name="T26" fmla="*/ 0 w 112"/>
                      <a:gd name="T27" fmla="*/ 0 h 750"/>
                      <a:gd name="T28" fmla="*/ 0 w 112"/>
                      <a:gd name="T29" fmla="*/ 0 h 750"/>
                      <a:gd name="T30" fmla="*/ 0 w 112"/>
                      <a:gd name="T31" fmla="*/ 0 h 750"/>
                      <a:gd name="T32" fmla="*/ 0 w 112"/>
                      <a:gd name="T33" fmla="*/ 0 h 7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2"/>
                      <a:gd name="T52" fmla="*/ 0 h 750"/>
                      <a:gd name="T53" fmla="*/ 112 w 112"/>
                      <a:gd name="T54" fmla="*/ 750 h 7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2" h="750">
                        <a:moveTo>
                          <a:pt x="32" y="742"/>
                        </a:moveTo>
                        <a:lnTo>
                          <a:pt x="8" y="619"/>
                        </a:lnTo>
                        <a:lnTo>
                          <a:pt x="0" y="485"/>
                        </a:lnTo>
                        <a:lnTo>
                          <a:pt x="0" y="357"/>
                        </a:lnTo>
                        <a:lnTo>
                          <a:pt x="8" y="246"/>
                        </a:lnTo>
                        <a:lnTo>
                          <a:pt x="18" y="131"/>
                        </a:lnTo>
                        <a:lnTo>
                          <a:pt x="52" y="41"/>
                        </a:lnTo>
                        <a:lnTo>
                          <a:pt x="72" y="0"/>
                        </a:lnTo>
                        <a:lnTo>
                          <a:pt x="112" y="0"/>
                        </a:lnTo>
                        <a:lnTo>
                          <a:pt x="82" y="123"/>
                        </a:lnTo>
                        <a:lnTo>
                          <a:pt x="72" y="226"/>
                        </a:lnTo>
                        <a:lnTo>
                          <a:pt x="68" y="355"/>
                        </a:lnTo>
                        <a:lnTo>
                          <a:pt x="68" y="485"/>
                        </a:lnTo>
                        <a:lnTo>
                          <a:pt x="72" y="635"/>
                        </a:lnTo>
                        <a:lnTo>
                          <a:pt x="82" y="719"/>
                        </a:lnTo>
                        <a:lnTo>
                          <a:pt x="92" y="750"/>
                        </a:lnTo>
                        <a:lnTo>
                          <a:pt x="32" y="7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2" name="Freeform 45"/>
                  <p:cNvSpPr>
                    <a:spLocks/>
                  </p:cNvSpPr>
                  <p:nvPr/>
                </p:nvSpPr>
                <p:spPr bwMode="auto">
                  <a:xfrm>
                    <a:off x="4581" y="1134"/>
                    <a:ext cx="19" cy="113"/>
                  </a:xfrm>
                  <a:custGeom>
                    <a:avLst/>
                    <a:gdLst>
                      <a:gd name="T0" fmla="*/ 0 w 112"/>
                      <a:gd name="T1" fmla="*/ 0 h 790"/>
                      <a:gd name="T2" fmla="*/ 0 w 112"/>
                      <a:gd name="T3" fmla="*/ 0 h 790"/>
                      <a:gd name="T4" fmla="*/ 0 w 112"/>
                      <a:gd name="T5" fmla="*/ 0 h 790"/>
                      <a:gd name="T6" fmla="*/ 0 w 112"/>
                      <a:gd name="T7" fmla="*/ 0 h 790"/>
                      <a:gd name="T8" fmla="*/ 0 w 112"/>
                      <a:gd name="T9" fmla="*/ 0 h 790"/>
                      <a:gd name="T10" fmla="*/ 0 w 112"/>
                      <a:gd name="T11" fmla="*/ 0 h 790"/>
                      <a:gd name="T12" fmla="*/ 0 w 112"/>
                      <a:gd name="T13" fmla="*/ 0 h 790"/>
                      <a:gd name="T14" fmla="*/ 0 w 112"/>
                      <a:gd name="T15" fmla="*/ 0 h 790"/>
                      <a:gd name="T16" fmla="*/ 0 w 112"/>
                      <a:gd name="T17" fmla="*/ 0 h 790"/>
                      <a:gd name="T18" fmla="*/ 0 w 112"/>
                      <a:gd name="T19" fmla="*/ 0 h 790"/>
                      <a:gd name="T20" fmla="*/ 0 w 112"/>
                      <a:gd name="T21" fmla="*/ 0 h 790"/>
                      <a:gd name="T22" fmla="*/ 0 w 112"/>
                      <a:gd name="T23" fmla="*/ 0 h 790"/>
                      <a:gd name="T24" fmla="*/ 0 w 112"/>
                      <a:gd name="T25" fmla="*/ 0 h 790"/>
                      <a:gd name="T26" fmla="*/ 0 w 112"/>
                      <a:gd name="T27" fmla="*/ 0 h 790"/>
                      <a:gd name="T28" fmla="*/ 0 w 112"/>
                      <a:gd name="T29" fmla="*/ 0 h 790"/>
                      <a:gd name="T30" fmla="*/ 0 w 112"/>
                      <a:gd name="T31" fmla="*/ 0 h 7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2"/>
                      <a:gd name="T49" fmla="*/ 0 h 790"/>
                      <a:gd name="T50" fmla="*/ 112 w 112"/>
                      <a:gd name="T51" fmla="*/ 790 h 7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2" h="790">
                        <a:moveTo>
                          <a:pt x="39" y="754"/>
                        </a:moveTo>
                        <a:lnTo>
                          <a:pt x="12" y="616"/>
                        </a:lnTo>
                        <a:lnTo>
                          <a:pt x="2" y="483"/>
                        </a:lnTo>
                        <a:lnTo>
                          <a:pt x="0" y="346"/>
                        </a:lnTo>
                        <a:lnTo>
                          <a:pt x="0" y="191"/>
                        </a:lnTo>
                        <a:lnTo>
                          <a:pt x="19" y="82"/>
                        </a:lnTo>
                        <a:lnTo>
                          <a:pt x="29" y="6"/>
                        </a:lnTo>
                        <a:lnTo>
                          <a:pt x="79" y="0"/>
                        </a:lnTo>
                        <a:lnTo>
                          <a:pt x="69" y="75"/>
                        </a:lnTo>
                        <a:lnTo>
                          <a:pt x="49" y="200"/>
                        </a:lnTo>
                        <a:lnTo>
                          <a:pt x="52" y="321"/>
                        </a:lnTo>
                        <a:lnTo>
                          <a:pt x="69" y="483"/>
                        </a:lnTo>
                        <a:lnTo>
                          <a:pt x="82" y="621"/>
                        </a:lnTo>
                        <a:lnTo>
                          <a:pt x="99" y="698"/>
                        </a:lnTo>
                        <a:lnTo>
                          <a:pt x="112" y="790"/>
                        </a:lnTo>
                        <a:lnTo>
                          <a:pt x="39" y="7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3" name="Freeform 46"/>
                  <p:cNvSpPr>
                    <a:spLocks/>
                  </p:cNvSpPr>
                  <p:nvPr/>
                </p:nvSpPr>
                <p:spPr bwMode="auto">
                  <a:xfrm>
                    <a:off x="4600" y="1137"/>
                    <a:ext cx="13" cy="36"/>
                  </a:xfrm>
                  <a:custGeom>
                    <a:avLst/>
                    <a:gdLst>
                      <a:gd name="T0" fmla="*/ 0 w 76"/>
                      <a:gd name="T1" fmla="*/ 0 h 252"/>
                      <a:gd name="T2" fmla="*/ 0 w 76"/>
                      <a:gd name="T3" fmla="*/ 0 h 252"/>
                      <a:gd name="T4" fmla="*/ 0 w 76"/>
                      <a:gd name="T5" fmla="*/ 0 h 252"/>
                      <a:gd name="T6" fmla="*/ 0 w 76"/>
                      <a:gd name="T7" fmla="*/ 0 h 252"/>
                      <a:gd name="T8" fmla="*/ 0 w 76"/>
                      <a:gd name="T9" fmla="*/ 0 h 252"/>
                      <a:gd name="T10" fmla="*/ 0 w 76"/>
                      <a:gd name="T11" fmla="*/ 0 h 252"/>
                      <a:gd name="T12" fmla="*/ 0 w 76"/>
                      <a:gd name="T13" fmla="*/ 0 h 252"/>
                      <a:gd name="T14" fmla="*/ 0 w 76"/>
                      <a:gd name="T15" fmla="*/ 0 h 252"/>
                      <a:gd name="T16" fmla="*/ 0 w 76"/>
                      <a:gd name="T17" fmla="*/ 0 h 252"/>
                      <a:gd name="T18" fmla="*/ 0 w 76"/>
                      <a:gd name="T19" fmla="*/ 0 h 2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6"/>
                      <a:gd name="T31" fmla="*/ 0 h 252"/>
                      <a:gd name="T32" fmla="*/ 76 w 76"/>
                      <a:gd name="T33" fmla="*/ 252 h 2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6" h="252">
                        <a:moveTo>
                          <a:pt x="20" y="0"/>
                        </a:moveTo>
                        <a:lnTo>
                          <a:pt x="0" y="73"/>
                        </a:lnTo>
                        <a:lnTo>
                          <a:pt x="0" y="143"/>
                        </a:lnTo>
                        <a:lnTo>
                          <a:pt x="10" y="226"/>
                        </a:lnTo>
                        <a:lnTo>
                          <a:pt x="20" y="252"/>
                        </a:lnTo>
                        <a:lnTo>
                          <a:pt x="70" y="203"/>
                        </a:lnTo>
                        <a:lnTo>
                          <a:pt x="50" y="125"/>
                        </a:lnTo>
                        <a:lnTo>
                          <a:pt x="57" y="47"/>
                        </a:lnTo>
                        <a:lnTo>
                          <a:pt x="76" y="1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4" name="Freeform 47"/>
                  <p:cNvSpPr>
                    <a:spLocks/>
                  </p:cNvSpPr>
                  <p:nvPr/>
                </p:nvSpPr>
                <p:spPr bwMode="auto">
                  <a:xfrm>
                    <a:off x="4621" y="1143"/>
                    <a:ext cx="13" cy="27"/>
                  </a:xfrm>
                  <a:custGeom>
                    <a:avLst/>
                    <a:gdLst>
                      <a:gd name="T0" fmla="*/ 0 w 78"/>
                      <a:gd name="T1" fmla="*/ 0 h 194"/>
                      <a:gd name="T2" fmla="*/ 0 w 78"/>
                      <a:gd name="T3" fmla="*/ 0 h 194"/>
                      <a:gd name="T4" fmla="*/ 0 w 78"/>
                      <a:gd name="T5" fmla="*/ 0 h 194"/>
                      <a:gd name="T6" fmla="*/ 0 w 78"/>
                      <a:gd name="T7" fmla="*/ 0 h 194"/>
                      <a:gd name="T8" fmla="*/ 0 w 78"/>
                      <a:gd name="T9" fmla="*/ 0 h 194"/>
                      <a:gd name="T10" fmla="*/ 0 w 78"/>
                      <a:gd name="T11" fmla="*/ 0 h 194"/>
                      <a:gd name="T12" fmla="*/ 0 w 78"/>
                      <a:gd name="T13" fmla="*/ 0 h 194"/>
                      <a:gd name="T14" fmla="*/ 0 w 78"/>
                      <a:gd name="T15" fmla="*/ 0 h 194"/>
                      <a:gd name="T16" fmla="*/ 0 w 78"/>
                      <a:gd name="T17" fmla="*/ 0 h 1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"/>
                      <a:gd name="T28" fmla="*/ 0 h 194"/>
                      <a:gd name="T29" fmla="*/ 78 w 78"/>
                      <a:gd name="T30" fmla="*/ 194 h 1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" h="194">
                        <a:moveTo>
                          <a:pt x="20" y="0"/>
                        </a:moveTo>
                        <a:lnTo>
                          <a:pt x="0" y="65"/>
                        </a:lnTo>
                        <a:lnTo>
                          <a:pt x="0" y="132"/>
                        </a:lnTo>
                        <a:lnTo>
                          <a:pt x="20" y="181"/>
                        </a:lnTo>
                        <a:lnTo>
                          <a:pt x="78" y="194"/>
                        </a:lnTo>
                        <a:lnTo>
                          <a:pt x="56" y="148"/>
                        </a:lnTo>
                        <a:lnTo>
                          <a:pt x="59" y="78"/>
                        </a:lnTo>
                        <a:lnTo>
                          <a:pt x="78" y="2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  <p:sp>
                <p:nvSpPr>
                  <p:cNvPr id="185" name="Freeform 48"/>
                  <p:cNvSpPr>
                    <a:spLocks/>
                  </p:cNvSpPr>
                  <p:nvPr/>
                </p:nvSpPr>
                <p:spPr bwMode="auto">
                  <a:xfrm>
                    <a:off x="4642" y="1152"/>
                    <a:ext cx="10" cy="24"/>
                  </a:xfrm>
                  <a:custGeom>
                    <a:avLst/>
                    <a:gdLst>
                      <a:gd name="T0" fmla="*/ 0 w 60"/>
                      <a:gd name="T1" fmla="*/ 0 h 169"/>
                      <a:gd name="T2" fmla="*/ 0 w 60"/>
                      <a:gd name="T3" fmla="*/ 0 h 169"/>
                      <a:gd name="T4" fmla="*/ 0 w 60"/>
                      <a:gd name="T5" fmla="*/ 0 h 169"/>
                      <a:gd name="T6" fmla="*/ 0 w 60"/>
                      <a:gd name="T7" fmla="*/ 0 h 169"/>
                      <a:gd name="T8" fmla="*/ 0 w 60"/>
                      <a:gd name="T9" fmla="*/ 0 h 169"/>
                      <a:gd name="T10" fmla="*/ 0 w 60"/>
                      <a:gd name="T11" fmla="*/ 0 h 169"/>
                      <a:gd name="T12" fmla="*/ 0 w 60"/>
                      <a:gd name="T13" fmla="*/ 0 h 169"/>
                      <a:gd name="T14" fmla="*/ 0 w 60"/>
                      <a:gd name="T15" fmla="*/ 0 h 169"/>
                      <a:gd name="T16" fmla="*/ 0 w 60"/>
                      <a:gd name="T17" fmla="*/ 0 h 1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0"/>
                      <a:gd name="T28" fmla="*/ 0 h 169"/>
                      <a:gd name="T29" fmla="*/ 60 w 60"/>
                      <a:gd name="T30" fmla="*/ 169 h 1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0" h="169">
                        <a:moveTo>
                          <a:pt x="13" y="0"/>
                        </a:moveTo>
                        <a:lnTo>
                          <a:pt x="0" y="36"/>
                        </a:lnTo>
                        <a:lnTo>
                          <a:pt x="0" y="101"/>
                        </a:lnTo>
                        <a:lnTo>
                          <a:pt x="9" y="153"/>
                        </a:lnTo>
                        <a:lnTo>
                          <a:pt x="60" y="169"/>
                        </a:lnTo>
                        <a:lnTo>
                          <a:pt x="39" y="117"/>
                        </a:lnTo>
                        <a:lnTo>
                          <a:pt x="39" y="62"/>
                        </a:lnTo>
                        <a:lnTo>
                          <a:pt x="51" y="1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74" name="AutoShape 49"/>
              <p:cNvSpPr>
                <a:spLocks noChangeArrowheads="1"/>
              </p:cNvSpPr>
              <p:nvPr/>
            </p:nvSpPr>
            <p:spPr bwMode="auto">
              <a:xfrm rot="-550120">
                <a:off x="3742" y="2069"/>
                <a:ext cx="233" cy="22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75" name="Freeform 32"/>
              <p:cNvSpPr>
                <a:spLocks/>
              </p:cNvSpPr>
              <p:nvPr/>
            </p:nvSpPr>
            <p:spPr bwMode="auto">
              <a:xfrm rot="-1485850">
                <a:off x="3833" y="1979"/>
                <a:ext cx="403" cy="289"/>
              </a:xfrm>
              <a:custGeom>
                <a:avLst/>
                <a:gdLst>
                  <a:gd name="T0" fmla="*/ 52 w 491"/>
                  <a:gd name="T1" fmla="*/ 12 h 412"/>
                  <a:gd name="T2" fmla="*/ 60 w 491"/>
                  <a:gd name="T3" fmla="*/ 6 h 412"/>
                  <a:gd name="T4" fmla="*/ 80 w 491"/>
                  <a:gd name="T5" fmla="*/ 1 h 412"/>
                  <a:gd name="T6" fmla="*/ 95 w 491"/>
                  <a:gd name="T7" fmla="*/ 0 h 412"/>
                  <a:gd name="T8" fmla="*/ 111 w 491"/>
                  <a:gd name="T9" fmla="*/ 0 h 412"/>
                  <a:gd name="T10" fmla="*/ 138 w 491"/>
                  <a:gd name="T11" fmla="*/ 4 h 412"/>
                  <a:gd name="T12" fmla="*/ 150 w 491"/>
                  <a:gd name="T13" fmla="*/ 13 h 412"/>
                  <a:gd name="T14" fmla="*/ 144 w 491"/>
                  <a:gd name="T15" fmla="*/ 26 h 412"/>
                  <a:gd name="T16" fmla="*/ 126 w 491"/>
                  <a:gd name="T17" fmla="*/ 37 h 412"/>
                  <a:gd name="T18" fmla="*/ 105 w 491"/>
                  <a:gd name="T19" fmla="*/ 45 h 412"/>
                  <a:gd name="T20" fmla="*/ 85 w 491"/>
                  <a:gd name="T21" fmla="*/ 48 h 412"/>
                  <a:gd name="T22" fmla="*/ 69 w 491"/>
                  <a:gd name="T23" fmla="*/ 49 h 412"/>
                  <a:gd name="T24" fmla="*/ 52 w 491"/>
                  <a:gd name="T25" fmla="*/ 47 h 412"/>
                  <a:gd name="T26" fmla="*/ 39 w 491"/>
                  <a:gd name="T27" fmla="*/ 42 h 412"/>
                  <a:gd name="T28" fmla="*/ 33 w 491"/>
                  <a:gd name="T29" fmla="*/ 36 h 412"/>
                  <a:gd name="T30" fmla="*/ 34 w 491"/>
                  <a:gd name="T31" fmla="*/ 28 h 412"/>
                  <a:gd name="T32" fmla="*/ 40 w 491"/>
                  <a:gd name="T33" fmla="*/ 20 h 412"/>
                  <a:gd name="T34" fmla="*/ 43 w 491"/>
                  <a:gd name="T35" fmla="*/ 18 h 412"/>
                  <a:gd name="T36" fmla="*/ 4 w 491"/>
                  <a:gd name="T37" fmla="*/ 9 h 412"/>
                  <a:gd name="T38" fmla="*/ 0 w 491"/>
                  <a:gd name="T39" fmla="*/ 7 h 412"/>
                  <a:gd name="T40" fmla="*/ 0 w 491"/>
                  <a:gd name="T41" fmla="*/ 4 h 412"/>
                  <a:gd name="T42" fmla="*/ 9 w 491"/>
                  <a:gd name="T43" fmla="*/ 3 h 412"/>
                  <a:gd name="T44" fmla="*/ 52 w 491"/>
                  <a:gd name="T45" fmla="*/ 12 h 4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1"/>
                  <a:gd name="T70" fmla="*/ 0 h 412"/>
                  <a:gd name="T71" fmla="*/ 491 w 491"/>
                  <a:gd name="T72" fmla="*/ 412 h 4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1" h="412">
                    <a:moveTo>
                      <a:pt x="170" y="99"/>
                    </a:moveTo>
                    <a:lnTo>
                      <a:pt x="195" y="43"/>
                    </a:lnTo>
                    <a:lnTo>
                      <a:pt x="264" y="7"/>
                    </a:lnTo>
                    <a:lnTo>
                      <a:pt x="312" y="0"/>
                    </a:lnTo>
                    <a:lnTo>
                      <a:pt x="364" y="0"/>
                    </a:lnTo>
                    <a:lnTo>
                      <a:pt x="452" y="31"/>
                    </a:lnTo>
                    <a:lnTo>
                      <a:pt x="491" y="112"/>
                    </a:lnTo>
                    <a:lnTo>
                      <a:pt x="472" y="219"/>
                    </a:lnTo>
                    <a:lnTo>
                      <a:pt x="410" y="312"/>
                    </a:lnTo>
                    <a:lnTo>
                      <a:pt x="345" y="376"/>
                    </a:lnTo>
                    <a:lnTo>
                      <a:pt x="276" y="403"/>
                    </a:lnTo>
                    <a:lnTo>
                      <a:pt x="224" y="412"/>
                    </a:lnTo>
                    <a:lnTo>
                      <a:pt x="170" y="396"/>
                    </a:lnTo>
                    <a:lnTo>
                      <a:pt x="128" y="352"/>
                    </a:lnTo>
                    <a:lnTo>
                      <a:pt x="108" y="297"/>
                    </a:lnTo>
                    <a:lnTo>
                      <a:pt x="111" y="237"/>
                    </a:lnTo>
                    <a:lnTo>
                      <a:pt x="131" y="166"/>
                    </a:lnTo>
                    <a:lnTo>
                      <a:pt x="140" y="153"/>
                    </a:lnTo>
                    <a:lnTo>
                      <a:pt x="13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30" y="22"/>
                    </a:lnTo>
                    <a:lnTo>
                      <a:pt x="17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</p:grpSp>
      <p:sp>
        <p:nvSpPr>
          <p:cNvPr id="194" name="AutoShape 22"/>
          <p:cNvSpPr>
            <a:spLocks noChangeArrowheads="1"/>
          </p:cNvSpPr>
          <p:nvPr/>
        </p:nvSpPr>
        <p:spPr bwMode="auto">
          <a:xfrm rot="10800000" flipH="1">
            <a:off x="2000233" y="6000768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5" name="AutoShape 22"/>
          <p:cNvSpPr>
            <a:spLocks noChangeArrowheads="1"/>
          </p:cNvSpPr>
          <p:nvPr/>
        </p:nvSpPr>
        <p:spPr bwMode="auto">
          <a:xfrm rot="10800000" flipH="1">
            <a:off x="2000233" y="500063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4" grpId="0" animBg="1"/>
      <p:bldP spid="1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hteck 127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14348" y="1214423"/>
            <a:ext cx="7643867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5985" y="2214555"/>
            <a:ext cx="3500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Eine</a:t>
            </a:r>
            <a:r>
              <a:rPr lang="de-DE" sz="1400" b="1" dirty="0" smtClean="0"/>
              <a:t> </a:t>
            </a:r>
            <a:r>
              <a:rPr lang="de-DE" sz="1400" b="1" dirty="0"/>
              <a:t>Gemeinsame Mitarbeitervertretung </a:t>
            </a:r>
            <a:endParaRPr lang="de-DE" sz="1400" b="1" dirty="0" smtClean="0"/>
          </a:p>
          <a:p>
            <a:r>
              <a:rPr lang="de-DE" sz="1400" b="1" dirty="0" smtClean="0">
                <a:solidFill>
                  <a:srgbClr val="C00000"/>
                </a:solidFill>
              </a:rPr>
              <a:t>für </a:t>
            </a:r>
            <a:r>
              <a:rPr lang="de-DE" sz="1600" b="1" dirty="0">
                <a:solidFill>
                  <a:srgbClr val="C00000"/>
                </a:solidFill>
              </a:rPr>
              <a:t>mehrere</a:t>
            </a:r>
            <a:r>
              <a:rPr lang="de-DE" sz="1400" b="1" dirty="0">
                <a:solidFill>
                  <a:srgbClr val="C00000"/>
                </a:solidFill>
              </a:rPr>
              <a:t> </a:t>
            </a:r>
            <a:r>
              <a:rPr lang="de-DE" sz="1400" b="1" dirty="0"/>
              <a:t>benachbarte Dienststellen</a:t>
            </a:r>
          </a:p>
        </p:txBody>
      </p:sp>
      <p:sp>
        <p:nvSpPr>
          <p:cNvPr id="5" name="Rechteck 4"/>
          <p:cNvSpPr/>
          <p:nvPr/>
        </p:nvSpPr>
        <p:spPr>
          <a:xfrm>
            <a:off x="2285984" y="2714621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Möglichkeit mit anderen örtlich nahe gelegenen Dienststellen oder </a:t>
            </a:r>
          </a:p>
          <a:p>
            <a:r>
              <a:rPr lang="de-DE" sz="1400" i="1" dirty="0" smtClean="0"/>
              <a:t>Einrichtungen eine Gemeinsame MAV zu bilden, eröffnet insbesondere für die Interessenvertretung der Mitarbeitenden „kleinerer“ Dienststellen, bessere Voraussetzungen und damit auch neue Perspektiven. 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2285984" y="3714753"/>
            <a:ext cx="621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Da für die Zusammensetzung der gemeinsamen MAV, </a:t>
            </a:r>
          </a:p>
          <a:p>
            <a:r>
              <a:rPr lang="de-DE" sz="1400" i="1" dirty="0" smtClean="0"/>
              <a:t>die Gesamtzahl der Wahlberechtigten aller Dienststellen der Wahlgemeinschaft </a:t>
            </a:r>
          </a:p>
          <a:p>
            <a:r>
              <a:rPr lang="de-DE" sz="1400" i="1" dirty="0" smtClean="0"/>
              <a:t>maßgebend ist, kann oft auch die für „kleine </a:t>
            </a:r>
            <a:r>
              <a:rPr lang="de-DE" sz="1400" i="1" dirty="0" err="1" smtClean="0"/>
              <a:t>MAVen</a:t>
            </a:r>
            <a:r>
              <a:rPr lang="de-DE" sz="1400" i="1" dirty="0" smtClean="0"/>
              <a:t>“ anders unüberwindliche </a:t>
            </a:r>
            <a:r>
              <a:rPr lang="de-DE" sz="1400" b="1" i="1" dirty="0" smtClean="0">
                <a:solidFill>
                  <a:srgbClr val="C00000"/>
                </a:solidFill>
              </a:rPr>
              <a:t>Freistellungsgrenze</a:t>
            </a:r>
            <a:r>
              <a:rPr lang="de-DE" sz="1400" i="1" dirty="0" smtClean="0"/>
              <a:t> überschritten werden. </a:t>
            </a:r>
            <a:endParaRPr lang="de-DE" sz="1400" i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29256" y="1214423"/>
            <a:ext cx="1928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Wahlgemeinschaft</a:t>
            </a:r>
            <a:endParaRPr lang="de-DE" sz="16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3768" y="1214422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§ </a:t>
            </a:r>
            <a:r>
              <a:rPr lang="de-DE" sz="1400" b="1" dirty="0"/>
              <a:t>5,2 </a:t>
            </a:r>
            <a:r>
              <a:rPr lang="de-DE" sz="1400" b="1" dirty="0" smtClean="0"/>
              <a:t>MVG</a:t>
            </a:r>
            <a:endParaRPr lang="de-DE" sz="1400" b="1" dirty="0"/>
          </a:p>
        </p:txBody>
      </p:sp>
      <p:grpSp>
        <p:nvGrpSpPr>
          <p:cNvPr id="2" name="Gruppieren 128"/>
          <p:cNvGrpSpPr/>
          <p:nvPr/>
        </p:nvGrpSpPr>
        <p:grpSpPr>
          <a:xfrm>
            <a:off x="2285984" y="4929198"/>
            <a:ext cx="6215107" cy="571504"/>
            <a:chOff x="2285984" y="4929198"/>
            <a:chExt cx="6215106" cy="571504"/>
          </a:xfrm>
        </p:grpSpPr>
        <p:sp>
          <p:nvSpPr>
            <p:cNvPr id="16" name="Rechteck 15"/>
            <p:cNvSpPr/>
            <p:nvPr/>
          </p:nvSpPr>
          <p:spPr>
            <a:xfrm>
              <a:off x="2285984" y="4929198"/>
              <a:ext cx="6143668" cy="571504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357423" y="4929198"/>
              <a:ext cx="6143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Bei der Bildung von </a:t>
              </a:r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Gemeinsamen Mitarbeitervertretungen</a:t>
              </a:r>
              <a:endParaRPr lang="de-DE" sz="1400" dirty="0" smtClean="0"/>
            </a:p>
            <a:p>
              <a:r>
                <a:rPr lang="de-DE" sz="1400" b="1" dirty="0" smtClean="0"/>
                <a:t>ist die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Gesamtzahl der Wahlberechtigten </a:t>
              </a:r>
              <a:r>
                <a:rPr lang="de-DE" sz="1400" b="1" dirty="0" smtClean="0"/>
                <a:t>dieser Dienststellen </a:t>
              </a:r>
              <a:r>
                <a:rPr lang="de-DE" sz="1400" dirty="0" smtClean="0"/>
                <a:t>maßgebend.</a:t>
              </a:r>
              <a:endParaRPr lang="de-DE" sz="1400" dirty="0"/>
            </a:p>
          </p:txBody>
        </p:sp>
      </p:grpSp>
      <p:sp>
        <p:nvSpPr>
          <p:cNvPr id="12" name="Rechteck 11"/>
          <p:cNvSpPr/>
          <p:nvPr/>
        </p:nvSpPr>
        <p:spPr>
          <a:xfrm>
            <a:off x="928663" y="5143513"/>
            <a:ext cx="1115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§ 8 Absatz 3 </a:t>
            </a:r>
            <a:endParaRPr lang="de-DE" sz="1400" b="1" dirty="0"/>
          </a:p>
        </p:txBody>
      </p:sp>
      <p:grpSp>
        <p:nvGrpSpPr>
          <p:cNvPr id="3" name="Gruppieren 129"/>
          <p:cNvGrpSpPr/>
          <p:nvPr/>
        </p:nvGrpSpPr>
        <p:grpSpPr>
          <a:xfrm>
            <a:off x="2285984" y="5643579"/>
            <a:ext cx="6215107" cy="571504"/>
            <a:chOff x="2285984" y="5643578"/>
            <a:chExt cx="6215106" cy="571504"/>
          </a:xfrm>
        </p:grpSpPr>
        <p:sp>
          <p:nvSpPr>
            <p:cNvPr id="17" name="Rechteck 16"/>
            <p:cNvSpPr/>
            <p:nvPr/>
          </p:nvSpPr>
          <p:spPr>
            <a:xfrm>
              <a:off x="2285984" y="5643578"/>
              <a:ext cx="6143668" cy="571504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357423" y="5643578"/>
              <a:ext cx="6143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Die Kosten einer gemeinsamen MAV werden </a:t>
              </a:r>
              <a:r>
                <a:rPr lang="de-DE" sz="1400" b="1" dirty="0" smtClean="0"/>
                <a:t>von den beteiligten Dienststellen entsprechend dem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Verhältnis der Zahl ihrer Mitarbeitenden </a:t>
              </a:r>
              <a:r>
                <a:rPr lang="de-DE" sz="1400" dirty="0" smtClean="0"/>
                <a:t>getragen. 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857225" y="5786455"/>
            <a:ext cx="120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§ 30 Absatz 3 </a:t>
            </a:r>
            <a:endParaRPr lang="de-DE" sz="1400" b="1" dirty="0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071670" y="5143512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071670" y="585789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pic>
        <p:nvPicPr>
          <p:cNvPr id="21" name="Picture 6" descr="C:\Users\Gisbert\Desktop\Bil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364043" cy="1630138"/>
          </a:xfrm>
          <a:prstGeom prst="rect">
            <a:avLst/>
          </a:prstGeom>
          <a:noFill/>
        </p:spPr>
      </p:pic>
      <p:grpSp>
        <p:nvGrpSpPr>
          <p:cNvPr id="7" name="Group 589"/>
          <p:cNvGrpSpPr>
            <a:grpSpLocks/>
          </p:cNvGrpSpPr>
          <p:nvPr/>
        </p:nvGrpSpPr>
        <p:grpSpPr bwMode="auto">
          <a:xfrm>
            <a:off x="1928795" y="1500175"/>
            <a:ext cx="1000132" cy="714380"/>
            <a:chOff x="3600" y="3060"/>
            <a:chExt cx="900" cy="569"/>
          </a:xfrm>
        </p:grpSpPr>
        <p:grpSp>
          <p:nvGrpSpPr>
            <p:cNvPr id="8" name="Gruppieren 177"/>
            <p:cNvGrpSpPr>
              <a:grpSpLocks/>
            </p:cNvGrpSpPr>
            <p:nvPr/>
          </p:nvGrpSpPr>
          <p:grpSpPr bwMode="auto">
            <a:xfrm>
              <a:off x="3593" y="3053"/>
              <a:ext cx="470" cy="566"/>
              <a:chOff x="4187243" y="2643177"/>
              <a:chExt cx="616555" cy="760963"/>
            </a:xfrm>
          </p:grpSpPr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108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9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0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1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2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0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16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1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0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4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14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5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90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1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2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3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4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5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98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0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1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96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7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84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flipH="1">
                <a:off x="4355379" y="2643177"/>
                <a:ext cx="280251" cy="468275"/>
                <a:chOff x="2047" y="3083"/>
                <a:chExt cx="305" cy="554"/>
              </a:xfrm>
            </p:grpSpPr>
            <p:sp>
              <p:nvSpPr>
                <p:cNvPr id="78" name="Freeform 63"/>
                <p:cNvSpPr>
                  <a:spLocks/>
                </p:cNvSpPr>
                <p:nvPr/>
              </p:nvSpPr>
              <p:spPr bwMode="auto">
                <a:xfrm>
                  <a:off x="2160" y="3156"/>
                  <a:ext cx="104" cy="96"/>
                </a:xfrm>
                <a:custGeom>
                  <a:avLst/>
                  <a:gdLst>
                    <a:gd name="T0" fmla="*/ 0 w 520"/>
                    <a:gd name="T1" fmla="*/ 0 h 478"/>
                    <a:gd name="T2" fmla="*/ 0 w 520"/>
                    <a:gd name="T3" fmla="*/ 0 h 478"/>
                    <a:gd name="T4" fmla="*/ 0 w 520"/>
                    <a:gd name="T5" fmla="*/ 0 h 478"/>
                    <a:gd name="T6" fmla="*/ 0 w 520"/>
                    <a:gd name="T7" fmla="*/ 0 h 478"/>
                    <a:gd name="T8" fmla="*/ 0 w 520"/>
                    <a:gd name="T9" fmla="*/ 0 h 478"/>
                    <a:gd name="T10" fmla="*/ 0 w 520"/>
                    <a:gd name="T11" fmla="*/ 0 h 478"/>
                    <a:gd name="T12" fmla="*/ 0 w 520"/>
                    <a:gd name="T13" fmla="*/ 0 h 478"/>
                    <a:gd name="T14" fmla="*/ 0 w 520"/>
                    <a:gd name="T15" fmla="*/ 0 h 478"/>
                    <a:gd name="T16" fmla="*/ 0 w 520"/>
                    <a:gd name="T17" fmla="*/ 0 h 478"/>
                    <a:gd name="T18" fmla="*/ 0 w 520"/>
                    <a:gd name="T19" fmla="*/ 0 h 478"/>
                    <a:gd name="T20" fmla="*/ 0 w 520"/>
                    <a:gd name="T21" fmla="*/ 0 h 478"/>
                    <a:gd name="T22" fmla="*/ 0 w 520"/>
                    <a:gd name="T23" fmla="*/ 0 h 478"/>
                    <a:gd name="T24" fmla="*/ 0 w 520"/>
                    <a:gd name="T25" fmla="*/ 0 h 478"/>
                    <a:gd name="T26" fmla="*/ 0 w 520"/>
                    <a:gd name="T27" fmla="*/ 0 h 478"/>
                    <a:gd name="T28" fmla="*/ 0 w 520"/>
                    <a:gd name="T29" fmla="*/ 0 h 478"/>
                    <a:gd name="T30" fmla="*/ 0 w 520"/>
                    <a:gd name="T31" fmla="*/ 0 h 478"/>
                    <a:gd name="T32" fmla="*/ 0 w 520"/>
                    <a:gd name="T33" fmla="*/ 0 h 478"/>
                    <a:gd name="T34" fmla="*/ 0 w 520"/>
                    <a:gd name="T35" fmla="*/ 0 h 478"/>
                    <a:gd name="T36" fmla="*/ 0 w 520"/>
                    <a:gd name="T37" fmla="*/ 0 h 478"/>
                    <a:gd name="T38" fmla="*/ 0 w 520"/>
                    <a:gd name="T39" fmla="*/ 0 h 478"/>
                    <a:gd name="T40" fmla="*/ 0 w 520"/>
                    <a:gd name="T41" fmla="*/ 0 h 478"/>
                    <a:gd name="T42" fmla="*/ 0 w 520"/>
                    <a:gd name="T43" fmla="*/ 0 h 478"/>
                    <a:gd name="T44" fmla="*/ 0 w 520"/>
                    <a:gd name="T45" fmla="*/ 0 h 47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0"/>
                    <a:gd name="T70" fmla="*/ 0 h 478"/>
                    <a:gd name="T71" fmla="*/ 520 w 520"/>
                    <a:gd name="T72" fmla="*/ 478 h 47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0" h="478">
                      <a:moveTo>
                        <a:pt x="180" y="115"/>
                      </a:moveTo>
                      <a:lnTo>
                        <a:pt x="207" y="51"/>
                      </a:lnTo>
                      <a:lnTo>
                        <a:pt x="280" y="9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79" y="36"/>
                      </a:lnTo>
                      <a:lnTo>
                        <a:pt x="520" y="130"/>
                      </a:lnTo>
                      <a:lnTo>
                        <a:pt x="500" y="254"/>
                      </a:lnTo>
                      <a:lnTo>
                        <a:pt x="434" y="362"/>
                      </a:lnTo>
                      <a:lnTo>
                        <a:pt x="366" y="436"/>
                      </a:lnTo>
                      <a:lnTo>
                        <a:pt x="293" y="468"/>
                      </a:lnTo>
                      <a:lnTo>
                        <a:pt x="238" y="478"/>
                      </a:lnTo>
                      <a:lnTo>
                        <a:pt x="180" y="459"/>
                      </a:lnTo>
                      <a:lnTo>
                        <a:pt x="135" y="409"/>
                      </a:lnTo>
                      <a:lnTo>
                        <a:pt x="114" y="344"/>
                      </a:lnTo>
                      <a:lnTo>
                        <a:pt x="118" y="275"/>
                      </a:lnTo>
                      <a:lnTo>
                        <a:pt x="139" y="193"/>
                      </a:lnTo>
                      <a:lnTo>
                        <a:pt x="148" y="178"/>
                      </a:lnTo>
                      <a:lnTo>
                        <a:pt x="14" y="89"/>
                      </a:lnTo>
                      <a:lnTo>
                        <a:pt x="0" y="68"/>
                      </a:lnTo>
                      <a:lnTo>
                        <a:pt x="0" y="41"/>
                      </a:lnTo>
                      <a:lnTo>
                        <a:pt x="32" y="26"/>
                      </a:lnTo>
                      <a:lnTo>
                        <a:pt x="18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9" name="Freeform 64"/>
                <p:cNvSpPr>
                  <a:spLocks/>
                </p:cNvSpPr>
                <p:nvPr/>
              </p:nvSpPr>
              <p:spPr bwMode="auto">
                <a:xfrm>
                  <a:off x="2228" y="3284"/>
                  <a:ext cx="124" cy="182"/>
                </a:xfrm>
                <a:custGeom>
                  <a:avLst/>
                  <a:gdLst>
                    <a:gd name="T0" fmla="*/ 0 w 619"/>
                    <a:gd name="T1" fmla="*/ 0 h 913"/>
                    <a:gd name="T2" fmla="*/ 0 w 619"/>
                    <a:gd name="T3" fmla="*/ 0 h 913"/>
                    <a:gd name="T4" fmla="*/ 0 w 619"/>
                    <a:gd name="T5" fmla="*/ 0 h 913"/>
                    <a:gd name="T6" fmla="*/ 0 w 619"/>
                    <a:gd name="T7" fmla="*/ 0 h 913"/>
                    <a:gd name="T8" fmla="*/ 0 w 619"/>
                    <a:gd name="T9" fmla="*/ 0 h 913"/>
                    <a:gd name="T10" fmla="*/ 0 w 619"/>
                    <a:gd name="T11" fmla="*/ 0 h 913"/>
                    <a:gd name="T12" fmla="*/ 0 w 619"/>
                    <a:gd name="T13" fmla="*/ 0 h 913"/>
                    <a:gd name="T14" fmla="*/ 0 w 619"/>
                    <a:gd name="T15" fmla="*/ 0 h 913"/>
                    <a:gd name="T16" fmla="*/ 0 w 619"/>
                    <a:gd name="T17" fmla="*/ 0 h 913"/>
                    <a:gd name="T18" fmla="*/ 0 w 619"/>
                    <a:gd name="T19" fmla="*/ 0 h 913"/>
                    <a:gd name="T20" fmla="*/ 0 w 619"/>
                    <a:gd name="T21" fmla="*/ 0 h 913"/>
                    <a:gd name="T22" fmla="*/ 0 w 619"/>
                    <a:gd name="T23" fmla="*/ 0 h 913"/>
                    <a:gd name="T24" fmla="*/ 0 w 619"/>
                    <a:gd name="T25" fmla="*/ 0 h 913"/>
                    <a:gd name="T26" fmla="*/ 0 w 619"/>
                    <a:gd name="T27" fmla="*/ 0 h 913"/>
                    <a:gd name="T28" fmla="*/ 0 w 619"/>
                    <a:gd name="T29" fmla="*/ 0 h 913"/>
                    <a:gd name="T30" fmla="*/ 0 w 619"/>
                    <a:gd name="T31" fmla="*/ 0 h 913"/>
                    <a:gd name="T32" fmla="*/ 0 w 619"/>
                    <a:gd name="T33" fmla="*/ 0 h 913"/>
                    <a:gd name="T34" fmla="*/ 0 w 619"/>
                    <a:gd name="T35" fmla="*/ 0 h 913"/>
                    <a:gd name="T36" fmla="*/ 0 w 619"/>
                    <a:gd name="T37" fmla="*/ 0 h 913"/>
                    <a:gd name="T38" fmla="*/ 0 w 619"/>
                    <a:gd name="T39" fmla="*/ 0 h 913"/>
                    <a:gd name="T40" fmla="*/ 0 w 619"/>
                    <a:gd name="T41" fmla="*/ 0 h 913"/>
                    <a:gd name="T42" fmla="*/ 0 w 619"/>
                    <a:gd name="T43" fmla="*/ 0 h 913"/>
                    <a:gd name="T44" fmla="*/ 0 w 619"/>
                    <a:gd name="T45" fmla="*/ 0 h 913"/>
                    <a:gd name="T46" fmla="*/ 0 w 619"/>
                    <a:gd name="T47" fmla="*/ 0 h 913"/>
                    <a:gd name="T48" fmla="*/ 0 w 619"/>
                    <a:gd name="T49" fmla="*/ 0 h 913"/>
                    <a:gd name="T50" fmla="*/ 0 w 619"/>
                    <a:gd name="T51" fmla="*/ 0 h 913"/>
                    <a:gd name="T52" fmla="*/ 0 w 619"/>
                    <a:gd name="T53" fmla="*/ 0 h 913"/>
                    <a:gd name="T54" fmla="*/ 0 w 619"/>
                    <a:gd name="T55" fmla="*/ 0 h 913"/>
                    <a:gd name="T56" fmla="*/ 0 w 619"/>
                    <a:gd name="T57" fmla="*/ 0 h 913"/>
                    <a:gd name="T58" fmla="*/ 0 w 619"/>
                    <a:gd name="T59" fmla="*/ 0 h 913"/>
                    <a:gd name="T60" fmla="*/ 0 w 619"/>
                    <a:gd name="T61" fmla="*/ 0 h 913"/>
                    <a:gd name="T62" fmla="*/ 0 w 619"/>
                    <a:gd name="T63" fmla="*/ 0 h 913"/>
                    <a:gd name="T64" fmla="*/ 0 w 619"/>
                    <a:gd name="T65" fmla="*/ 0 h 913"/>
                    <a:gd name="T66" fmla="*/ 0 w 619"/>
                    <a:gd name="T67" fmla="*/ 0 h 913"/>
                    <a:gd name="T68" fmla="*/ 0 w 619"/>
                    <a:gd name="T69" fmla="*/ 0 h 913"/>
                    <a:gd name="T70" fmla="*/ 0 w 619"/>
                    <a:gd name="T71" fmla="*/ 0 h 913"/>
                    <a:gd name="T72" fmla="*/ 0 w 619"/>
                    <a:gd name="T73" fmla="*/ 0 h 913"/>
                    <a:gd name="T74" fmla="*/ 0 w 619"/>
                    <a:gd name="T75" fmla="*/ 0 h 913"/>
                    <a:gd name="T76" fmla="*/ 0 w 619"/>
                    <a:gd name="T77" fmla="*/ 0 h 913"/>
                    <a:gd name="T78" fmla="*/ 0 w 619"/>
                    <a:gd name="T79" fmla="*/ 0 h 913"/>
                    <a:gd name="T80" fmla="*/ 0 w 619"/>
                    <a:gd name="T81" fmla="*/ 0 h 913"/>
                    <a:gd name="T82" fmla="*/ 0 w 619"/>
                    <a:gd name="T83" fmla="*/ 0 h 913"/>
                    <a:gd name="T84" fmla="*/ 0 w 619"/>
                    <a:gd name="T85" fmla="*/ 0 h 913"/>
                    <a:gd name="T86" fmla="*/ 0 w 619"/>
                    <a:gd name="T87" fmla="*/ 0 h 9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9"/>
                    <a:gd name="T133" fmla="*/ 0 h 913"/>
                    <a:gd name="T134" fmla="*/ 619 w 619"/>
                    <a:gd name="T135" fmla="*/ 913 h 9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9" h="913">
                      <a:moveTo>
                        <a:pt x="75" y="14"/>
                      </a:moveTo>
                      <a:lnTo>
                        <a:pt x="219" y="53"/>
                      </a:lnTo>
                      <a:lnTo>
                        <a:pt x="373" y="148"/>
                      </a:lnTo>
                      <a:lnTo>
                        <a:pt x="463" y="230"/>
                      </a:lnTo>
                      <a:lnTo>
                        <a:pt x="554" y="329"/>
                      </a:lnTo>
                      <a:lnTo>
                        <a:pt x="599" y="399"/>
                      </a:lnTo>
                      <a:lnTo>
                        <a:pt x="619" y="494"/>
                      </a:lnTo>
                      <a:lnTo>
                        <a:pt x="606" y="534"/>
                      </a:lnTo>
                      <a:lnTo>
                        <a:pt x="558" y="583"/>
                      </a:lnTo>
                      <a:lnTo>
                        <a:pt x="441" y="614"/>
                      </a:lnTo>
                      <a:lnTo>
                        <a:pt x="319" y="631"/>
                      </a:lnTo>
                      <a:lnTo>
                        <a:pt x="251" y="637"/>
                      </a:lnTo>
                      <a:lnTo>
                        <a:pt x="271" y="682"/>
                      </a:lnTo>
                      <a:lnTo>
                        <a:pt x="343" y="756"/>
                      </a:lnTo>
                      <a:lnTo>
                        <a:pt x="404" y="800"/>
                      </a:lnTo>
                      <a:lnTo>
                        <a:pt x="472" y="844"/>
                      </a:lnTo>
                      <a:lnTo>
                        <a:pt x="483" y="886"/>
                      </a:lnTo>
                      <a:lnTo>
                        <a:pt x="452" y="913"/>
                      </a:lnTo>
                      <a:lnTo>
                        <a:pt x="400" y="895"/>
                      </a:lnTo>
                      <a:lnTo>
                        <a:pt x="291" y="788"/>
                      </a:lnTo>
                      <a:lnTo>
                        <a:pt x="237" y="728"/>
                      </a:lnTo>
                      <a:lnTo>
                        <a:pt x="199" y="637"/>
                      </a:lnTo>
                      <a:lnTo>
                        <a:pt x="210" y="604"/>
                      </a:lnTo>
                      <a:lnTo>
                        <a:pt x="267" y="593"/>
                      </a:lnTo>
                      <a:lnTo>
                        <a:pt x="370" y="587"/>
                      </a:lnTo>
                      <a:lnTo>
                        <a:pt x="466" y="566"/>
                      </a:lnTo>
                      <a:lnTo>
                        <a:pt x="517" y="539"/>
                      </a:lnTo>
                      <a:lnTo>
                        <a:pt x="554" y="498"/>
                      </a:lnTo>
                      <a:lnTo>
                        <a:pt x="554" y="458"/>
                      </a:lnTo>
                      <a:lnTo>
                        <a:pt x="538" y="391"/>
                      </a:lnTo>
                      <a:lnTo>
                        <a:pt x="497" y="346"/>
                      </a:lnTo>
                      <a:lnTo>
                        <a:pt x="463" y="298"/>
                      </a:lnTo>
                      <a:lnTo>
                        <a:pt x="411" y="263"/>
                      </a:lnTo>
                      <a:lnTo>
                        <a:pt x="343" y="204"/>
                      </a:lnTo>
                      <a:lnTo>
                        <a:pt x="260" y="159"/>
                      </a:lnTo>
                      <a:lnTo>
                        <a:pt x="185" y="139"/>
                      </a:lnTo>
                      <a:lnTo>
                        <a:pt x="93" y="124"/>
                      </a:lnTo>
                      <a:lnTo>
                        <a:pt x="35" y="103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5" y="0"/>
                      </a:lnTo>
                      <a:lnTo>
                        <a:pt x="104" y="14"/>
                      </a:lnTo>
                      <a:lnTo>
                        <a:pt x="113" y="17"/>
                      </a:lnTo>
                      <a:lnTo>
                        <a:pt x="7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0" name="Freeform 65"/>
                <p:cNvSpPr>
                  <a:spLocks/>
                </p:cNvSpPr>
                <p:nvPr/>
              </p:nvSpPr>
              <p:spPr bwMode="auto">
                <a:xfrm>
                  <a:off x="2047" y="3083"/>
                  <a:ext cx="144" cy="207"/>
                </a:xfrm>
                <a:custGeom>
                  <a:avLst/>
                  <a:gdLst>
                    <a:gd name="T0" fmla="*/ 0 w 718"/>
                    <a:gd name="T1" fmla="*/ 0 h 1036"/>
                    <a:gd name="T2" fmla="*/ 0 w 718"/>
                    <a:gd name="T3" fmla="*/ 0 h 1036"/>
                    <a:gd name="T4" fmla="*/ 0 w 718"/>
                    <a:gd name="T5" fmla="*/ 0 h 1036"/>
                    <a:gd name="T6" fmla="*/ 0 w 718"/>
                    <a:gd name="T7" fmla="*/ 0 h 1036"/>
                    <a:gd name="T8" fmla="*/ 0 w 718"/>
                    <a:gd name="T9" fmla="*/ 0 h 1036"/>
                    <a:gd name="T10" fmla="*/ 0 w 718"/>
                    <a:gd name="T11" fmla="*/ 0 h 1036"/>
                    <a:gd name="T12" fmla="*/ 0 w 718"/>
                    <a:gd name="T13" fmla="*/ 0 h 1036"/>
                    <a:gd name="T14" fmla="*/ 0 w 718"/>
                    <a:gd name="T15" fmla="*/ 0 h 1036"/>
                    <a:gd name="T16" fmla="*/ 0 w 718"/>
                    <a:gd name="T17" fmla="*/ 0 h 1036"/>
                    <a:gd name="T18" fmla="*/ 0 w 718"/>
                    <a:gd name="T19" fmla="*/ 0 h 1036"/>
                    <a:gd name="T20" fmla="*/ 0 w 718"/>
                    <a:gd name="T21" fmla="*/ 0 h 1036"/>
                    <a:gd name="T22" fmla="*/ 0 w 718"/>
                    <a:gd name="T23" fmla="*/ 0 h 1036"/>
                    <a:gd name="T24" fmla="*/ 0 w 718"/>
                    <a:gd name="T25" fmla="*/ 0 h 1036"/>
                    <a:gd name="T26" fmla="*/ 0 w 718"/>
                    <a:gd name="T27" fmla="*/ 0 h 1036"/>
                    <a:gd name="T28" fmla="*/ 0 w 718"/>
                    <a:gd name="T29" fmla="*/ 0 h 1036"/>
                    <a:gd name="T30" fmla="*/ 0 w 718"/>
                    <a:gd name="T31" fmla="*/ 0 h 1036"/>
                    <a:gd name="T32" fmla="*/ 0 w 718"/>
                    <a:gd name="T33" fmla="*/ 0 h 1036"/>
                    <a:gd name="T34" fmla="*/ 0 w 718"/>
                    <a:gd name="T35" fmla="*/ 0 h 1036"/>
                    <a:gd name="T36" fmla="*/ 0 w 718"/>
                    <a:gd name="T37" fmla="*/ 0 h 1036"/>
                    <a:gd name="T38" fmla="*/ 0 w 718"/>
                    <a:gd name="T39" fmla="*/ 0 h 1036"/>
                    <a:gd name="T40" fmla="*/ 0 w 718"/>
                    <a:gd name="T41" fmla="*/ 0 h 1036"/>
                    <a:gd name="T42" fmla="*/ 0 w 718"/>
                    <a:gd name="T43" fmla="*/ 0 h 1036"/>
                    <a:gd name="T44" fmla="*/ 0 w 718"/>
                    <a:gd name="T45" fmla="*/ 0 h 1036"/>
                    <a:gd name="T46" fmla="*/ 0 w 718"/>
                    <a:gd name="T47" fmla="*/ 0 h 1036"/>
                    <a:gd name="T48" fmla="*/ 0 w 718"/>
                    <a:gd name="T49" fmla="*/ 0 h 1036"/>
                    <a:gd name="T50" fmla="*/ 0 w 718"/>
                    <a:gd name="T51" fmla="*/ 0 h 1036"/>
                    <a:gd name="T52" fmla="*/ 0 w 718"/>
                    <a:gd name="T53" fmla="*/ 0 h 1036"/>
                    <a:gd name="T54" fmla="*/ 0 w 718"/>
                    <a:gd name="T55" fmla="*/ 0 h 1036"/>
                    <a:gd name="T56" fmla="*/ 0 w 718"/>
                    <a:gd name="T57" fmla="*/ 0 h 1036"/>
                    <a:gd name="T58" fmla="*/ 0 w 718"/>
                    <a:gd name="T59" fmla="*/ 0 h 1036"/>
                    <a:gd name="T60" fmla="*/ 0 w 718"/>
                    <a:gd name="T61" fmla="*/ 0 h 1036"/>
                    <a:gd name="T62" fmla="*/ 0 w 718"/>
                    <a:gd name="T63" fmla="*/ 0 h 1036"/>
                    <a:gd name="T64" fmla="*/ 0 w 718"/>
                    <a:gd name="T65" fmla="*/ 0 h 1036"/>
                    <a:gd name="T66" fmla="*/ 0 w 718"/>
                    <a:gd name="T67" fmla="*/ 0 h 1036"/>
                    <a:gd name="T68" fmla="*/ 0 w 718"/>
                    <a:gd name="T69" fmla="*/ 0 h 1036"/>
                    <a:gd name="T70" fmla="*/ 0 w 718"/>
                    <a:gd name="T71" fmla="*/ 0 h 10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18"/>
                    <a:gd name="T109" fmla="*/ 0 h 1036"/>
                    <a:gd name="T110" fmla="*/ 718 w 718"/>
                    <a:gd name="T111" fmla="*/ 1036 h 10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18" h="1036">
                      <a:moveTo>
                        <a:pt x="657" y="890"/>
                      </a:moveTo>
                      <a:lnTo>
                        <a:pt x="711" y="937"/>
                      </a:lnTo>
                      <a:lnTo>
                        <a:pt x="718" y="983"/>
                      </a:lnTo>
                      <a:lnTo>
                        <a:pt x="698" y="1027"/>
                      </a:lnTo>
                      <a:lnTo>
                        <a:pt x="639" y="1036"/>
                      </a:lnTo>
                      <a:lnTo>
                        <a:pt x="564" y="947"/>
                      </a:lnTo>
                      <a:lnTo>
                        <a:pt x="533" y="872"/>
                      </a:lnTo>
                      <a:lnTo>
                        <a:pt x="476" y="777"/>
                      </a:lnTo>
                      <a:lnTo>
                        <a:pt x="420" y="670"/>
                      </a:lnTo>
                      <a:lnTo>
                        <a:pt x="370" y="581"/>
                      </a:lnTo>
                      <a:lnTo>
                        <a:pt x="298" y="470"/>
                      </a:lnTo>
                      <a:lnTo>
                        <a:pt x="209" y="366"/>
                      </a:lnTo>
                      <a:lnTo>
                        <a:pt x="137" y="276"/>
                      </a:lnTo>
                      <a:lnTo>
                        <a:pt x="103" y="250"/>
                      </a:lnTo>
                      <a:lnTo>
                        <a:pt x="72" y="250"/>
                      </a:lnTo>
                      <a:lnTo>
                        <a:pt x="24" y="232"/>
                      </a:lnTo>
                      <a:lnTo>
                        <a:pt x="11" y="193"/>
                      </a:lnTo>
                      <a:lnTo>
                        <a:pt x="0" y="124"/>
                      </a:lnTo>
                      <a:lnTo>
                        <a:pt x="11" y="59"/>
                      </a:lnTo>
                      <a:lnTo>
                        <a:pt x="35" y="17"/>
                      </a:lnTo>
                      <a:lnTo>
                        <a:pt x="65" y="0"/>
                      </a:lnTo>
                      <a:lnTo>
                        <a:pt x="106" y="23"/>
                      </a:lnTo>
                      <a:lnTo>
                        <a:pt x="126" y="8"/>
                      </a:lnTo>
                      <a:lnTo>
                        <a:pt x="144" y="42"/>
                      </a:lnTo>
                      <a:lnTo>
                        <a:pt x="158" y="124"/>
                      </a:lnTo>
                      <a:lnTo>
                        <a:pt x="148" y="166"/>
                      </a:lnTo>
                      <a:lnTo>
                        <a:pt x="155" y="232"/>
                      </a:lnTo>
                      <a:lnTo>
                        <a:pt x="189" y="276"/>
                      </a:lnTo>
                      <a:lnTo>
                        <a:pt x="270" y="372"/>
                      </a:lnTo>
                      <a:lnTo>
                        <a:pt x="332" y="438"/>
                      </a:lnTo>
                      <a:lnTo>
                        <a:pt x="393" y="518"/>
                      </a:lnTo>
                      <a:lnTo>
                        <a:pt x="431" y="571"/>
                      </a:lnTo>
                      <a:lnTo>
                        <a:pt x="506" y="657"/>
                      </a:lnTo>
                      <a:lnTo>
                        <a:pt x="564" y="760"/>
                      </a:lnTo>
                      <a:lnTo>
                        <a:pt x="619" y="875"/>
                      </a:lnTo>
                      <a:lnTo>
                        <a:pt x="657" y="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1" name="Freeform 66"/>
                <p:cNvSpPr>
                  <a:spLocks/>
                </p:cNvSpPr>
                <p:nvPr/>
              </p:nvSpPr>
              <p:spPr bwMode="auto">
                <a:xfrm>
                  <a:off x="2156" y="3260"/>
                  <a:ext cx="88" cy="189"/>
                </a:xfrm>
                <a:custGeom>
                  <a:avLst/>
                  <a:gdLst>
                    <a:gd name="T0" fmla="*/ 0 w 441"/>
                    <a:gd name="T1" fmla="*/ 0 h 947"/>
                    <a:gd name="T2" fmla="*/ 0 w 441"/>
                    <a:gd name="T3" fmla="*/ 0 h 947"/>
                    <a:gd name="T4" fmla="*/ 0 w 441"/>
                    <a:gd name="T5" fmla="*/ 0 h 947"/>
                    <a:gd name="T6" fmla="*/ 0 w 441"/>
                    <a:gd name="T7" fmla="*/ 0 h 947"/>
                    <a:gd name="T8" fmla="*/ 0 w 441"/>
                    <a:gd name="T9" fmla="*/ 0 h 947"/>
                    <a:gd name="T10" fmla="*/ 0 w 441"/>
                    <a:gd name="T11" fmla="*/ 0 h 947"/>
                    <a:gd name="T12" fmla="*/ 0 w 441"/>
                    <a:gd name="T13" fmla="*/ 0 h 947"/>
                    <a:gd name="T14" fmla="*/ 0 w 441"/>
                    <a:gd name="T15" fmla="*/ 0 h 947"/>
                    <a:gd name="T16" fmla="*/ 0 w 441"/>
                    <a:gd name="T17" fmla="*/ 0 h 947"/>
                    <a:gd name="T18" fmla="*/ 0 w 441"/>
                    <a:gd name="T19" fmla="*/ 0 h 947"/>
                    <a:gd name="T20" fmla="*/ 0 w 441"/>
                    <a:gd name="T21" fmla="*/ 0 h 947"/>
                    <a:gd name="T22" fmla="*/ 0 w 441"/>
                    <a:gd name="T23" fmla="*/ 0 h 947"/>
                    <a:gd name="T24" fmla="*/ 0 w 441"/>
                    <a:gd name="T25" fmla="*/ 0 h 947"/>
                    <a:gd name="T26" fmla="*/ 0 w 441"/>
                    <a:gd name="T27" fmla="*/ 0 h 947"/>
                    <a:gd name="T28" fmla="*/ 0 w 441"/>
                    <a:gd name="T29" fmla="*/ 0 h 947"/>
                    <a:gd name="T30" fmla="*/ 0 w 441"/>
                    <a:gd name="T31" fmla="*/ 0 h 947"/>
                    <a:gd name="T32" fmla="*/ 0 w 441"/>
                    <a:gd name="T33" fmla="*/ 0 h 947"/>
                    <a:gd name="T34" fmla="*/ 0 w 441"/>
                    <a:gd name="T35" fmla="*/ 0 h 947"/>
                    <a:gd name="T36" fmla="*/ 0 w 441"/>
                    <a:gd name="T37" fmla="*/ 0 h 947"/>
                    <a:gd name="T38" fmla="*/ 0 w 441"/>
                    <a:gd name="T39" fmla="*/ 0 h 947"/>
                    <a:gd name="T40" fmla="*/ 0 w 441"/>
                    <a:gd name="T41" fmla="*/ 0 h 947"/>
                    <a:gd name="T42" fmla="*/ 0 w 441"/>
                    <a:gd name="T43" fmla="*/ 0 h 947"/>
                    <a:gd name="T44" fmla="*/ 0 w 441"/>
                    <a:gd name="T45" fmla="*/ 0 h 947"/>
                    <a:gd name="T46" fmla="*/ 0 w 441"/>
                    <a:gd name="T47" fmla="*/ 0 h 9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41"/>
                    <a:gd name="T73" fmla="*/ 0 h 947"/>
                    <a:gd name="T74" fmla="*/ 441 w 441"/>
                    <a:gd name="T75" fmla="*/ 947 h 9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41" h="947">
                      <a:moveTo>
                        <a:pt x="14" y="249"/>
                      </a:moveTo>
                      <a:lnTo>
                        <a:pt x="61" y="124"/>
                      </a:lnTo>
                      <a:lnTo>
                        <a:pt x="102" y="65"/>
                      </a:lnTo>
                      <a:lnTo>
                        <a:pt x="174" y="4"/>
                      </a:lnTo>
                      <a:lnTo>
                        <a:pt x="236" y="0"/>
                      </a:lnTo>
                      <a:lnTo>
                        <a:pt x="301" y="18"/>
                      </a:lnTo>
                      <a:lnTo>
                        <a:pt x="359" y="63"/>
                      </a:lnTo>
                      <a:lnTo>
                        <a:pt x="359" y="145"/>
                      </a:lnTo>
                      <a:lnTo>
                        <a:pt x="332" y="217"/>
                      </a:lnTo>
                      <a:lnTo>
                        <a:pt x="332" y="348"/>
                      </a:lnTo>
                      <a:lnTo>
                        <a:pt x="342" y="546"/>
                      </a:lnTo>
                      <a:lnTo>
                        <a:pt x="393" y="668"/>
                      </a:lnTo>
                      <a:lnTo>
                        <a:pt x="441" y="766"/>
                      </a:lnTo>
                      <a:lnTo>
                        <a:pt x="441" y="841"/>
                      </a:lnTo>
                      <a:lnTo>
                        <a:pt x="389" y="911"/>
                      </a:lnTo>
                      <a:lnTo>
                        <a:pt x="348" y="945"/>
                      </a:lnTo>
                      <a:lnTo>
                        <a:pt x="287" y="947"/>
                      </a:lnTo>
                      <a:lnTo>
                        <a:pt x="215" y="947"/>
                      </a:lnTo>
                      <a:lnTo>
                        <a:pt x="136" y="926"/>
                      </a:lnTo>
                      <a:lnTo>
                        <a:pt x="61" y="802"/>
                      </a:lnTo>
                      <a:lnTo>
                        <a:pt x="20" y="654"/>
                      </a:lnTo>
                      <a:lnTo>
                        <a:pt x="0" y="538"/>
                      </a:lnTo>
                      <a:lnTo>
                        <a:pt x="0" y="401"/>
                      </a:lnTo>
                      <a:lnTo>
                        <a:pt x="14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2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3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9" name="Gruppieren 177"/>
            <p:cNvGrpSpPr>
              <a:grpSpLocks/>
            </p:cNvGrpSpPr>
            <p:nvPr/>
          </p:nvGrpSpPr>
          <p:grpSpPr bwMode="auto">
            <a:xfrm flipH="1">
              <a:off x="4005" y="3060"/>
              <a:ext cx="495" cy="438"/>
              <a:chOff x="4187243" y="2818793"/>
              <a:chExt cx="616555" cy="585347"/>
            </a:xfrm>
          </p:grpSpPr>
          <p:grpSp>
            <p:nvGrpSpPr>
              <p:cNvPr id="43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47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64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6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6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62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5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42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74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46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7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4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0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4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45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6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32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3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4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5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6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7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7" name="Group 62"/>
              <p:cNvGrpSpPr>
                <a:grpSpLocks/>
              </p:cNvGrpSpPr>
              <p:nvPr/>
            </p:nvGrpSpPr>
            <p:grpSpPr bwMode="auto">
              <a:xfrm flipH="1">
                <a:off x="4436255" y="2928883"/>
                <a:ext cx="110262" cy="182577"/>
                <a:chOff x="2144" y="3421"/>
                <a:chExt cx="120" cy="216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</p:grpSp>
      <p:pic>
        <p:nvPicPr>
          <p:cNvPr id="126" name="Picture 8" descr="C:\Users\Gisbert\Desktop\Bil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14480" y="4214818"/>
            <a:ext cx="571504" cy="556986"/>
          </a:xfrm>
          <a:prstGeom prst="rect">
            <a:avLst/>
          </a:prstGeom>
          <a:noFill/>
        </p:spPr>
      </p:pic>
      <p:sp>
        <p:nvSpPr>
          <p:cNvPr id="127" name="Rechteck 126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0"/>
            <a:ext cx="400049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1643042" y="4572008"/>
            <a:ext cx="7000924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21"/>
          <p:cNvSpPr>
            <a:spLocks noChangeArrowheads="1"/>
          </p:cNvSpPr>
          <p:nvPr/>
        </p:nvSpPr>
        <p:spPr bwMode="auto">
          <a:xfrm>
            <a:off x="1643042" y="2500306"/>
            <a:ext cx="7000924" cy="19288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1428728" y="1000108"/>
            <a:ext cx="7215238" cy="35718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2500298" y="1000108"/>
            <a:ext cx="4464050" cy="3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…als es noch keine Arbeitnehmerrechte gab </a:t>
            </a:r>
          </a:p>
        </p:txBody>
      </p:sp>
      <p:pic>
        <p:nvPicPr>
          <p:cNvPr id="5" name="Picture 11" descr="E:\MAV Seminare\Aprather Seminare 2014\MAV Seminar_Kirche und Diakonie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785794"/>
            <a:ext cx="688526" cy="857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3786182" y="4714884"/>
            <a:ext cx="457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>
                <a:cs typeface="Arial" pitchFamily="34" charset="0"/>
              </a:rPr>
              <a:t>Die preußische Gewerbeordnung aus dem Jahr 1845 legt fest,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dass </a:t>
            </a:r>
            <a:r>
              <a:rPr lang="de-DE" sz="1200" b="1" i="1" dirty="0">
                <a:cs typeface="Arial" pitchFamily="34" charset="0"/>
              </a:rPr>
              <a:t>Arbeitsverträge </a:t>
            </a:r>
            <a:r>
              <a:rPr lang="de-DE" sz="1200" b="1" i="1" dirty="0" smtClean="0">
                <a:cs typeface="Arial" pitchFamily="34" charset="0"/>
              </a:rPr>
              <a:t>Gegenstand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freier Vereinbarungen </a:t>
            </a:r>
            <a:r>
              <a:rPr lang="de-DE" sz="1200" b="1" i="1" dirty="0" smtClean="0">
                <a:cs typeface="Arial" pitchFamily="34" charset="0"/>
              </a:rPr>
              <a:t>zwischen </a:t>
            </a:r>
          </a:p>
          <a:p>
            <a:r>
              <a:rPr lang="de-DE" sz="1200" b="1" i="1" dirty="0" smtClean="0">
                <a:cs typeface="Arial" pitchFamily="34" charset="0"/>
              </a:rPr>
              <a:t>Unternehmern und Arbeitern sind. 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7" name="Rechteck 16"/>
          <p:cNvSpPr>
            <a:spLocks noChangeArrowheads="1"/>
          </p:cNvSpPr>
          <p:nvPr/>
        </p:nvSpPr>
        <p:spPr bwMode="auto">
          <a:xfrm>
            <a:off x="3786182" y="2571744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>
                <a:cs typeface="Arial" pitchFamily="34" charset="0"/>
              </a:rPr>
              <a:t>Die Arbeiter sollten fleißig, </a:t>
            </a:r>
            <a:endParaRPr lang="de-DE" sz="1400" b="1" i="1" dirty="0" smtClean="0">
              <a:cs typeface="Arial" pitchFamily="34" charset="0"/>
            </a:endParaRPr>
          </a:p>
          <a:p>
            <a:r>
              <a:rPr lang="de-DE" sz="1400" b="1" i="1" dirty="0" smtClean="0">
                <a:cs typeface="Arial" pitchFamily="34" charset="0"/>
              </a:rPr>
              <a:t>bescheiden</a:t>
            </a:r>
            <a:r>
              <a:rPr lang="de-DE" sz="1400" b="1" i="1" dirty="0">
                <a:cs typeface="Arial" pitchFamily="34" charset="0"/>
              </a:rPr>
              <a:t>, </a:t>
            </a:r>
            <a:r>
              <a:rPr lang="de-DE" sz="1400" b="1" i="1" dirty="0" smtClean="0">
                <a:cs typeface="Arial" pitchFamily="34" charset="0"/>
              </a:rPr>
              <a:t>ordentlich und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gottesfürchtig </a:t>
            </a:r>
            <a:r>
              <a:rPr lang="de-DE" sz="1400" b="1" i="1" dirty="0">
                <a:cs typeface="Arial" pitchFamily="34" charset="0"/>
              </a:rPr>
              <a:t>sein </a:t>
            </a: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>
            <a:off x="1714480" y="1357298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betrug die </a:t>
            </a:r>
            <a:r>
              <a:rPr lang="de-DE" sz="1400" b="1" dirty="0">
                <a:cs typeface="Arial" pitchFamily="34" charset="0"/>
              </a:rPr>
              <a:t>durchschnittliche </a:t>
            </a:r>
            <a:r>
              <a:rPr lang="de-DE" sz="1400" b="1" dirty="0" smtClean="0">
                <a:cs typeface="Arial" pitchFamily="34" charset="0"/>
              </a:rPr>
              <a:t>Lebensarbeitszeit </a:t>
            </a:r>
          </a:p>
          <a:p>
            <a:r>
              <a:rPr lang="de-DE" sz="1400" b="1" dirty="0" smtClean="0">
                <a:cs typeface="Arial" pitchFamily="34" charset="0"/>
              </a:rPr>
              <a:t>                       bis </a:t>
            </a:r>
            <a:r>
              <a:rPr lang="de-DE" sz="1400" b="1" dirty="0">
                <a:cs typeface="Arial" pitchFamily="34" charset="0"/>
              </a:rPr>
              <a:t>zur </a:t>
            </a:r>
            <a:r>
              <a:rPr lang="de-DE" sz="1400" b="1" dirty="0" smtClean="0">
                <a:cs typeface="Arial" pitchFamily="34" charset="0"/>
              </a:rPr>
              <a:t>endgültigen „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Arbeitsunfähigkeit</a:t>
            </a:r>
            <a:r>
              <a:rPr lang="de-DE" sz="1400" b="1" dirty="0">
                <a:cs typeface="Arial" pitchFamily="34" charset="0"/>
              </a:rPr>
              <a:t>“ </a:t>
            </a:r>
            <a:r>
              <a:rPr lang="de-DE" sz="1400" b="1" dirty="0" smtClean="0">
                <a:cs typeface="Arial" pitchFamily="34" charset="0"/>
              </a:rPr>
              <a:t>etwa </a:t>
            </a:r>
            <a:r>
              <a:rPr lang="de-DE" sz="1400" b="1" dirty="0">
                <a:cs typeface="Arial" pitchFamily="34" charset="0"/>
              </a:rPr>
              <a:t>15 </a:t>
            </a:r>
            <a:r>
              <a:rPr lang="de-DE" sz="1400" b="1" dirty="0" smtClean="0">
                <a:cs typeface="Arial" pitchFamily="34" charset="0"/>
              </a:rPr>
              <a:t>Jahre.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3786182" y="1785926"/>
            <a:ext cx="442915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  <a:cs typeface="Times New Roman" pitchFamily="18" charset="0"/>
              </a:rPr>
              <a:t>Das Leben als Arbeiter bedeutete </a:t>
            </a:r>
            <a:r>
              <a:rPr lang="de-DE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Not und Elend</a:t>
            </a:r>
            <a:endParaRPr lang="de-DE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15074" y="3000372"/>
            <a:ext cx="218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  <a:cs typeface="Arial" pitchFamily="34" charset="0"/>
              </a:rPr>
              <a:t>Streiks sind verboten</a:t>
            </a:r>
            <a:endParaRPr lang="de-DE" b="1" i="1" dirty="0">
              <a:cs typeface="Arial" pitchFamily="34" charset="0"/>
            </a:endParaRPr>
          </a:p>
        </p:txBody>
      </p:sp>
      <p:pic>
        <p:nvPicPr>
          <p:cNvPr id="11" name="Picture 2" descr="C:\Users\Gisbert\Desktop\1062px-Karikatur_Das_Verhältnis_Arbeiter_Unterneh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2235873" cy="189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9"/>
          <p:cNvSpPr>
            <a:spLocks noChangeArrowheads="1"/>
          </p:cNvSpPr>
          <p:nvPr/>
        </p:nvSpPr>
        <p:spPr bwMode="auto">
          <a:xfrm>
            <a:off x="3786182" y="3286124"/>
            <a:ext cx="492922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>
                <a:cs typeface="Arial" pitchFamily="34" charset="0"/>
              </a:rPr>
              <a:t>Der Arbeitslohn </a:t>
            </a:r>
          </a:p>
          <a:p>
            <a:r>
              <a:rPr lang="de-DE" sz="1200" b="1" i="1" dirty="0">
                <a:cs typeface="Arial" pitchFamily="34" charset="0"/>
              </a:rPr>
              <a:t>konnte bei </a:t>
            </a:r>
            <a:r>
              <a:rPr lang="de-DE" sz="1200" b="1" i="1" dirty="0" err="1">
                <a:cs typeface="Arial" pitchFamily="34" charset="0"/>
              </a:rPr>
              <a:t>zehnminütigem</a:t>
            </a:r>
            <a:r>
              <a:rPr lang="de-DE" sz="1200" b="1" i="1" dirty="0">
                <a:cs typeface="Arial" pitchFamily="34" charset="0"/>
              </a:rPr>
              <a:t> Zuspätkommen </a:t>
            </a:r>
            <a:r>
              <a:rPr lang="de-DE" sz="1200" b="1" i="1" dirty="0" smtClean="0">
                <a:cs typeface="Arial" pitchFamily="34" charset="0"/>
              </a:rPr>
              <a:t>um </a:t>
            </a:r>
            <a:r>
              <a:rPr lang="de-DE" sz="1200" b="1" i="1" dirty="0">
                <a:cs typeface="Arial" pitchFamily="34" charset="0"/>
              </a:rPr>
              <a:t>einen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halben Tageslohn </a:t>
            </a:r>
            <a:r>
              <a:rPr lang="de-DE" sz="1200" b="1" i="1" dirty="0">
                <a:cs typeface="Arial" pitchFamily="34" charset="0"/>
              </a:rPr>
              <a:t>gekürzt werden. </a:t>
            </a:r>
            <a:r>
              <a:rPr lang="de-DE" sz="1200" b="1" i="1" dirty="0" smtClean="0">
                <a:cs typeface="Arial" pitchFamily="34" charset="0"/>
              </a:rPr>
              <a:t>Bei </a:t>
            </a:r>
            <a:r>
              <a:rPr lang="de-DE" sz="1200" b="1" i="1" dirty="0">
                <a:cs typeface="Arial" pitchFamily="34" charset="0"/>
              </a:rPr>
              <a:t>fehlerhafter Arbeitsleistung oder </a:t>
            </a:r>
            <a:r>
              <a:rPr lang="de-DE" sz="1200" b="1" i="1" dirty="0" smtClean="0">
                <a:cs typeface="Arial" pitchFamily="34" charset="0"/>
              </a:rPr>
              <a:t>Werkzeugbruch </a:t>
            </a:r>
            <a:r>
              <a:rPr lang="de-DE" sz="1200" b="1" i="1" dirty="0">
                <a:cs typeface="Arial" pitchFamily="34" charset="0"/>
              </a:rPr>
              <a:t>wurde Lohnabzug verhängt. </a:t>
            </a:r>
            <a:r>
              <a:rPr lang="de-DE" sz="1200" b="1" i="1" dirty="0" smtClean="0">
                <a:cs typeface="Arial" pitchFamily="34" charset="0"/>
              </a:rPr>
              <a:t>Üblich </a:t>
            </a:r>
            <a:r>
              <a:rPr lang="de-DE" sz="1200" b="1" i="1" dirty="0">
                <a:cs typeface="Arial" pitchFamily="34" charset="0"/>
              </a:rPr>
              <a:t>waren </a:t>
            </a:r>
            <a:r>
              <a:rPr lang="de-DE" sz="1200" b="1" i="1" dirty="0" smtClean="0">
                <a:cs typeface="Arial" pitchFamily="34" charset="0"/>
              </a:rPr>
              <a:t>Verlängerung </a:t>
            </a:r>
            <a:r>
              <a:rPr lang="de-DE" sz="1200" b="1" i="1" dirty="0">
                <a:cs typeface="Arial" pitchFamily="34" charset="0"/>
              </a:rPr>
              <a:t>der täglichen </a:t>
            </a:r>
            <a:r>
              <a:rPr lang="de-DE" sz="1200" b="1" i="1" dirty="0" smtClean="0">
                <a:cs typeface="Arial" pitchFamily="34" charset="0"/>
              </a:rPr>
              <a:t>Arbeitszeit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bis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zu 18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Stunden bei einer 6 Tage Woche</a:t>
            </a:r>
            <a:endParaRPr lang="de-DE" sz="1200" b="1" i="1" dirty="0">
              <a:cs typeface="Arial" pitchFamily="34" charset="0"/>
            </a:endParaRPr>
          </a:p>
        </p:txBody>
      </p:sp>
      <p:pic>
        <p:nvPicPr>
          <p:cNvPr id="15" name="Picture 2" descr="C:\Users\Gisbert\Desktop\Borsig_1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57430"/>
            <a:ext cx="265358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hteck 1"/>
          <p:cNvSpPr>
            <a:spLocks noChangeArrowheads="1"/>
          </p:cNvSpPr>
          <p:nvPr/>
        </p:nvSpPr>
        <p:spPr bwMode="auto">
          <a:xfrm>
            <a:off x="3786182" y="5357826"/>
            <a:ext cx="48577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Es gab keine Gewerkschaft, keinen Arbeitsschutz, </a:t>
            </a:r>
          </a:p>
          <a:p>
            <a:r>
              <a:rPr lang="de-DE" sz="1200" b="1" i="1" dirty="0" smtClean="0">
                <a:cs typeface="Arial" pitchFamily="34" charset="0"/>
              </a:rPr>
              <a:t>keine Kranken und Altersfürsorge, niemals Urlaub und natürlich </a:t>
            </a:r>
          </a:p>
          <a:p>
            <a:r>
              <a:rPr lang="de-DE" sz="1200" b="1" i="1" dirty="0" smtClean="0">
                <a:cs typeface="Arial" pitchFamily="34" charset="0"/>
              </a:rPr>
              <a:t>auch keinen Betriebsrat ,-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es herrschte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Unternehmerwillkür</a:t>
            </a:r>
            <a:endParaRPr lang="de-DE" sz="1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0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hteck 268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64" name="Rechteck 163"/>
          <p:cNvSpPr/>
          <p:nvPr/>
        </p:nvSpPr>
        <p:spPr bwMode="auto">
          <a:xfrm>
            <a:off x="642910" y="785794"/>
            <a:ext cx="4929223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14546" y="3143248"/>
            <a:ext cx="6357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Eine weitere Voraussetzung ist das </a:t>
            </a:r>
            <a:r>
              <a:rPr lang="de-DE" sz="1400" b="1" i="1" dirty="0" smtClean="0"/>
              <a:t>„Einvernehmen“ </a:t>
            </a:r>
            <a:r>
              <a:rPr lang="de-DE" sz="1400" b="1" i="1" dirty="0" smtClean="0">
                <a:cs typeface="Arial" pitchFamily="34" charset="0"/>
              </a:rPr>
              <a:t>zwischen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allen </a:t>
            </a:r>
            <a:r>
              <a:rPr lang="de-DE" sz="1400" b="1" i="1" dirty="0" smtClean="0">
                <a:cs typeface="Arial" pitchFamily="34" charset="0"/>
              </a:rPr>
              <a:t>beteiligten Dienststellenleitungen, </a:t>
            </a:r>
            <a:r>
              <a:rPr lang="de-DE" sz="1400" i="1" dirty="0" smtClean="0">
                <a:cs typeface="Arial" pitchFamily="34" charset="0"/>
              </a:rPr>
              <a:t>da</a:t>
            </a:r>
            <a:r>
              <a:rPr lang="de-DE" sz="1400" b="1" i="1" dirty="0" smtClean="0">
                <a:cs typeface="Arial" pitchFamily="34" charset="0"/>
              </a:rPr>
              <a:t> </a:t>
            </a:r>
            <a:r>
              <a:rPr lang="de-DE" sz="1400" i="1" dirty="0" smtClean="0"/>
              <a:t>eine Gemeinsame MAV für die Mitarbeitenden in allen </a:t>
            </a:r>
          </a:p>
          <a:p>
            <a:r>
              <a:rPr lang="de-DE" sz="1400" i="1" dirty="0" smtClean="0"/>
              <a:t>Dienststellen der Wahlgemeinschaft zuständig ist. Dem entsprechend sind auch alle Dienststellenleitungen verpflichtet, mit der Gemeinsamen MAV im Sinne des MVG zusammen zu arbeiten.</a:t>
            </a:r>
            <a:endParaRPr lang="de-DE" sz="1400" i="1" dirty="0"/>
          </a:p>
        </p:txBody>
      </p:sp>
      <p:sp>
        <p:nvSpPr>
          <p:cNvPr id="5" name="Rechteck 4"/>
          <p:cNvSpPr/>
          <p:nvPr/>
        </p:nvSpPr>
        <p:spPr>
          <a:xfrm>
            <a:off x="2214545" y="1428737"/>
            <a:ext cx="6500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Grund-Voraussetzung für die Bildung einer Wahlgemeinschaft, </a:t>
            </a:r>
            <a:r>
              <a:rPr lang="de-DE" sz="1400" b="1" i="1" dirty="0" smtClean="0"/>
              <a:t>ist die </a:t>
            </a:r>
            <a:r>
              <a:rPr lang="de-DE" sz="1400" b="1" i="1" dirty="0" smtClean="0">
                <a:solidFill>
                  <a:srgbClr val="C00000"/>
                </a:solidFill>
              </a:rPr>
              <a:t>Zustimmung </a:t>
            </a:r>
          </a:p>
          <a:p>
            <a:r>
              <a:rPr lang="de-DE" sz="1400" b="1" i="1" dirty="0" smtClean="0">
                <a:solidFill>
                  <a:srgbClr val="C00000"/>
                </a:solidFill>
              </a:rPr>
              <a:t>der Mitarbeitenden</a:t>
            </a:r>
            <a:r>
              <a:rPr lang="de-DE" sz="1400" b="1" i="1" dirty="0" smtClean="0"/>
              <a:t> in den jeweiligen Dienststellen</a:t>
            </a:r>
            <a:r>
              <a:rPr lang="de-DE" sz="1400" i="1" dirty="0" smtClean="0"/>
              <a:t>, da sie damit ihr Recht zur Wahl </a:t>
            </a:r>
          </a:p>
          <a:p>
            <a:r>
              <a:rPr lang="de-DE" sz="1400" i="1" dirty="0" smtClean="0"/>
              <a:t>einer Dienststellen-MAV, zugunsten einer gemeinsamen MAV „aufgeben“.</a:t>
            </a:r>
          </a:p>
        </p:txBody>
      </p:sp>
      <p:grpSp>
        <p:nvGrpSpPr>
          <p:cNvPr id="2" name="Gruppieren 269"/>
          <p:cNvGrpSpPr/>
          <p:nvPr/>
        </p:nvGrpSpPr>
        <p:grpSpPr>
          <a:xfrm>
            <a:off x="2214545" y="4500570"/>
            <a:ext cx="6500859" cy="1071570"/>
            <a:chOff x="2214546" y="4500570"/>
            <a:chExt cx="6500858" cy="1071570"/>
          </a:xfrm>
        </p:grpSpPr>
        <p:sp>
          <p:nvSpPr>
            <p:cNvPr id="9" name="Rechteck 8"/>
            <p:cNvSpPr/>
            <p:nvPr/>
          </p:nvSpPr>
          <p:spPr>
            <a:xfrm>
              <a:off x="2214546" y="4500570"/>
              <a:ext cx="6357982" cy="107157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357422" y="4572008"/>
              <a:ext cx="63579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i="1" dirty="0" smtClean="0">
                  <a:cs typeface="Arial" pitchFamily="34" charset="0"/>
                </a:rPr>
                <a:t>Eine gemeinsame MAV kann gebildet werden,</a:t>
              </a:r>
            </a:p>
            <a:p>
              <a:r>
                <a:rPr lang="de-DE" sz="1400" b="1" i="1" dirty="0" smtClean="0">
                  <a:cs typeface="Arial" pitchFamily="34" charset="0"/>
                </a:rPr>
                <a:t>„wenn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im Einvernehmen </a:t>
              </a:r>
              <a:r>
                <a:rPr lang="de-DE" sz="1400" b="1" i="1" dirty="0" smtClean="0">
                  <a:cs typeface="Arial" pitchFamily="34" charset="0"/>
                </a:rPr>
                <a:t>zwischen allen beteiligten Dienststellenleitungen </a:t>
              </a:r>
            </a:p>
            <a:p>
              <a:r>
                <a:rPr lang="de-DE" sz="1400" b="1" i="1" dirty="0" smtClean="0">
                  <a:cs typeface="Arial" pitchFamily="34" charset="0"/>
                </a:rPr>
                <a:t>und den jeweiligen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Mehrheiten </a:t>
              </a:r>
              <a:r>
                <a:rPr lang="de-DE" sz="1400" b="1" i="1" dirty="0" smtClean="0">
                  <a:cs typeface="Arial" pitchFamily="34" charset="0"/>
                </a:rPr>
                <a:t>der Mitarbeitenden dies </a:t>
              </a:r>
              <a:r>
                <a:rPr lang="de-DE" sz="1400" b="1" i="1" dirty="0" smtClean="0">
                  <a:solidFill>
                    <a:srgbClr val="C00000"/>
                  </a:solidFill>
                  <a:cs typeface="Arial" pitchFamily="34" charset="0"/>
                </a:rPr>
                <a:t>auf Antrag </a:t>
              </a:r>
              <a:r>
                <a:rPr lang="de-DE" sz="1400" b="1" i="1" dirty="0" smtClean="0">
                  <a:cs typeface="Arial" pitchFamily="34" charset="0"/>
                </a:rPr>
                <a:t>eines der Beteiligten schriftlich festgelegt worden ist.“</a:t>
              </a:r>
              <a:endParaRPr lang="de-DE" sz="1400" b="1" i="1" dirty="0">
                <a:cs typeface="Arial" pitchFamily="34" charset="0"/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2214545" y="2214555"/>
            <a:ext cx="6500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Obwohl es viele gute Gründe für eine „gemeinsame MAV“ gibt, wird es dazu in der Mitarbeiterschaft sicherlich </a:t>
            </a:r>
            <a:r>
              <a:rPr lang="de-DE" sz="1400" b="1" i="1" dirty="0" smtClean="0"/>
              <a:t>kontroverse Ansichten </a:t>
            </a:r>
            <a:r>
              <a:rPr lang="de-DE" sz="1400" i="1" dirty="0" smtClean="0"/>
              <a:t>geben. Zu entscheiden haben die Mitarbeitenden in einer Mitarbeiterversammlung und/oder in geheimer schriftlicher </a:t>
            </a:r>
            <a:r>
              <a:rPr lang="de-DE" sz="1400" b="1" i="1" dirty="0" smtClean="0"/>
              <a:t>Abstimmung</a:t>
            </a:r>
            <a:r>
              <a:rPr lang="de-DE" sz="1400" i="1" dirty="0" smtClean="0"/>
              <a:t>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14546" y="5715017"/>
            <a:ext cx="6643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Entscheidungen über die Bildung einer Gemeinsamen MAV können </a:t>
            </a:r>
            <a:r>
              <a:rPr lang="de-DE" sz="1400" b="1" i="1" dirty="0" smtClean="0">
                <a:solidFill>
                  <a:srgbClr val="C00000"/>
                </a:solidFill>
              </a:rPr>
              <a:t>zur nächsten Amtszeit</a:t>
            </a:r>
            <a:r>
              <a:rPr lang="de-DE" sz="1400" i="1" dirty="0" smtClean="0">
                <a:solidFill>
                  <a:srgbClr val="C00000"/>
                </a:solidFill>
              </a:rPr>
              <a:t> </a:t>
            </a:r>
            <a:r>
              <a:rPr lang="de-DE" sz="1400" i="1" dirty="0" smtClean="0"/>
              <a:t>bis zur Einleitung des Wahlverfahrens, schriftlich durch einen der Beteiligten </a:t>
            </a:r>
            <a:r>
              <a:rPr lang="de-DE" sz="1400" b="1" i="1" dirty="0" smtClean="0"/>
              <a:t>widerrufen</a:t>
            </a:r>
            <a:r>
              <a:rPr lang="de-DE" sz="1400" i="1" dirty="0" smtClean="0"/>
              <a:t> werden. </a:t>
            </a:r>
            <a:endParaRPr lang="de-DE" sz="1400" i="1" dirty="0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 rot="10800000" flipH="1">
            <a:off x="2000233" y="4714884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 flipH="1">
            <a:off x="2000233" y="507207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1476" y="4572009"/>
            <a:ext cx="13885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>
                <a:solidFill>
                  <a:srgbClr val="C00000"/>
                </a:solidFill>
                <a:cs typeface="Arial" pitchFamily="34" charset="0"/>
              </a:rPr>
              <a:t>Einvernehmen</a:t>
            </a:r>
            <a:r>
              <a:rPr lang="de-DE" sz="1200" b="1" dirty="0" smtClean="0">
                <a:cs typeface="Arial" pitchFamily="34" charset="0"/>
              </a:rPr>
              <a:t> </a:t>
            </a:r>
            <a:r>
              <a:rPr lang="de-DE" sz="1000" b="1" dirty="0" smtClean="0">
                <a:cs typeface="Arial" pitchFamily="34" charset="0"/>
              </a:rPr>
              <a:t>der </a:t>
            </a:r>
          </a:p>
          <a:p>
            <a:pPr algn="r"/>
            <a:r>
              <a:rPr lang="de-DE" sz="1000" b="1" dirty="0" smtClean="0">
                <a:cs typeface="Arial" pitchFamily="34" charset="0"/>
              </a:rPr>
              <a:t>Dienststellenleitungen</a:t>
            </a:r>
            <a:endParaRPr lang="de-DE" sz="1000" dirty="0"/>
          </a:p>
        </p:txBody>
      </p:sp>
      <p:sp>
        <p:nvSpPr>
          <p:cNvPr id="15" name="Rechteck 14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00035" y="4929198"/>
            <a:ext cx="14287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Zustimmung </a:t>
            </a:r>
          </a:p>
          <a:p>
            <a:pPr algn="r"/>
            <a:r>
              <a:rPr lang="de-DE" sz="1100" b="1" dirty="0" smtClean="0"/>
              <a:t>der Mitarbeitenden </a:t>
            </a:r>
            <a:endParaRPr lang="de-DE" sz="1100" dirty="0"/>
          </a:p>
        </p:txBody>
      </p:sp>
      <p:pic>
        <p:nvPicPr>
          <p:cNvPr id="17" name="Picture 6" descr="C:\Users\Gisbert\Desktop\Bil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63015" cy="1032092"/>
          </a:xfrm>
          <a:prstGeom prst="rect">
            <a:avLst/>
          </a:prstGeom>
          <a:noFill/>
        </p:spPr>
      </p:pic>
      <p:grpSp>
        <p:nvGrpSpPr>
          <p:cNvPr id="3" name="Group 589"/>
          <p:cNvGrpSpPr>
            <a:grpSpLocks/>
          </p:cNvGrpSpPr>
          <p:nvPr/>
        </p:nvGrpSpPr>
        <p:grpSpPr bwMode="auto">
          <a:xfrm>
            <a:off x="1071538" y="1357298"/>
            <a:ext cx="928695" cy="642942"/>
            <a:chOff x="3600" y="3060"/>
            <a:chExt cx="900" cy="569"/>
          </a:xfrm>
        </p:grpSpPr>
        <p:grpSp>
          <p:nvGrpSpPr>
            <p:cNvPr id="6" name="Gruppieren 177"/>
            <p:cNvGrpSpPr>
              <a:grpSpLocks/>
            </p:cNvGrpSpPr>
            <p:nvPr/>
          </p:nvGrpSpPr>
          <p:grpSpPr bwMode="auto">
            <a:xfrm>
              <a:off x="3593" y="3053"/>
              <a:ext cx="470" cy="566"/>
              <a:chOff x="4187243" y="2643177"/>
              <a:chExt cx="616555" cy="760963"/>
            </a:xfrm>
          </p:grpSpPr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11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1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09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10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85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6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7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8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9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1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93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9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91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92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79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0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1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2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3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84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 flipH="1">
                <a:off x="4355379" y="2643177"/>
                <a:ext cx="280251" cy="468275"/>
                <a:chOff x="2047" y="3083"/>
                <a:chExt cx="305" cy="554"/>
              </a:xfrm>
            </p:grpSpPr>
            <p:sp>
              <p:nvSpPr>
                <p:cNvPr id="73" name="Freeform 63"/>
                <p:cNvSpPr>
                  <a:spLocks/>
                </p:cNvSpPr>
                <p:nvPr/>
              </p:nvSpPr>
              <p:spPr bwMode="auto">
                <a:xfrm>
                  <a:off x="2160" y="3156"/>
                  <a:ext cx="104" cy="96"/>
                </a:xfrm>
                <a:custGeom>
                  <a:avLst/>
                  <a:gdLst>
                    <a:gd name="T0" fmla="*/ 0 w 520"/>
                    <a:gd name="T1" fmla="*/ 0 h 478"/>
                    <a:gd name="T2" fmla="*/ 0 w 520"/>
                    <a:gd name="T3" fmla="*/ 0 h 478"/>
                    <a:gd name="T4" fmla="*/ 0 w 520"/>
                    <a:gd name="T5" fmla="*/ 0 h 478"/>
                    <a:gd name="T6" fmla="*/ 0 w 520"/>
                    <a:gd name="T7" fmla="*/ 0 h 478"/>
                    <a:gd name="T8" fmla="*/ 0 w 520"/>
                    <a:gd name="T9" fmla="*/ 0 h 478"/>
                    <a:gd name="T10" fmla="*/ 0 w 520"/>
                    <a:gd name="T11" fmla="*/ 0 h 478"/>
                    <a:gd name="T12" fmla="*/ 0 w 520"/>
                    <a:gd name="T13" fmla="*/ 0 h 478"/>
                    <a:gd name="T14" fmla="*/ 0 w 520"/>
                    <a:gd name="T15" fmla="*/ 0 h 478"/>
                    <a:gd name="T16" fmla="*/ 0 w 520"/>
                    <a:gd name="T17" fmla="*/ 0 h 478"/>
                    <a:gd name="T18" fmla="*/ 0 w 520"/>
                    <a:gd name="T19" fmla="*/ 0 h 478"/>
                    <a:gd name="T20" fmla="*/ 0 w 520"/>
                    <a:gd name="T21" fmla="*/ 0 h 478"/>
                    <a:gd name="T22" fmla="*/ 0 w 520"/>
                    <a:gd name="T23" fmla="*/ 0 h 478"/>
                    <a:gd name="T24" fmla="*/ 0 w 520"/>
                    <a:gd name="T25" fmla="*/ 0 h 478"/>
                    <a:gd name="T26" fmla="*/ 0 w 520"/>
                    <a:gd name="T27" fmla="*/ 0 h 478"/>
                    <a:gd name="T28" fmla="*/ 0 w 520"/>
                    <a:gd name="T29" fmla="*/ 0 h 478"/>
                    <a:gd name="T30" fmla="*/ 0 w 520"/>
                    <a:gd name="T31" fmla="*/ 0 h 478"/>
                    <a:gd name="T32" fmla="*/ 0 w 520"/>
                    <a:gd name="T33" fmla="*/ 0 h 478"/>
                    <a:gd name="T34" fmla="*/ 0 w 520"/>
                    <a:gd name="T35" fmla="*/ 0 h 478"/>
                    <a:gd name="T36" fmla="*/ 0 w 520"/>
                    <a:gd name="T37" fmla="*/ 0 h 478"/>
                    <a:gd name="T38" fmla="*/ 0 w 520"/>
                    <a:gd name="T39" fmla="*/ 0 h 478"/>
                    <a:gd name="T40" fmla="*/ 0 w 520"/>
                    <a:gd name="T41" fmla="*/ 0 h 478"/>
                    <a:gd name="T42" fmla="*/ 0 w 520"/>
                    <a:gd name="T43" fmla="*/ 0 h 478"/>
                    <a:gd name="T44" fmla="*/ 0 w 520"/>
                    <a:gd name="T45" fmla="*/ 0 h 47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0"/>
                    <a:gd name="T70" fmla="*/ 0 h 478"/>
                    <a:gd name="T71" fmla="*/ 520 w 520"/>
                    <a:gd name="T72" fmla="*/ 478 h 47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0" h="478">
                      <a:moveTo>
                        <a:pt x="180" y="115"/>
                      </a:moveTo>
                      <a:lnTo>
                        <a:pt x="207" y="51"/>
                      </a:lnTo>
                      <a:lnTo>
                        <a:pt x="280" y="9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79" y="36"/>
                      </a:lnTo>
                      <a:lnTo>
                        <a:pt x="520" y="130"/>
                      </a:lnTo>
                      <a:lnTo>
                        <a:pt x="500" y="254"/>
                      </a:lnTo>
                      <a:lnTo>
                        <a:pt x="434" y="362"/>
                      </a:lnTo>
                      <a:lnTo>
                        <a:pt x="366" y="436"/>
                      </a:lnTo>
                      <a:lnTo>
                        <a:pt x="293" y="468"/>
                      </a:lnTo>
                      <a:lnTo>
                        <a:pt x="238" y="478"/>
                      </a:lnTo>
                      <a:lnTo>
                        <a:pt x="180" y="459"/>
                      </a:lnTo>
                      <a:lnTo>
                        <a:pt x="135" y="409"/>
                      </a:lnTo>
                      <a:lnTo>
                        <a:pt x="114" y="344"/>
                      </a:lnTo>
                      <a:lnTo>
                        <a:pt x="118" y="275"/>
                      </a:lnTo>
                      <a:lnTo>
                        <a:pt x="139" y="193"/>
                      </a:lnTo>
                      <a:lnTo>
                        <a:pt x="148" y="178"/>
                      </a:lnTo>
                      <a:lnTo>
                        <a:pt x="14" y="89"/>
                      </a:lnTo>
                      <a:lnTo>
                        <a:pt x="0" y="68"/>
                      </a:lnTo>
                      <a:lnTo>
                        <a:pt x="0" y="41"/>
                      </a:lnTo>
                      <a:lnTo>
                        <a:pt x="32" y="26"/>
                      </a:lnTo>
                      <a:lnTo>
                        <a:pt x="18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4" name="Freeform 64"/>
                <p:cNvSpPr>
                  <a:spLocks/>
                </p:cNvSpPr>
                <p:nvPr/>
              </p:nvSpPr>
              <p:spPr bwMode="auto">
                <a:xfrm>
                  <a:off x="2228" y="3284"/>
                  <a:ext cx="124" cy="182"/>
                </a:xfrm>
                <a:custGeom>
                  <a:avLst/>
                  <a:gdLst>
                    <a:gd name="T0" fmla="*/ 0 w 619"/>
                    <a:gd name="T1" fmla="*/ 0 h 913"/>
                    <a:gd name="T2" fmla="*/ 0 w 619"/>
                    <a:gd name="T3" fmla="*/ 0 h 913"/>
                    <a:gd name="T4" fmla="*/ 0 w 619"/>
                    <a:gd name="T5" fmla="*/ 0 h 913"/>
                    <a:gd name="T6" fmla="*/ 0 w 619"/>
                    <a:gd name="T7" fmla="*/ 0 h 913"/>
                    <a:gd name="T8" fmla="*/ 0 w 619"/>
                    <a:gd name="T9" fmla="*/ 0 h 913"/>
                    <a:gd name="T10" fmla="*/ 0 w 619"/>
                    <a:gd name="T11" fmla="*/ 0 h 913"/>
                    <a:gd name="T12" fmla="*/ 0 w 619"/>
                    <a:gd name="T13" fmla="*/ 0 h 913"/>
                    <a:gd name="T14" fmla="*/ 0 w 619"/>
                    <a:gd name="T15" fmla="*/ 0 h 913"/>
                    <a:gd name="T16" fmla="*/ 0 w 619"/>
                    <a:gd name="T17" fmla="*/ 0 h 913"/>
                    <a:gd name="T18" fmla="*/ 0 w 619"/>
                    <a:gd name="T19" fmla="*/ 0 h 913"/>
                    <a:gd name="T20" fmla="*/ 0 w 619"/>
                    <a:gd name="T21" fmla="*/ 0 h 913"/>
                    <a:gd name="T22" fmla="*/ 0 w 619"/>
                    <a:gd name="T23" fmla="*/ 0 h 913"/>
                    <a:gd name="T24" fmla="*/ 0 w 619"/>
                    <a:gd name="T25" fmla="*/ 0 h 913"/>
                    <a:gd name="T26" fmla="*/ 0 w 619"/>
                    <a:gd name="T27" fmla="*/ 0 h 913"/>
                    <a:gd name="T28" fmla="*/ 0 w 619"/>
                    <a:gd name="T29" fmla="*/ 0 h 913"/>
                    <a:gd name="T30" fmla="*/ 0 w 619"/>
                    <a:gd name="T31" fmla="*/ 0 h 913"/>
                    <a:gd name="T32" fmla="*/ 0 w 619"/>
                    <a:gd name="T33" fmla="*/ 0 h 913"/>
                    <a:gd name="T34" fmla="*/ 0 w 619"/>
                    <a:gd name="T35" fmla="*/ 0 h 913"/>
                    <a:gd name="T36" fmla="*/ 0 w 619"/>
                    <a:gd name="T37" fmla="*/ 0 h 913"/>
                    <a:gd name="T38" fmla="*/ 0 w 619"/>
                    <a:gd name="T39" fmla="*/ 0 h 913"/>
                    <a:gd name="T40" fmla="*/ 0 w 619"/>
                    <a:gd name="T41" fmla="*/ 0 h 913"/>
                    <a:gd name="T42" fmla="*/ 0 w 619"/>
                    <a:gd name="T43" fmla="*/ 0 h 913"/>
                    <a:gd name="T44" fmla="*/ 0 w 619"/>
                    <a:gd name="T45" fmla="*/ 0 h 913"/>
                    <a:gd name="T46" fmla="*/ 0 w 619"/>
                    <a:gd name="T47" fmla="*/ 0 h 913"/>
                    <a:gd name="T48" fmla="*/ 0 w 619"/>
                    <a:gd name="T49" fmla="*/ 0 h 913"/>
                    <a:gd name="T50" fmla="*/ 0 w 619"/>
                    <a:gd name="T51" fmla="*/ 0 h 913"/>
                    <a:gd name="T52" fmla="*/ 0 w 619"/>
                    <a:gd name="T53" fmla="*/ 0 h 913"/>
                    <a:gd name="T54" fmla="*/ 0 w 619"/>
                    <a:gd name="T55" fmla="*/ 0 h 913"/>
                    <a:gd name="T56" fmla="*/ 0 w 619"/>
                    <a:gd name="T57" fmla="*/ 0 h 913"/>
                    <a:gd name="T58" fmla="*/ 0 w 619"/>
                    <a:gd name="T59" fmla="*/ 0 h 913"/>
                    <a:gd name="T60" fmla="*/ 0 w 619"/>
                    <a:gd name="T61" fmla="*/ 0 h 913"/>
                    <a:gd name="T62" fmla="*/ 0 w 619"/>
                    <a:gd name="T63" fmla="*/ 0 h 913"/>
                    <a:gd name="T64" fmla="*/ 0 w 619"/>
                    <a:gd name="T65" fmla="*/ 0 h 913"/>
                    <a:gd name="T66" fmla="*/ 0 w 619"/>
                    <a:gd name="T67" fmla="*/ 0 h 913"/>
                    <a:gd name="T68" fmla="*/ 0 w 619"/>
                    <a:gd name="T69" fmla="*/ 0 h 913"/>
                    <a:gd name="T70" fmla="*/ 0 w 619"/>
                    <a:gd name="T71" fmla="*/ 0 h 913"/>
                    <a:gd name="T72" fmla="*/ 0 w 619"/>
                    <a:gd name="T73" fmla="*/ 0 h 913"/>
                    <a:gd name="T74" fmla="*/ 0 w 619"/>
                    <a:gd name="T75" fmla="*/ 0 h 913"/>
                    <a:gd name="T76" fmla="*/ 0 w 619"/>
                    <a:gd name="T77" fmla="*/ 0 h 913"/>
                    <a:gd name="T78" fmla="*/ 0 w 619"/>
                    <a:gd name="T79" fmla="*/ 0 h 913"/>
                    <a:gd name="T80" fmla="*/ 0 w 619"/>
                    <a:gd name="T81" fmla="*/ 0 h 913"/>
                    <a:gd name="T82" fmla="*/ 0 w 619"/>
                    <a:gd name="T83" fmla="*/ 0 h 913"/>
                    <a:gd name="T84" fmla="*/ 0 w 619"/>
                    <a:gd name="T85" fmla="*/ 0 h 913"/>
                    <a:gd name="T86" fmla="*/ 0 w 619"/>
                    <a:gd name="T87" fmla="*/ 0 h 9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9"/>
                    <a:gd name="T133" fmla="*/ 0 h 913"/>
                    <a:gd name="T134" fmla="*/ 619 w 619"/>
                    <a:gd name="T135" fmla="*/ 913 h 9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9" h="913">
                      <a:moveTo>
                        <a:pt x="75" y="14"/>
                      </a:moveTo>
                      <a:lnTo>
                        <a:pt x="219" y="53"/>
                      </a:lnTo>
                      <a:lnTo>
                        <a:pt x="373" y="148"/>
                      </a:lnTo>
                      <a:lnTo>
                        <a:pt x="463" y="230"/>
                      </a:lnTo>
                      <a:lnTo>
                        <a:pt x="554" y="329"/>
                      </a:lnTo>
                      <a:lnTo>
                        <a:pt x="599" y="399"/>
                      </a:lnTo>
                      <a:lnTo>
                        <a:pt x="619" y="494"/>
                      </a:lnTo>
                      <a:lnTo>
                        <a:pt x="606" y="534"/>
                      </a:lnTo>
                      <a:lnTo>
                        <a:pt x="558" y="583"/>
                      </a:lnTo>
                      <a:lnTo>
                        <a:pt x="441" y="614"/>
                      </a:lnTo>
                      <a:lnTo>
                        <a:pt x="319" y="631"/>
                      </a:lnTo>
                      <a:lnTo>
                        <a:pt x="251" y="637"/>
                      </a:lnTo>
                      <a:lnTo>
                        <a:pt x="271" y="682"/>
                      </a:lnTo>
                      <a:lnTo>
                        <a:pt x="343" y="756"/>
                      </a:lnTo>
                      <a:lnTo>
                        <a:pt x="404" y="800"/>
                      </a:lnTo>
                      <a:lnTo>
                        <a:pt x="472" y="844"/>
                      </a:lnTo>
                      <a:lnTo>
                        <a:pt x="483" y="886"/>
                      </a:lnTo>
                      <a:lnTo>
                        <a:pt x="452" y="913"/>
                      </a:lnTo>
                      <a:lnTo>
                        <a:pt x="400" y="895"/>
                      </a:lnTo>
                      <a:lnTo>
                        <a:pt x="291" y="788"/>
                      </a:lnTo>
                      <a:lnTo>
                        <a:pt x="237" y="728"/>
                      </a:lnTo>
                      <a:lnTo>
                        <a:pt x="199" y="637"/>
                      </a:lnTo>
                      <a:lnTo>
                        <a:pt x="210" y="604"/>
                      </a:lnTo>
                      <a:lnTo>
                        <a:pt x="267" y="593"/>
                      </a:lnTo>
                      <a:lnTo>
                        <a:pt x="370" y="587"/>
                      </a:lnTo>
                      <a:lnTo>
                        <a:pt x="466" y="566"/>
                      </a:lnTo>
                      <a:lnTo>
                        <a:pt x="517" y="539"/>
                      </a:lnTo>
                      <a:lnTo>
                        <a:pt x="554" y="498"/>
                      </a:lnTo>
                      <a:lnTo>
                        <a:pt x="554" y="458"/>
                      </a:lnTo>
                      <a:lnTo>
                        <a:pt x="538" y="391"/>
                      </a:lnTo>
                      <a:lnTo>
                        <a:pt x="497" y="346"/>
                      </a:lnTo>
                      <a:lnTo>
                        <a:pt x="463" y="298"/>
                      </a:lnTo>
                      <a:lnTo>
                        <a:pt x="411" y="263"/>
                      </a:lnTo>
                      <a:lnTo>
                        <a:pt x="343" y="204"/>
                      </a:lnTo>
                      <a:lnTo>
                        <a:pt x="260" y="159"/>
                      </a:lnTo>
                      <a:lnTo>
                        <a:pt x="185" y="139"/>
                      </a:lnTo>
                      <a:lnTo>
                        <a:pt x="93" y="124"/>
                      </a:lnTo>
                      <a:lnTo>
                        <a:pt x="35" y="103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5" y="0"/>
                      </a:lnTo>
                      <a:lnTo>
                        <a:pt x="104" y="14"/>
                      </a:lnTo>
                      <a:lnTo>
                        <a:pt x="113" y="17"/>
                      </a:lnTo>
                      <a:lnTo>
                        <a:pt x="7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5" name="Freeform 65"/>
                <p:cNvSpPr>
                  <a:spLocks/>
                </p:cNvSpPr>
                <p:nvPr/>
              </p:nvSpPr>
              <p:spPr bwMode="auto">
                <a:xfrm>
                  <a:off x="2047" y="3083"/>
                  <a:ext cx="144" cy="207"/>
                </a:xfrm>
                <a:custGeom>
                  <a:avLst/>
                  <a:gdLst>
                    <a:gd name="T0" fmla="*/ 0 w 718"/>
                    <a:gd name="T1" fmla="*/ 0 h 1036"/>
                    <a:gd name="T2" fmla="*/ 0 w 718"/>
                    <a:gd name="T3" fmla="*/ 0 h 1036"/>
                    <a:gd name="T4" fmla="*/ 0 w 718"/>
                    <a:gd name="T5" fmla="*/ 0 h 1036"/>
                    <a:gd name="T6" fmla="*/ 0 w 718"/>
                    <a:gd name="T7" fmla="*/ 0 h 1036"/>
                    <a:gd name="T8" fmla="*/ 0 w 718"/>
                    <a:gd name="T9" fmla="*/ 0 h 1036"/>
                    <a:gd name="T10" fmla="*/ 0 w 718"/>
                    <a:gd name="T11" fmla="*/ 0 h 1036"/>
                    <a:gd name="T12" fmla="*/ 0 w 718"/>
                    <a:gd name="T13" fmla="*/ 0 h 1036"/>
                    <a:gd name="T14" fmla="*/ 0 w 718"/>
                    <a:gd name="T15" fmla="*/ 0 h 1036"/>
                    <a:gd name="T16" fmla="*/ 0 w 718"/>
                    <a:gd name="T17" fmla="*/ 0 h 1036"/>
                    <a:gd name="T18" fmla="*/ 0 w 718"/>
                    <a:gd name="T19" fmla="*/ 0 h 1036"/>
                    <a:gd name="T20" fmla="*/ 0 w 718"/>
                    <a:gd name="T21" fmla="*/ 0 h 1036"/>
                    <a:gd name="T22" fmla="*/ 0 w 718"/>
                    <a:gd name="T23" fmla="*/ 0 h 1036"/>
                    <a:gd name="T24" fmla="*/ 0 w 718"/>
                    <a:gd name="T25" fmla="*/ 0 h 1036"/>
                    <a:gd name="T26" fmla="*/ 0 w 718"/>
                    <a:gd name="T27" fmla="*/ 0 h 1036"/>
                    <a:gd name="T28" fmla="*/ 0 w 718"/>
                    <a:gd name="T29" fmla="*/ 0 h 1036"/>
                    <a:gd name="T30" fmla="*/ 0 w 718"/>
                    <a:gd name="T31" fmla="*/ 0 h 1036"/>
                    <a:gd name="T32" fmla="*/ 0 w 718"/>
                    <a:gd name="T33" fmla="*/ 0 h 1036"/>
                    <a:gd name="T34" fmla="*/ 0 w 718"/>
                    <a:gd name="T35" fmla="*/ 0 h 1036"/>
                    <a:gd name="T36" fmla="*/ 0 w 718"/>
                    <a:gd name="T37" fmla="*/ 0 h 1036"/>
                    <a:gd name="T38" fmla="*/ 0 w 718"/>
                    <a:gd name="T39" fmla="*/ 0 h 1036"/>
                    <a:gd name="T40" fmla="*/ 0 w 718"/>
                    <a:gd name="T41" fmla="*/ 0 h 1036"/>
                    <a:gd name="T42" fmla="*/ 0 w 718"/>
                    <a:gd name="T43" fmla="*/ 0 h 1036"/>
                    <a:gd name="T44" fmla="*/ 0 w 718"/>
                    <a:gd name="T45" fmla="*/ 0 h 1036"/>
                    <a:gd name="T46" fmla="*/ 0 w 718"/>
                    <a:gd name="T47" fmla="*/ 0 h 1036"/>
                    <a:gd name="T48" fmla="*/ 0 w 718"/>
                    <a:gd name="T49" fmla="*/ 0 h 1036"/>
                    <a:gd name="T50" fmla="*/ 0 w 718"/>
                    <a:gd name="T51" fmla="*/ 0 h 1036"/>
                    <a:gd name="T52" fmla="*/ 0 w 718"/>
                    <a:gd name="T53" fmla="*/ 0 h 1036"/>
                    <a:gd name="T54" fmla="*/ 0 w 718"/>
                    <a:gd name="T55" fmla="*/ 0 h 1036"/>
                    <a:gd name="T56" fmla="*/ 0 w 718"/>
                    <a:gd name="T57" fmla="*/ 0 h 1036"/>
                    <a:gd name="T58" fmla="*/ 0 w 718"/>
                    <a:gd name="T59" fmla="*/ 0 h 1036"/>
                    <a:gd name="T60" fmla="*/ 0 w 718"/>
                    <a:gd name="T61" fmla="*/ 0 h 1036"/>
                    <a:gd name="T62" fmla="*/ 0 w 718"/>
                    <a:gd name="T63" fmla="*/ 0 h 1036"/>
                    <a:gd name="T64" fmla="*/ 0 w 718"/>
                    <a:gd name="T65" fmla="*/ 0 h 1036"/>
                    <a:gd name="T66" fmla="*/ 0 w 718"/>
                    <a:gd name="T67" fmla="*/ 0 h 1036"/>
                    <a:gd name="T68" fmla="*/ 0 w 718"/>
                    <a:gd name="T69" fmla="*/ 0 h 1036"/>
                    <a:gd name="T70" fmla="*/ 0 w 718"/>
                    <a:gd name="T71" fmla="*/ 0 h 10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18"/>
                    <a:gd name="T109" fmla="*/ 0 h 1036"/>
                    <a:gd name="T110" fmla="*/ 718 w 718"/>
                    <a:gd name="T111" fmla="*/ 1036 h 10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18" h="1036">
                      <a:moveTo>
                        <a:pt x="657" y="890"/>
                      </a:moveTo>
                      <a:lnTo>
                        <a:pt x="711" y="937"/>
                      </a:lnTo>
                      <a:lnTo>
                        <a:pt x="718" y="983"/>
                      </a:lnTo>
                      <a:lnTo>
                        <a:pt x="698" y="1027"/>
                      </a:lnTo>
                      <a:lnTo>
                        <a:pt x="639" y="1036"/>
                      </a:lnTo>
                      <a:lnTo>
                        <a:pt x="564" y="947"/>
                      </a:lnTo>
                      <a:lnTo>
                        <a:pt x="533" y="872"/>
                      </a:lnTo>
                      <a:lnTo>
                        <a:pt x="476" y="777"/>
                      </a:lnTo>
                      <a:lnTo>
                        <a:pt x="420" y="670"/>
                      </a:lnTo>
                      <a:lnTo>
                        <a:pt x="370" y="581"/>
                      </a:lnTo>
                      <a:lnTo>
                        <a:pt x="298" y="470"/>
                      </a:lnTo>
                      <a:lnTo>
                        <a:pt x="209" y="366"/>
                      </a:lnTo>
                      <a:lnTo>
                        <a:pt x="137" y="276"/>
                      </a:lnTo>
                      <a:lnTo>
                        <a:pt x="103" y="250"/>
                      </a:lnTo>
                      <a:lnTo>
                        <a:pt x="72" y="250"/>
                      </a:lnTo>
                      <a:lnTo>
                        <a:pt x="24" y="232"/>
                      </a:lnTo>
                      <a:lnTo>
                        <a:pt x="11" y="193"/>
                      </a:lnTo>
                      <a:lnTo>
                        <a:pt x="0" y="124"/>
                      </a:lnTo>
                      <a:lnTo>
                        <a:pt x="11" y="59"/>
                      </a:lnTo>
                      <a:lnTo>
                        <a:pt x="35" y="17"/>
                      </a:lnTo>
                      <a:lnTo>
                        <a:pt x="65" y="0"/>
                      </a:lnTo>
                      <a:lnTo>
                        <a:pt x="106" y="23"/>
                      </a:lnTo>
                      <a:lnTo>
                        <a:pt x="126" y="8"/>
                      </a:lnTo>
                      <a:lnTo>
                        <a:pt x="144" y="42"/>
                      </a:lnTo>
                      <a:lnTo>
                        <a:pt x="158" y="124"/>
                      </a:lnTo>
                      <a:lnTo>
                        <a:pt x="148" y="166"/>
                      </a:lnTo>
                      <a:lnTo>
                        <a:pt x="155" y="232"/>
                      </a:lnTo>
                      <a:lnTo>
                        <a:pt x="189" y="276"/>
                      </a:lnTo>
                      <a:lnTo>
                        <a:pt x="270" y="372"/>
                      </a:lnTo>
                      <a:lnTo>
                        <a:pt x="332" y="438"/>
                      </a:lnTo>
                      <a:lnTo>
                        <a:pt x="393" y="518"/>
                      </a:lnTo>
                      <a:lnTo>
                        <a:pt x="431" y="571"/>
                      </a:lnTo>
                      <a:lnTo>
                        <a:pt x="506" y="657"/>
                      </a:lnTo>
                      <a:lnTo>
                        <a:pt x="564" y="760"/>
                      </a:lnTo>
                      <a:lnTo>
                        <a:pt x="619" y="875"/>
                      </a:lnTo>
                      <a:lnTo>
                        <a:pt x="657" y="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6" name="Freeform 66"/>
                <p:cNvSpPr>
                  <a:spLocks/>
                </p:cNvSpPr>
                <p:nvPr/>
              </p:nvSpPr>
              <p:spPr bwMode="auto">
                <a:xfrm>
                  <a:off x="2156" y="3260"/>
                  <a:ext cx="88" cy="189"/>
                </a:xfrm>
                <a:custGeom>
                  <a:avLst/>
                  <a:gdLst>
                    <a:gd name="T0" fmla="*/ 0 w 441"/>
                    <a:gd name="T1" fmla="*/ 0 h 947"/>
                    <a:gd name="T2" fmla="*/ 0 w 441"/>
                    <a:gd name="T3" fmla="*/ 0 h 947"/>
                    <a:gd name="T4" fmla="*/ 0 w 441"/>
                    <a:gd name="T5" fmla="*/ 0 h 947"/>
                    <a:gd name="T6" fmla="*/ 0 w 441"/>
                    <a:gd name="T7" fmla="*/ 0 h 947"/>
                    <a:gd name="T8" fmla="*/ 0 w 441"/>
                    <a:gd name="T9" fmla="*/ 0 h 947"/>
                    <a:gd name="T10" fmla="*/ 0 w 441"/>
                    <a:gd name="T11" fmla="*/ 0 h 947"/>
                    <a:gd name="T12" fmla="*/ 0 w 441"/>
                    <a:gd name="T13" fmla="*/ 0 h 947"/>
                    <a:gd name="T14" fmla="*/ 0 w 441"/>
                    <a:gd name="T15" fmla="*/ 0 h 947"/>
                    <a:gd name="T16" fmla="*/ 0 w 441"/>
                    <a:gd name="T17" fmla="*/ 0 h 947"/>
                    <a:gd name="T18" fmla="*/ 0 w 441"/>
                    <a:gd name="T19" fmla="*/ 0 h 947"/>
                    <a:gd name="T20" fmla="*/ 0 w 441"/>
                    <a:gd name="T21" fmla="*/ 0 h 947"/>
                    <a:gd name="T22" fmla="*/ 0 w 441"/>
                    <a:gd name="T23" fmla="*/ 0 h 947"/>
                    <a:gd name="T24" fmla="*/ 0 w 441"/>
                    <a:gd name="T25" fmla="*/ 0 h 947"/>
                    <a:gd name="T26" fmla="*/ 0 w 441"/>
                    <a:gd name="T27" fmla="*/ 0 h 947"/>
                    <a:gd name="T28" fmla="*/ 0 w 441"/>
                    <a:gd name="T29" fmla="*/ 0 h 947"/>
                    <a:gd name="T30" fmla="*/ 0 w 441"/>
                    <a:gd name="T31" fmla="*/ 0 h 947"/>
                    <a:gd name="T32" fmla="*/ 0 w 441"/>
                    <a:gd name="T33" fmla="*/ 0 h 947"/>
                    <a:gd name="T34" fmla="*/ 0 w 441"/>
                    <a:gd name="T35" fmla="*/ 0 h 947"/>
                    <a:gd name="T36" fmla="*/ 0 w 441"/>
                    <a:gd name="T37" fmla="*/ 0 h 947"/>
                    <a:gd name="T38" fmla="*/ 0 w 441"/>
                    <a:gd name="T39" fmla="*/ 0 h 947"/>
                    <a:gd name="T40" fmla="*/ 0 w 441"/>
                    <a:gd name="T41" fmla="*/ 0 h 947"/>
                    <a:gd name="T42" fmla="*/ 0 w 441"/>
                    <a:gd name="T43" fmla="*/ 0 h 947"/>
                    <a:gd name="T44" fmla="*/ 0 w 441"/>
                    <a:gd name="T45" fmla="*/ 0 h 947"/>
                    <a:gd name="T46" fmla="*/ 0 w 441"/>
                    <a:gd name="T47" fmla="*/ 0 h 9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41"/>
                    <a:gd name="T73" fmla="*/ 0 h 947"/>
                    <a:gd name="T74" fmla="*/ 441 w 441"/>
                    <a:gd name="T75" fmla="*/ 947 h 9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41" h="947">
                      <a:moveTo>
                        <a:pt x="14" y="249"/>
                      </a:moveTo>
                      <a:lnTo>
                        <a:pt x="61" y="124"/>
                      </a:lnTo>
                      <a:lnTo>
                        <a:pt x="102" y="65"/>
                      </a:lnTo>
                      <a:lnTo>
                        <a:pt x="174" y="4"/>
                      </a:lnTo>
                      <a:lnTo>
                        <a:pt x="236" y="0"/>
                      </a:lnTo>
                      <a:lnTo>
                        <a:pt x="301" y="18"/>
                      </a:lnTo>
                      <a:lnTo>
                        <a:pt x="359" y="63"/>
                      </a:lnTo>
                      <a:lnTo>
                        <a:pt x="359" y="145"/>
                      </a:lnTo>
                      <a:lnTo>
                        <a:pt x="332" y="217"/>
                      </a:lnTo>
                      <a:lnTo>
                        <a:pt x="332" y="348"/>
                      </a:lnTo>
                      <a:lnTo>
                        <a:pt x="342" y="546"/>
                      </a:lnTo>
                      <a:lnTo>
                        <a:pt x="393" y="668"/>
                      </a:lnTo>
                      <a:lnTo>
                        <a:pt x="441" y="766"/>
                      </a:lnTo>
                      <a:lnTo>
                        <a:pt x="441" y="841"/>
                      </a:lnTo>
                      <a:lnTo>
                        <a:pt x="389" y="911"/>
                      </a:lnTo>
                      <a:lnTo>
                        <a:pt x="348" y="945"/>
                      </a:lnTo>
                      <a:lnTo>
                        <a:pt x="287" y="947"/>
                      </a:lnTo>
                      <a:lnTo>
                        <a:pt x="215" y="947"/>
                      </a:lnTo>
                      <a:lnTo>
                        <a:pt x="136" y="926"/>
                      </a:lnTo>
                      <a:lnTo>
                        <a:pt x="61" y="802"/>
                      </a:lnTo>
                      <a:lnTo>
                        <a:pt x="20" y="654"/>
                      </a:lnTo>
                      <a:lnTo>
                        <a:pt x="0" y="538"/>
                      </a:lnTo>
                      <a:lnTo>
                        <a:pt x="0" y="401"/>
                      </a:lnTo>
                      <a:lnTo>
                        <a:pt x="14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7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78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38" name="Gruppieren 177"/>
            <p:cNvGrpSpPr>
              <a:grpSpLocks/>
            </p:cNvGrpSpPr>
            <p:nvPr/>
          </p:nvGrpSpPr>
          <p:grpSpPr bwMode="auto">
            <a:xfrm flipH="1">
              <a:off x="4005" y="3060"/>
              <a:ext cx="495" cy="438"/>
              <a:chOff x="4187243" y="2818793"/>
              <a:chExt cx="616555" cy="585347"/>
            </a:xfrm>
          </p:grpSpPr>
          <p:grpSp>
            <p:nvGrpSpPr>
              <p:cNvPr id="242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2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3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4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56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59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6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6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57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58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0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7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71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41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7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4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39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3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27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8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9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0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1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32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4" name="Group 62"/>
              <p:cNvGrpSpPr>
                <a:grpSpLocks/>
              </p:cNvGrpSpPr>
              <p:nvPr/>
            </p:nvGrpSpPr>
            <p:grpSpPr bwMode="auto">
              <a:xfrm flipH="1">
                <a:off x="4436255" y="2928883"/>
                <a:ext cx="110262" cy="182577"/>
                <a:chOff x="2144" y="3421"/>
                <a:chExt cx="120" cy="216"/>
              </a:xfrm>
            </p:grpSpPr>
            <p:sp>
              <p:nvSpPr>
                <p:cNvPr id="25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6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75" name="Gruppieren 120"/>
          <p:cNvGrpSpPr/>
          <p:nvPr/>
        </p:nvGrpSpPr>
        <p:grpSpPr>
          <a:xfrm>
            <a:off x="1142976" y="3786191"/>
            <a:ext cx="500067" cy="500063"/>
            <a:chOff x="642910" y="4500570"/>
            <a:chExt cx="504024" cy="571501"/>
          </a:xfrm>
        </p:grpSpPr>
        <p:grpSp>
          <p:nvGrpSpPr>
            <p:cNvPr id="276" name="Gruppieren 283"/>
            <p:cNvGrpSpPr>
              <a:grpSpLocks/>
            </p:cNvGrpSpPr>
            <p:nvPr/>
          </p:nvGrpSpPr>
          <p:grpSpPr bwMode="auto">
            <a:xfrm flipH="1">
              <a:off x="848779" y="4621705"/>
              <a:ext cx="201130" cy="418961"/>
              <a:chOff x="5857884" y="2447465"/>
              <a:chExt cx="708596" cy="1206215"/>
            </a:xfrm>
          </p:grpSpPr>
          <p:sp>
            <p:nvSpPr>
              <p:cNvPr id="148" name="Freeform 63"/>
              <p:cNvSpPr>
                <a:spLocks/>
              </p:cNvSpPr>
              <p:nvPr/>
            </p:nvSpPr>
            <p:spPr bwMode="auto">
              <a:xfrm rot="-2665236">
                <a:off x="5888935" y="2447465"/>
                <a:ext cx="352219" cy="232540"/>
              </a:xfrm>
              <a:custGeom>
                <a:avLst/>
                <a:gdLst>
                  <a:gd name="T0" fmla="*/ 0 w 520"/>
                  <a:gd name="T1" fmla="*/ 0 h 478"/>
                  <a:gd name="T2" fmla="*/ 0 w 520"/>
                  <a:gd name="T3" fmla="*/ 0 h 478"/>
                  <a:gd name="T4" fmla="*/ 0 w 520"/>
                  <a:gd name="T5" fmla="*/ 0 h 478"/>
                  <a:gd name="T6" fmla="*/ 0 w 520"/>
                  <a:gd name="T7" fmla="*/ 0 h 478"/>
                  <a:gd name="T8" fmla="*/ 0 w 520"/>
                  <a:gd name="T9" fmla="*/ 0 h 478"/>
                  <a:gd name="T10" fmla="*/ 0 w 520"/>
                  <a:gd name="T11" fmla="*/ 0 h 478"/>
                  <a:gd name="T12" fmla="*/ 0 w 520"/>
                  <a:gd name="T13" fmla="*/ 0 h 478"/>
                  <a:gd name="T14" fmla="*/ 0 w 520"/>
                  <a:gd name="T15" fmla="*/ 0 h 478"/>
                  <a:gd name="T16" fmla="*/ 0 w 520"/>
                  <a:gd name="T17" fmla="*/ 0 h 478"/>
                  <a:gd name="T18" fmla="*/ 0 w 520"/>
                  <a:gd name="T19" fmla="*/ 0 h 478"/>
                  <a:gd name="T20" fmla="*/ 0 w 520"/>
                  <a:gd name="T21" fmla="*/ 0 h 478"/>
                  <a:gd name="T22" fmla="*/ 0 w 520"/>
                  <a:gd name="T23" fmla="*/ 0 h 478"/>
                  <a:gd name="T24" fmla="*/ 0 w 520"/>
                  <a:gd name="T25" fmla="*/ 0 h 478"/>
                  <a:gd name="T26" fmla="*/ 0 w 520"/>
                  <a:gd name="T27" fmla="*/ 0 h 478"/>
                  <a:gd name="T28" fmla="*/ 0 w 520"/>
                  <a:gd name="T29" fmla="*/ 0 h 478"/>
                  <a:gd name="T30" fmla="*/ 0 w 520"/>
                  <a:gd name="T31" fmla="*/ 0 h 478"/>
                  <a:gd name="T32" fmla="*/ 0 w 520"/>
                  <a:gd name="T33" fmla="*/ 0 h 478"/>
                  <a:gd name="T34" fmla="*/ 0 w 520"/>
                  <a:gd name="T35" fmla="*/ 0 h 478"/>
                  <a:gd name="T36" fmla="*/ 0 w 520"/>
                  <a:gd name="T37" fmla="*/ 0 h 478"/>
                  <a:gd name="T38" fmla="*/ 0 w 520"/>
                  <a:gd name="T39" fmla="*/ 0 h 478"/>
                  <a:gd name="T40" fmla="*/ 0 w 520"/>
                  <a:gd name="T41" fmla="*/ 0 h 478"/>
                  <a:gd name="T42" fmla="*/ 0 w 520"/>
                  <a:gd name="T43" fmla="*/ 0 h 478"/>
                  <a:gd name="T44" fmla="*/ 0 w 520"/>
                  <a:gd name="T45" fmla="*/ 0 h 4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0"/>
                  <a:gd name="T70" fmla="*/ 0 h 478"/>
                  <a:gd name="T71" fmla="*/ 520 w 520"/>
                  <a:gd name="T72" fmla="*/ 478 h 4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0" h="478">
                    <a:moveTo>
                      <a:pt x="180" y="115"/>
                    </a:moveTo>
                    <a:lnTo>
                      <a:pt x="207" y="51"/>
                    </a:lnTo>
                    <a:lnTo>
                      <a:pt x="280" y="9"/>
                    </a:lnTo>
                    <a:lnTo>
                      <a:pt x="331" y="0"/>
                    </a:lnTo>
                    <a:lnTo>
                      <a:pt x="386" y="0"/>
                    </a:lnTo>
                    <a:lnTo>
                      <a:pt x="479" y="36"/>
                    </a:lnTo>
                    <a:lnTo>
                      <a:pt x="520" y="130"/>
                    </a:lnTo>
                    <a:lnTo>
                      <a:pt x="500" y="254"/>
                    </a:lnTo>
                    <a:lnTo>
                      <a:pt x="434" y="362"/>
                    </a:lnTo>
                    <a:lnTo>
                      <a:pt x="366" y="436"/>
                    </a:lnTo>
                    <a:lnTo>
                      <a:pt x="293" y="468"/>
                    </a:lnTo>
                    <a:lnTo>
                      <a:pt x="238" y="478"/>
                    </a:lnTo>
                    <a:lnTo>
                      <a:pt x="180" y="459"/>
                    </a:lnTo>
                    <a:lnTo>
                      <a:pt x="135" y="409"/>
                    </a:lnTo>
                    <a:lnTo>
                      <a:pt x="114" y="344"/>
                    </a:lnTo>
                    <a:lnTo>
                      <a:pt x="118" y="275"/>
                    </a:lnTo>
                    <a:lnTo>
                      <a:pt x="139" y="193"/>
                    </a:lnTo>
                    <a:lnTo>
                      <a:pt x="148" y="178"/>
                    </a:lnTo>
                    <a:lnTo>
                      <a:pt x="14" y="89"/>
                    </a:lnTo>
                    <a:lnTo>
                      <a:pt x="0" y="68"/>
                    </a:lnTo>
                    <a:lnTo>
                      <a:pt x="0" y="41"/>
                    </a:lnTo>
                    <a:lnTo>
                      <a:pt x="32" y="26"/>
                    </a:lnTo>
                    <a:lnTo>
                      <a:pt x="18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9" name="Freeform 64"/>
              <p:cNvSpPr>
                <a:spLocks/>
              </p:cNvSpPr>
              <p:nvPr/>
            </p:nvSpPr>
            <p:spPr bwMode="auto">
              <a:xfrm rot="-353446">
                <a:off x="6239498" y="2652574"/>
                <a:ext cx="208060" cy="486645"/>
              </a:xfrm>
              <a:custGeom>
                <a:avLst/>
                <a:gdLst>
                  <a:gd name="T0" fmla="*/ 0 w 619"/>
                  <a:gd name="T1" fmla="*/ 0 h 913"/>
                  <a:gd name="T2" fmla="*/ 0 w 619"/>
                  <a:gd name="T3" fmla="*/ 0 h 913"/>
                  <a:gd name="T4" fmla="*/ 0 w 619"/>
                  <a:gd name="T5" fmla="*/ 0 h 913"/>
                  <a:gd name="T6" fmla="*/ 0 w 619"/>
                  <a:gd name="T7" fmla="*/ 0 h 913"/>
                  <a:gd name="T8" fmla="*/ 0 w 619"/>
                  <a:gd name="T9" fmla="*/ 0 h 913"/>
                  <a:gd name="T10" fmla="*/ 0 w 619"/>
                  <a:gd name="T11" fmla="*/ 0 h 913"/>
                  <a:gd name="T12" fmla="*/ 0 w 619"/>
                  <a:gd name="T13" fmla="*/ 0 h 913"/>
                  <a:gd name="T14" fmla="*/ 0 w 619"/>
                  <a:gd name="T15" fmla="*/ 0 h 913"/>
                  <a:gd name="T16" fmla="*/ 0 w 619"/>
                  <a:gd name="T17" fmla="*/ 0 h 913"/>
                  <a:gd name="T18" fmla="*/ 0 w 619"/>
                  <a:gd name="T19" fmla="*/ 0 h 913"/>
                  <a:gd name="T20" fmla="*/ 0 w 619"/>
                  <a:gd name="T21" fmla="*/ 0 h 913"/>
                  <a:gd name="T22" fmla="*/ 0 w 619"/>
                  <a:gd name="T23" fmla="*/ 0 h 913"/>
                  <a:gd name="T24" fmla="*/ 0 w 619"/>
                  <a:gd name="T25" fmla="*/ 0 h 913"/>
                  <a:gd name="T26" fmla="*/ 0 w 619"/>
                  <a:gd name="T27" fmla="*/ 0 h 913"/>
                  <a:gd name="T28" fmla="*/ 0 w 619"/>
                  <a:gd name="T29" fmla="*/ 0 h 913"/>
                  <a:gd name="T30" fmla="*/ 0 w 619"/>
                  <a:gd name="T31" fmla="*/ 0 h 913"/>
                  <a:gd name="T32" fmla="*/ 0 w 619"/>
                  <a:gd name="T33" fmla="*/ 0 h 913"/>
                  <a:gd name="T34" fmla="*/ 0 w 619"/>
                  <a:gd name="T35" fmla="*/ 0 h 913"/>
                  <a:gd name="T36" fmla="*/ 0 w 619"/>
                  <a:gd name="T37" fmla="*/ 0 h 913"/>
                  <a:gd name="T38" fmla="*/ 0 w 619"/>
                  <a:gd name="T39" fmla="*/ 0 h 913"/>
                  <a:gd name="T40" fmla="*/ 0 w 619"/>
                  <a:gd name="T41" fmla="*/ 0 h 913"/>
                  <a:gd name="T42" fmla="*/ 0 w 619"/>
                  <a:gd name="T43" fmla="*/ 0 h 913"/>
                  <a:gd name="T44" fmla="*/ 0 w 619"/>
                  <a:gd name="T45" fmla="*/ 0 h 913"/>
                  <a:gd name="T46" fmla="*/ 0 w 619"/>
                  <a:gd name="T47" fmla="*/ 0 h 913"/>
                  <a:gd name="T48" fmla="*/ 0 w 619"/>
                  <a:gd name="T49" fmla="*/ 0 h 913"/>
                  <a:gd name="T50" fmla="*/ 0 w 619"/>
                  <a:gd name="T51" fmla="*/ 0 h 913"/>
                  <a:gd name="T52" fmla="*/ 0 w 619"/>
                  <a:gd name="T53" fmla="*/ 0 h 913"/>
                  <a:gd name="T54" fmla="*/ 0 w 619"/>
                  <a:gd name="T55" fmla="*/ 0 h 913"/>
                  <a:gd name="T56" fmla="*/ 0 w 619"/>
                  <a:gd name="T57" fmla="*/ 0 h 913"/>
                  <a:gd name="T58" fmla="*/ 0 w 619"/>
                  <a:gd name="T59" fmla="*/ 0 h 913"/>
                  <a:gd name="T60" fmla="*/ 0 w 619"/>
                  <a:gd name="T61" fmla="*/ 0 h 913"/>
                  <a:gd name="T62" fmla="*/ 0 w 619"/>
                  <a:gd name="T63" fmla="*/ 0 h 913"/>
                  <a:gd name="T64" fmla="*/ 0 w 619"/>
                  <a:gd name="T65" fmla="*/ 0 h 913"/>
                  <a:gd name="T66" fmla="*/ 0 w 619"/>
                  <a:gd name="T67" fmla="*/ 0 h 913"/>
                  <a:gd name="T68" fmla="*/ 0 w 619"/>
                  <a:gd name="T69" fmla="*/ 0 h 913"/>
                  <a:gd name="T70" fmla="*/ 0 w 619"/>
                  <a:gd name="T71" fmla="*/ 0 h 913"/>
                  <a:gd name="T72" fmla="*/ 0 w 619"/>
                  <a:gd name="T73" fmla="*/ 0 h 913"/>
                  <a:gd name="T74" fmla="*/ 0 w 619"/>
                  <a:gd name="T75" fmla="*/ 0 h 913"/>
                  <a:gd name="T76" fmla="*/ 0 w 619"/>
                  <a:gd name="T77" fmla="*/ 0 h 913"/>
                  <a:gd name="T78" fmla="*/ 0 w 619"/>
                  <a:gd name="T79" fmla="*/ 0 h 913"/>
                  <a:gd name="T80" fmla="*/ 0 w 619"/>
                  <a:gd name="T81" fmla="*/ 0 h 913"/>
                  <a:gd name="T82" fmla="*/ 0 w 619"/>
                  <a:gd name="T83" fmla="*/ 0 h 913"/>
                  <a:gd name="T84" fmla="*/ 0 w 619"/>
                  <a:gd name="T85" fmla="*/ 0 h 913"/>
                  <a:gd name="T86" fmla="*/ 0 w 619"/>
                  <a:gd name="T87" fmla="*/ 0 h 9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9"/>
                  <a:gd name="T133" fmla="*/ 0 h 913"/>
                  <a:gd name="T134" fmla="*/ 619 w 619"/>
                  <a:gd name="T135" fmla="*/ 913 h 9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9" h="913">
                    <a:moveTo>
                      <a:pt x="75" y="14"/>
                    </a:moveTo>
                    <a:lnTo>
                      <a:pt x="219" y="53"/>
                    </a:lnTo>
                    <a:lnTo>
                      <a:pt x="373" y="148"/>
                    </a:lnTo>
                    <a:lnTo>
                      <a:pt x="463" y="230"/>
                    </a:lnTo>
                    <a:lnTo>
                      <a:pt x="554" y="329"/>
                    </a:lnTo>
                    <a:lnTo>
                      <a:pt x="599" y="399"/>
                    </a:lnTo>
                    <a:lnTo>
                      <a:pt x="619" y="494"/>
                    </a:lnTo>
                    <a:lnTo>
                      <a:pt x="606" y="534"/>
                    </a:lnTo>
                    <a:lnTo>
                      <a:pt x="558" y="583"/>
                    </a:lnTo>
                    <a:lnTo>
                      <a:pt x="441" y="614"/>
                    </a:lnTo>
                    <a:lnTo>
                      <a:pt x="319" y="631"/>
                    </a:lnTo>
                    <a:lnTo>
                      <a:pt x="251" y="637"/>
                    </a:lnTo>
                    <a:lnTo>
                      <a:pt x="271" y="682"/>
                    </a:lnTo>
                    <a:lnTo>
                      <a:pt x="343" y="756"/>
                    </a:lnTo>
                    <a:lnTo>
                      <a:pt x="404" y="800"/>
                    </a:lnTo>
                    <a:lnTo>
                      <a:pt x="472" y="844"/>
                    </a:lnTo>
                    <a:lnTo>
                      <a:pt x="483" y="886"/>
                    </a:lnTo>
                    <a:lnTo>
                      <a:pt x="452" y="913"/>
                    </a:lnTo>
                    <a:lnTo>
                      <a:pt x="400" y="895"/>
                    </a:lnTo>
                    <a:lnTo>
                      <a:pt x="291" y="788"/>
                    </a:lnTo>
                    <a:lnTo>
                      <a:pt x="237" y="728"/>
                    </a:lnTo>
                    <a:lnTo>
                      <a:pt x="199" y="637"/>
                    </a:lnTo>
                    <a:lnTo>
                      <a:pt x="210" y="604"/>
                    </a:lnTo>
                    <a:lnTo>
                      <a:pt x="267" y="593"/>
                    </a:lnTo>
                    <a:lnTo>
                      <a:pt x="370" y="587"/>
                    </a:lnTo>
                    <a:lnTo>
                      <a:pt x="466" y="566"/>
                    </a:lnTo>
                    <a:lnTo>
                      <a:pt x="517" y="539"/>
                    </a:lnTo>
                    <a:lnTo>
                      <a:pt x="554" y="498"/>
                    </a:lnTo>
                    <a:lnTo>
                      <a:pt x="554" y="458"/>
                    </a:lnTo>
                    <a:lnTo>
                      <a:pt x="538" y="391"/>
                    </a:lnTo>
                    <a:lnTo>
                      <a:pt x="497" y="346"/>
                    </a:lnTo>
                    <a:lnTo>
                      <a:pt x="463" y="298"/>
                    </a:lnTo>
                    <a:lnTo>
                      <a:pt x="411" y="263"/>
                    </a:lnTo>
                    <a:lnTo>
                      <a:pt x="343" y="204"/>
                    </a:lnTo>
                    <a:lnTo>
                      <a:pt x="260" y="159"/>
                    </a:lnTo>
                    <a:lnTo>
                      <a:pt x="185" y="139"/>
                    </a:lnTo>
                    <a:lnTo>
                      <a:pt x="93" y="124"/>
                    </a:lnTo>
                    <a:lnTo>
                      <a:pt x="35" y="103"/>
                    </a:lnTo>
                    <a:lnTo>
                      <a:pt x="0" y="67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104" y="14"/>
                    </a:lnTo>
                    <a:lnTo>
                      <a:pt x="113" y="17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 rot="-353446">
                <a:off x="6014993" y="2645629"/>
                <a:ext cx="381445" cy="558040"/>
              </a:xfrm>
              <a:custGeom>
                <a:avLst/>
                <a:gdLst>
                  <a:gd name="T0" fmla="*/ 0 w 441"/>
                  <a:gd name="T1" fmla="*/ 0 h 947"/>
                  <a:gd name="T2" fmla="*/ 0 w 441"/>
                  <a:gd name="T3" fmla="*/ 0 h 947"/>
                  <a:gd name="T4" fmla="*/ 0 w 441"/>
                  <a:gd name="T5" fmla="*/ 0 h 947"/>
                  <a:gd name="T6" fmla="*/ 0 w 441"/>
                  <a:gd name="T7" fmla="*/ 0 h 947"/>
                  <a:gd name="T8" fmla="*/ 0 w 441"/>
                  <a:gd name="T9" fmla="*/ 0 h 947"/>
                  <a:gd name="T10" fmla="*/ 0 w 441"/>
                  <a:gd name="T11" fmla="*/ 0 h 947"/>
                  <a:gd name="T12" fmla="*/ 0 w 441"/>
                  <a:gd name="T13" fmla="*/ 0 h 947"/>
                  <a:gd name="T14" fmla="*/ 0 w 441"/>
                  <a:gd name="T15" fmla="*/ 0 h 947"/>
                  <a:gd name="T16" fmla="*/ 0 w 441"/>
                  <a:gd name="T17" fmla="*/ 0 h 947"/>
                  <a:gd name="T18" fmla="*/ 0 w 441"/>
                  <a:gd name="T19" fmla="*/ 0 h 947"/>
                  <a:gd name="T20" fmla="*/ 0 w 441"/>
                  <a:gd name="T21" fmla="*/ 0 h 947"/>
                  <a:gd name="T22" fmla="*/ 0 w 441"/>
                  <a:gd name="T23" fmla="*/ 0 h 947"/>
                  <a:gd name="T24" fmla="*/ 0 w 441"/>
                  <a:gd name="T25" fmla="*/ 0 h 947"/>
                  <a:gd name="T26" fmla="*/ 0 w 441"/>
                  <a:gd name="T27" fmla="*/ 0 h 947"/>
                  <a:gd name="T28" fmla="*/ 0 w 441"/>
                  <a:gd name="T29" fmla="*/ 0 h 947"/>
                  <a:gd name="T30" fmla="*/ 0 w 441"/>
                  <a:gd name="T31" fmla="*/ 0 h 947"/>
                  <a:gd name="T32" fmla="*/ 0 w 441"/>
                  <a:gd name="T33" fmla="*/ 0 h 947"/>
                  <a:gd name="T34" fmla="*/ 0 w 441"/>
                  <a:gd name="T35" fmla="*/ 0 h 947"/>
                  <a:gd name="T36" fmla="*/ 0 w 441"/>
                  <a:gd name="T37" fmla="*/ 0 h 947"/>
                  <a:gd name="T38" fmla="*/ 0 w 441"/>
                  <a:gd name="T39" fmla="*/ 0 h 947"/>
                  <a:gd name="T40" fmla="*/ 0 w 441"/>
                  <a:gd name="T41" fmla="*/ 0 h 947"/>
                  <a:gd name="T42" fmla="*/ 0 w 441"/>
                  <a:gd name="T43" fmla="*/ 0 h 947"/>
                  <a:gd name="T44" fmla="*/ 0 w 441"/>
                  <a:gd name="T45" fmla="*/ 0 h 947"/>
                  <a:gd name="T46" fmla="*/ 0 w 441"/>
                  <a:gd name="T47" fmla="*/ 0 h 9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1"/>
                  <a:gd name="T73" fmla="*/ 0 h 947"/>
                  <a:gd name="T74" fmla="*/ 441 w 441"/>
                  <a:gd name="T75" fmla="*/ 947 h 9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1" h="947">
                    <a:moveTo>
                      <a:pt x="14" y="249"/>
                    </a:moveTo>
                    <a:lnTo>
                      <a:pt x="61" y="124"/>
                    </a:lnTo>
                    <a:lnTo>
                      <a:pt x="102" y="65"/>
                    </a:lnTo>
                    <a:lnTo>
                      <a:pt x="174" y="4"/>
                    </a:lnTo>
                    <a:lnTo>
                      <a:pt x="236" y="0"/>
                    </a:lnTo>
                    <a:lnTo>
                      <a:pt x="301" y="18"/>
                    </a:lnTo>
                    <a:lnTo>
                      <a:pt x="359" y="63"/>
                    </a:lnTo>
                    <a:lnTo>
                      <a:pt x="359" y="145"/>
                    </a:lnTo>
                    <a:lnTo>
                      <a:pt x="332" y="217"/>
                    </a:lnTo>
                    <a:lnTo>
                      <a:pt x="332" y="348"/>
                    </a:lnTo>
                    <a:lnTo>
                      <a:pt x="342" y="546"/>
                    </a:lnTo>
                    <a:lnTo>
                      <a:pt x="393" y="668"/>
                    </a:lnTo>
                    <a:lnTo>
                      <a:pt x="441" y="766"/>
                    </a:lnTo>
                    <a:lnTo>
                      <a:pt x="441" y="841"/>
                    </a:lnTo>
                    <a:lnTo>
                      <a:pt x="389" y="911"/>
                    </a:lnTo>
                    <a:lnTo>
                      <a:pt x="348" y="945"/>
                    </a:lnTo>
                    <a:lnTo>
                      <a:pt x="287" y="947"/>
                    </a:lnTo>
                    <a:lnTo>
                      <a:pt x="215" y="947"/>
                    </a:lnTo>
                    <a:lnTo>
                      <a:pt x="136" y="926"/>
                    </a:lnTo>
                    <a:lnTo>
                      <a:pt x="61" y="802"/>
                    </a:lnTo>
                    <a:lnTo>
                      <a:pt x="20" y="654"/>
                    </a:lnTo>
                    <a:lnTo>
                      <a:pt x="0" y="538"/>
                    </a:lnTo>
                    <a:lnTo>
                      <a:pt x="0" y="401"/>
                    </a:lnTo>
                    <a:lnTo>
                      <a:pt x="14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 rot="-353446">
                <a:off x="6241384" y="3015657"/>
                <a:ext cx="325096" cy="529426"/>
              </a:xfrm>
              <a:custGeom>
                <a:avLst/>
                <a:gdLst>
                  <a:gd name="T0" fmla="*/ 0 w 373"/>
                  <a:gd name="T1" fmla="*/ 0 h 992"/>
                  <a:gd name="T2" fmla="*/ 0 w 373"/>
                  <a:gd name="T3" fmla="*/ 0 h 992"/>
                  <a:gd name="T4" fmla="*/ 0 w 373"/>
                  <a:gd name="T5" fmla="*/ 0 h 992"/>
                  <a:gd name="T6" fmla="*/ 0 w 373"/>
                  <a:gd name="T7" fmla="*/ 0 h 992"/>
                  <a:gd name="T8" fmla="*/ 0 w 373"/>
                  <a:gd name="T9" fmla="*/ 0 h 992"/>
                  <a:gd name="T10" fmla="*/ 0 w 373"/>
                  <a:gd name="T11" fmla="*/ 0 h 992"/>
                  <a:gd name="T12" fmla="*/ 0 w 373"/>
                  <a:gd name="T13" fmla="*/ 0 h 992"/>
                  <a:gd name="T14" fmla="*/ 0 w 373"/>
                  <a:gd name="T15" fmla="*/ 0 h 992"/>
                  <a:gd name="T16" fmla="*/ 0 w 373"/>
                  <a:gd name="T17" fmla="*/ 0 h 992"/>
                  <a:gd name="T18" fmla="*/ 0 w 373"/>
                  <a:gd name="T19" fmla="*/ 0 h 992"/>
                  <a:gd name="T20" fmla="*/ 0 w 373"/>
                  <a:gd name="T21" fmla="*/ 0 h 992"/>
                  <a:gd name="T22" fmla="*/ 0 w 373"/>
                  <a:gd name="T23" fmla="*/ 0 h 992"/>
                  <a:gd name="T24" fmla="*/ 0 w 373"/>
                  <a:gd name="T25" fmla="*/ 0 h 992"/>
                  <a:gd name="T26" fmla="*/ 0 w 373"/>
                  <a:gd name="T27" fmla="*/ 0 h 992"/>
                  <a:gd name="T28" fmla="*/ 0 w 373"/>
                  <a:gd name="T29" fmla="*/ 0 h 992"/>
                  <a:gd name="T30" fmla="*/ 0 w 373"/>
                  <a:gd name="T31" fmla="*/ 0 h 992"/>
                  <a:gd name="T32" fmla="*/ 0 w 373"/>
                  <a:gd name="T33" fmla="*/ 0 h 992"/>
                  <a:gd name="T34" fmla="*/ 0 w 373"/>
                  <a:gd name="T35" fmla="*/ 0 h 992"/>
                  <a:gd name="T36" fmla="*/ 0 w 373"/>
                  <a:gd name="T37" fmla="*/ 0 h 992"/>
                  <a:gd name="T38" fmla="*/ 0 w 373"/>
                  <a:gd name="T39" fmla="*/ 0 h 992"/>
                  <a:gd name="T40" fmla="*/ 0 w 373"/>
                  <a:gd name="T41" fmla="*/ 0 h 992"/>
                  <a:gd name="T42" fmla="*/ 0 w 373"/>
                  <a:gd name="T43" fmla="*/ 0 h 992"/>
                  <a:gd name="T44" fmla="*/ 0 w 373"/>
                  <a:gd name="T45" fmla="*/ 0 h 992"/>
                  <a:gd name="T46" fmla="*/ 0 w 373"/>
                  <a:gd name="T47" fmla="*/ 0 h 992"/>
                  <a:gd name="T48" fmla="*/ 0 w 373"/>
                  <a:gd name="T49" fmla="*/ 0 h 992"/>
                  <a:gd name="T50" fmla="*/ 0 w 373"/>
                  <a:gd name="T51" fmla="*/ 0 h 992"/>
                  <a:gd name="T52" fmla="*/ 0 w 373"/>
                  <a:gd name="T53" fmla="*/ 0 h 992"/>
                  <a:gd name="T54" fmla="*/ 0 w 373"/>
                  <a:gd name="T55" fmla="*/ 0 h 992"/>
                  <a:gd name="T56" fmla="*/ 0 w 373"/>
                  <a:gd name="T57" fmla="*/ 0 h 992"/>
                  <a:gd name="T58" fmla="*/ 0 w 373"/>
                  <a:gd name="T59" fmla="*/ 0 h 992"/>
                  <a:gd name="T60" fmla="*/ 0 w 373"/>
                  <a:gd name="T61" fmla="*/ 0 h 992"/>
                  <a:gd name="T62" fmla="*/ 0 w 373"/>
                  <a:gd name="T63" fmla="*/ 0 h 992"/>
                  <a:gd name="T64" fmla="*/ 0 w 373"/>
                  <a:gd name="T65" fmla="*/ 0 h 992"/>
                  <a:gd name="T66" fmla="*/ 0 w 373"/>
                  <a:gd name="T67" fmla="*/ 0 h 992"/>
                  <a:gd name="T68" fmla="*/ 0 w 373"/>
                  <a:gd name="T69" fmla="*/ 0 h 992"/>
                  <a:gd name="T70" fmla="*/ 0 w 373"/>
                  <a:gd name="T71" fmla="*/ 0 h 992"/>
                  <a:gd name="T72" fmla="*/ 0 w 373"/>
                  <a:gd name="T73" fmla="*/ 0 h 9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3"/>
                  <a:gd name="T112" fmla="*/ 0 h 992"/>
                  <a:gd name="T113" fmla="*/ 373 w 373"/>
                  <a:gd name="T114" fmla="*/ 992 h 9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3" h="992">
                    <a:moveTo>
                      <a:pt x="205" y="17"/>
                    </a:moveTo>
                    <a:lnTo>
                      <a:pt x="158" y="0"/>
                    </a:lnTo>
                    <a:lnTo>
                      <a:pt x="113" y="23"/>
                    </a:lnTo>
                    <a:lnTo>
                      <a:pt x="86" y="107"/>
                    </a:lnTo>
                    <a:lnTo>
                      <a:pt x="113" y="241"/>
                    </a:lnTo>
                    <a:lnTo>
                      <a:pt x="158" y="313"/>
                    </a:lnTo>
                    <a:lnTo>
                      <a:pt x="205" y="437"/>
                    </a:lnTo>
                    <a:lnTo>
                      <a:pt x="229" y="500"/>
                    </a:lnTo>
                    <a:lnTo>
                      <a:pt x="229" y="580"/>
                    </a:lnTo>
                    <a:lnTo>
                      <a:pt x="167" y="661"/>
                    </a:lnTo>
                    <a:lnTo>
                      <a:pt x="82" y="747"/>
                    </a:lnTo>
                    <a:lnTo>
                      <a:pt x="31" y="793"/>
                    </a:lnTo>
                    <a:lnTo>
                      <a:pt x="0" y="828"/>
                    </a:lnTo>
                    <a:lnTo>
                      <a:pt x="0" y="867"/>
                    </a:lnTo>
                    <a:lnTo>
                      <a:pt x="34" y="873"/>
                    </a:lnTo>
                    <a:lnTo>
                      <a:pt x="117" y="891"/>
                    </a:lnTo>
                    <a:lnTo>
                      <a:pt x="237" y="944"/>
                    </a:lnTo>
                    <a:lnTo>
                      <a:pt x="271" y="983"/>
                    </a:lnTo>
                    <a:lnTo>
                      <a:pt x="318" y="992"/>
                    </a:lnTo>
                    <a:lnTo>
                      <a:pt x="373" y="947"/>
                    </a:lnTo>
                    <a:lnTo>
                      <a:pt x="339" y="927"/>
                    </a:lnTo>
                    <a:lnTo>
                      <a:pt x="208" y="885"/>
                    </a:lnTo>
                    <a:lnTo>
                      <a:pt x="124" y="864"/>
                    </a:lnTo>
                    <a:lnTo>
                      <a:pt x="61" y="839"/>
                    </a:lnTo>
                    <a:lnTo>
                      <a:pt x="61" y="831"/>
                    </a:lnTo>
                    <a:lnTo>
                      <a:pt x="72" y="810"/>
                    </a:lnTo>
                    <a:lnTo>
                      <a:pt x="113" y="768"/>
                    </a:lnTo>
                    <a:lnTo>
                      <a:pt x="229" y="679"/>
                    </a:lnTo>
                    <a:lnTo>
                      <a:pt x="298" y="604"/>
                    </a:lnTo>
                    <a:lnTo>
                      <a:pt x="312" y="551"/>
                    </a:lnTo>
                    <a:lnTo>
                      <a:pt x="301" y="473"/>
                    </a:lnTo>
                    <a:lnTo>
                      <a:pt x="271" y="410"/>
                    </a:lnTo>
                    <a:lnTo>
                      <a:pt x="229" y="321"/>
                    </a:lnTo>
                    <a:lnTo>
                      <a:pt x="215" y="229"/>
                    </a:lnTo>
                    <a:lnTo>
                      <a:pt x="215" y="139"/>
                    </a:lnTo>
                    <a:lnTo>
                      <a:pt x="215" y="59"/>
                    </a:lnTo>
                    <a:lnTo>
                      <a:pt x="20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 rot="-353446">
                <a:off x="6026336" y="3078798"/>
                <a:ext cx="264411" cy="574882"/>
              </a:xfrm>
              <a:custGeom>
                <a:avLst/>
                <a:gdLst>
                  <a:gd name="T0" fmla="*/ 0 w 305"/>
                  <a:gd name="T1" fmla="*/ 0 h 1073"/>
                  <a:gd name="T2" fmla="*/ 0 w 305"/>
                  <a:gd name="T3" fmla="*/ 0 h 1073"/>
                  <a:gd name="T4" fmla="*/ 0 w 305"/>
                  <a:gd name="T5" fmla="*/ 0 h 1073"/>
                  <a:gd name="T6" fmla="*/ 0 w 305"/>
                  <a:gd name="T7" fmla="*/ 0 h 1073"/>
                  <a:gd name="T8" fmla="*/ 0 w 305"/>
                  <a:gd name="T9" fmla="*/ 0 h 1073"/>
                  <a:gd name="T10" fmla="*/ 0 w 305"/>
                  <a:gd name="T11" fmla="*/ 0 h 1073"/>
                  <a:gd name="T12" fmla="*/ 0 w 305"/>
                  <a:gd name="T13" fmla="*/ 0 h 1073"/>
                  <a:gd name="T14" fmla="*/ 0 w 305"/>
                  <a:gd name="T15" fmla="*/ 0 h 1073"/>
                  <a:gd name="T16" fmla="*/ 0 w 305"/>
                  <a:gd name="T17" fmla="*/ 0 h 1073"/>
                  <a:gd name="T18" fmla="*/ 0 w 305"/>
                  <a:gd name="T19" fmla="*/ 0 h 1073"/>
                  <a:gd name="T20" fmla="*/ 0 w 305"/>
                  <a:gd name="T21" fmla="*/ 0 h 1073"/>
                  <a:gd name="T22" fmla="*/ 0 w 305"/>
                  <a:gd name="T23" fmla="*/ 0 h 1073"/>
                  <a:gd name="T24" fmla="*/ 0 w 305"/>
                  <a:gd name="T25" fmla="*/ 0 h 1073"/>
                  <a:gd name="T26" fmla="*/ 0 w 305"/>
                  <a:gd name="T27" fmla="*/ 0 h 1073"/>
                  <a:gd name="T28" fmla="*/ 0 w 305"/>
                  <a:gd name="T29" fmla="*/ 0 h 1073"/>
                  <a:gd name="T30" fmla="*/ 0 w 305"/>
                  <a:gd name="T31" fmla="*/ 0 h 1073"/>
                  <a:gd name="T32" fmla="*/ 0 w 305"/>
                  <a:gd name="T33" fmla="*/ 0 h 1073"/>
                  <a:gd name="T34" fmla="*/ 0 w 305"/>
                  <a:gd name="T35" fmla="*/ 0 h 1073"/>
                  <a:gd name="T36" fmla="*/ 0 w 305"/>
                  <a:gd name="T37" fmla="*/ 0 h 1073"/>
                  <a:gd name="T38" fmla="*/ 0 w 305"/>
                  <a:gd name="T39" fmla="*/ 0 h 1073"/>
                  <a:gd name="T40" fmla="*/ 0 w 305"/>
                  <a:gd name="T41" fmla="*/ 0 h 1073"/>
                  <a:gd name="T42" fmla="*/ 0 w 305"/>
                  <a:gd name="T43" fmla="*/ 0 h 1073"/>
                  <a:gd name="T44" fmla="*/ 0 w 305"/>
                  <a:gd name="T45" fmla="*/ 0 h 1073"/>
                  <a:gd name="T46" fmla="*/ 0 w 305"/>
                  <a:gd name="T47" fmla="*/ 0 h 1073"/>
                  <a:gd name="T48" fmla="*/ 0 w 305"/>
                  <a:gd name="T49" fmla="*/ 0 h 1073"/>
                  <a:gd name="T50" fmla="*/ 0 w 305"/>
                  <a:gd name="T51" fmla="*/ 0 h 1073"/>
                  <a:gd name="T52" fmla="*/ 0 w 305"/>
                  <a:gd name="T53" fmla="*/ 0 h 1073"/>
                  <a:gd name="T54" fmla="*/ 0 w 305"/>
                  <a:gd name="T55" fmla="*/ 0 h 1073"/>
                  <a:gd name="T56" fmla="*/ 0 w 305"/>
                  <a:gd name="T57" fmla="*/ 0 h 1073"/>
                  <a:gd name="T58" fmla="*/ 0 w 305"/>
                  <a:gd name="T59" fmla="*/ 0 h 1073"/>
                  <a:gd name="T60" fmla="*/ 0 w 305"/>
                  <a:gd name="T61" fmla="*/ 0 h 1073"/>
                  <a:gd name="T62" fmla="*/ 0 w 305"/>
                  <a:gd name="T63" fmla="*/ 0 h 1073"/>
                  <a:gd name="T64" fmla="*/ 0 w 305"/>
                  <a:gd name="T65" fmla="*/ 0 h 1073"/>
                  <a:gd name="T66" fmla="*/ 0 w 305"/>
                  <a:gd name="T67" fmla="*/ 0 h 10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5"/>
                  <a:gd name="T103" fmla="*/ 0 h 1073"/>
                  <a:gd name="T104" fmla="*/ 305 w 305"/>
                  <a:gd name="T105" fmla="*/ 1073 h 10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5" h="1073">
                    <a:moveTo>
                      <a:pt x="155" y="166"/>
                    </a:moveTo>
                    <a:lnTo>
                      <a:pt x="193" y="54"/>
                    </a:lnTo>
                    <a:lnTo>
                      <a:pt x="236" y="0"/>
                    </a:lnTo>
                    <a:lnTo>
                      <a:pt x="267" y="0"/>
                    </a:lnTo>
                    <a:lnTo>
                      <a:pt x="305" y="27"/>
                    </a:lnTo>
                    <a:lnTo>
                      <a:pt x="294" y="122"/>
                    </a:lnTo>
                    <a:lnTo>
                      <a:pt x="264" y="202"/>
                    </a:lnTo>
                    <a:lnTo>
                      <a:pt x="195" y="286"/>
                    </a:lnTo>
                    <a:lnTo>
                      <a:pt x="135" y="420"/>
                    </a:lnTo>
                    <a:lnTo>
                      <a:pt x="101" y="498"/>
                    </a:lnTo>
                    <a:lnTo>
                      <a:pt x="84" y="572"/>
                    </a:lnTo>
                    <a:lnTo>
                      <a:pt x="94" y="650"/>
                    </a:lnTo>
                    <a:lnTo>
                      <a:pt x="121" y="742"/>
                    </a:lnTo>
                    <a:lnTo>
                      <a:pt x="145" y="793"/>
                    </a:lnTo>
                    <a:lnTo>
                      <a:pt x="166" y="864"/>
                    </a:lnTo>
                    <a:lnTo>
                      <a:pt x="162" y="894"/>
                    </a:lnTo>
                    <a:lnTo>
                      <a:pt x="114" y="1007"/>
                    </a:lnTo>
                    <a:lnTo>
                      <a:pt x="101" y="1070"/>
                    </a:lnTo>
                    <a:lnTo>
                      <a:pt x="60" y="1073"/>
                    </a:lnTo>
                    <a:lnTo>
                      <a:pt x="9" y="1043"/>
                    </a:lnTo>
                    <a:lnTo>
                      <a:pt x="2" y="1016"/>
                    </a:lnTo>
                    <a:lnTo>
                      <a:pt x="24" y="984"/>
                    </a:lnTo>
                    <a:lnTo>
                      <a:pt x="81" y="921"/>
                    </a:lnTo>
                    <a:lnTo>
                      <a:pt x="114" y="885"/>
                    </a:lnTo>
                    <a:lnTo>
                      <a:pt x="121" y="856"/>
                    </a:lnTo>
                    <a:lnTo>
                      <a:pt x="101" y="801"/>
                    </a:lnTo>
                    <a:lnTo>
                      <a:pt x="64" y="734"/>
                    </a:lnTo>
                    <a:lnTo>
                      <a:pt x="29" y="652"/>
                    </a:lnTo>
                    <a:lnTo>
                      <a:pt x="9" y="595"/>
                    </a:lnTo>
                    <a:lnTo>
                      <a:pt x="0" y="528"/>
                    </a:lnTo>
                    <a:lnTo>
                      <a:pt x="29" y="456"/>
                    </a:lnTo>
                    <a:lnTo>
                      <a:pt x="74" y="357"/>
                    </a:lnTo>
                    <a:lnTo>
                      <a:pt x="135" y="248"/>
                    </a:lnTo>
                    <a:lnTo>
                      <a:pt x="155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53" name="Freeform 18"/>
              <p:cNvSpPr>
                <a:spLocks/>
              </p:cNvSpPr>
              <p:nvPr/>
            </p:nvSpPr>
            <p:spPr bwMode="auto">
              <a:xfrm rot="19206137" flipH="1">
                <a:off x="5974696" y="2711893"/>
                <a:ext cx="305894" cy="252505"/>
              </a:xfrm>
              <a:custGeom>
                <a:avLst/>
                <a:gdLst>
                  <a:gd name="T0" fmla="*/ 0 w 446"/>
                  <a:gd name="T1" fmla="*/ 75556808 h 948"/>
                  <a:gd name="T2" fmla="*/ 2147483647 w 446"/>
                  <a:gd name="T3" fmla="*/ 0 h 948"/>
                  <a:gd name="T4" fmla="*/ 2147483647 w 446"/>
                  <a:gd name="T5" fmla="*/ 37813962 h 948"/>
                  <a:gd name="T6" fmla="*/ 2147483647 w 446"/>
                  <a:gd name="T7" fmla="*/ 396796723 h 948"/>
                  <a:gd name="T8" fmla="*/ 2147483647 w 446"/>
                  <a:gd name="T9" fmla="*/ 1492829951 h 948"/>
                  <a:gd name="T10" fmla="*/ 2147483647 w 446"/>
                  <a:gd name="T11" fmla="*/ 1814069500 h 948"/>
                  <a:gd name="T12" fmla="*/ 2147483647 w 446"/>
                  <a:gd name="T13" fmla="*/ 2147483647 h 948"/>
                  <a:gd name="T14" fmla="*/ 2147483647 w 446"/>
                  <a:gd name="T15" fmla="*/ 1965253900 h 948"/>
                  <a:gd name="T16" fmla="*/ 2147483647 w 446"/>
                  <a:gd name="T17" fmla="*/ 1587328591 h 948"/>
                  <a:gd name="T18" fmla="*/ 2147483647 w 446"/>
                  <a:gd name="T19" fmla="*/ 359053894 h 948"/>
                  <a:gd name="T20" fmla="*/ 0 w 446"/>
                  <a:gd name="T21" fmla="*/ 75556808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54" name="Freeform 64"/>
              <p:cNvSpPr>
                <a:spLocks/>
              </p:cNvSpPr>
              <p:nvPr/>
            </p:nvSpPr>
            <p:spPr bwMode="auto">
              <a:xfrm flipH="1">
                <a:off x="5857884" y="2643182"/>
                <a:ext cx="330514" cy="486645"/>
              </a:xfrm>
              <a:custGeom>
                <a:avLst/>
                <a:gdLst>
                  <a:gd name="T0" fmla="*/ 0 w 619"/>
                  <a:gd name="T1" fmla="*/ 0 h 913"/>
                  <a:gd name="T2" fmla="*/ 0 w 619"/>
                  <a:gd name="T3" fmla="*/ 0 h 913"/>
                  <a:gd name="T4" fmla="*/ 0 w 619"/>
                  <a:gd name="T5" fmla="*/ 0 h 913"/>
                  <a:gd name="T6" fmla="*/ 0 w 619"/>
                  <a:gd name="T7" fmla="*/ 0 h 913"/>
                  <a:gd name="T8" fmla="*/ 0 w 619"/>
                  <a:gd name="T9" fmla="*/ 0 h 913"/>
                  <a:gd name="T10" fmla="*/ 0 w 619"/>
                  <a:gd name="T11" fmla="*/ 0 h 913"/>
                  <a:gd name="T12" fmla="*/ 0 w 619"/>
                  <a:gd name="T13" fmla="*/ 0 h 913"/>
                  <a:gd name="T14" fmla="*/ 0 w 619"/>
                  <a:gd name="T15" fmla="*/ 0 h 913"/>
                  <a:gd name="T16" fmla="*/ 0 w 619"/>
                  <a:gd name="T17" fmla="*/ 0 h 913"/>
                  <a:gd name="T18" fmla="*/ 0 w 619"/>
                  <a:gd name="T19" fmla="*/ 0 h 913"/>
                  <a:gd name="T20" fmla="*/ 0 w 619"/>
                  <a:gd name="T21" fmla="*/ 0 h 913"/>
                  <a:gd name="T22" fmla="*/ 0 w 619"/>
                  <a:gd name="T23" fmla="*/ 0 h 913"/>
                  <a:gd name="T24" fmla="*/ 0 w 619"/>
                  <a:gd name="T25" fmla="*/ 0 h 913"/>
                  <a:gd name="T26" fmla="*/ 0 w 619"/>
                  <a:gd name="T27" fmla="*/ 0 h 913"/>
                  <a:gd name="T28" fmla="*/ 0 w 619"/>
                  <a:gd name="T29" fmla="*/ 0 h 913"/>
                  <a:gd name="T30" fmla="*/ 0 w 619"/>
                  <a:gd name="T31" fmla="*/ 0 h 913"/>
                  <a:gd name="T32" fmla="*/ 0 w 619"/>
                  <a:gd name="T33" fmla="*/ 0 h 913"/>
                  <a:gd name="T34" fmla="*/ 0 w 619"/>
                  <a:gd name="T35" fmla="*/ 0 h 913"/>
                  <a:gd name="T36" fmla="*/ 0 w 619"/>
                  <a:gd name="T37" fmla="*/ 0 h 913"/>
                  <a:gd name="T38" fmla="*/ 0 w 619"/>
                  <a:gd name="T39" fmla="*/ 0 h 913"/>
                  <a:gd name="T40" fmla="*/ 0 w 619"/>
                  <a:gd name="T41" fmla="*/ 0 h 913"/>
                  <a:gd name="T42" fmla="*/ 0 w 619"/>
                  <a:gd name="T43" fmla="*/ 0 h 913"/>
                  <a:gd name="T44" fmla="*/ 0 w 619"/>
                  <a:gd name="T45" fmla="*/ 0 h 913"/>
                  <a:gd name="T46" fmla="*/ 0 w 619"/>
                  <a:gd name="T47" fmla="*/ 0 h 913"/>
                  <a:gd name="T48" fmla="*/ 0 w 619"/>
                  <a:gd name="T49" fmla="*/ 0 h 913"/>
                  <a:gd name="T50" fmla="*/ 0 w 619"/>
                  <a:gd name="T51" fmla="*/ 0 h 913"/>
                  <a:gd name="T52" fmla="*/ 0 w 619"/>
                  <a:gd name="T53" fmla="*/ 0 h 913"/>
                  <a:gd name="T54" fmla="*/ 0 w 619"/>
                  <a:gd name="T55" fmla="*/ 0 h 913"/>
                  <a:gd name="T56" fmla="*/ 0 w 619"/>
                  <a:gd name="T57" fmla="*/ 0 h 913"/>
                  <a:gd name="T58" fmla="*/ 0 w 619"/>
                  <a:gd name="T59" fmla="*/ 0 h 913"/>
                  <a:gd name="T60" fmla="*/ 0 w 619"/>
                  <a:gd name="T61" fmla="*/ 0 h 913"/>
                  <a:gd name="T62" fmla="*/ 0 w 619"/>
                  <a:gd name="T63" fmla="*/ 0 h 913"/>
                  <a:gd name="T64" fmla="*/ 0 w 619"/>
                  <a:gd name="T65" fmla="*/ 0 h 913"/>
                  <a:gd name="T66" fmla="*/ 0 w 619"/>
                  <a:gd name="T67" fmla="*/ 0 h 913"/>
                  <a:gd name="T68" fmla="*/ 0 w 619"/>
                  <a:gd name="T69" fmla="*/ 0 h 913"/>
                  <a:gd name="T70" fmla="*/ 0 w 619"/>
                  <a:gd name="T71" fmla="*/ 0 h 913"/>
                  <a:gd name="T72" fmla="*/ 0 w 619"/>
                  <a:gd name="T73" fmla="*/ 0 h 913"/>
                  <a:gd name="T74" fmla="*/ 0 w 619"/>
                  <a:gd name="T75" fmla="*/ 0 h 913"/>
                  <a:gd name="T76" fmla="*/ 0 w 619"/>
                  <a:gd name="T77" fmla="*/ 0 h 913"/>
                  <a:gd name="T78" fmla="*/ 0 w 619"/>
                  <a:gd name="T79" fmla="*/ 0 h 913"/>
                  <a:gd name="T80" fmla="*/ 0 w 619"/>
                  <a:gd name="T81" fmla="*/ 0 h 913"/>
                  <a:gd name="T82" fmla="*/ 0 w 619"/>
                  <a:gd name="T83" fmla="*/ 0 h 913"/>
                  <a:gd name="T84" fmla="*/ 0 w 619"/>
                  <a:gd name="T85" fmla="*/ 0 h 913"/>
                  <a:gd name="T86" fmla="*/ 0 w 619"/>
                  <a:gd name="T87" fmla="*/ 0 h 9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9"/>
                  <a:gd name="T133" fmla="*/ 0 h 913"/>
                  <a:gd name="T134" fmla="*/ 619 w 619"/>
                  <a:gd name="T135" fmla="*/ 913 h 9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9" h="913">
                    <a:moveTo>
                      <a:pt x="75" y="14"/>
                    </a:moveTo>
                    <a:lnTo>
                      <a:pt x="219" y="53"/>
                    </a:lnTo>
                    <a:lnTo>
                      <a:pt x="373" y="148"/>
                    </a:lnTo>
                    <a:lnTo>
                      <a:pt x="463" y="230"/>
                    </a:lnTo>
                    <a:lnTo>
                      <a:pt x="554" y="329"/>
                    </a:lnTo>
                    <a:lnTo>
                      <a:pt x="599" y="399"/>
                    </a:lnTo>
                    <a:lnTo>
                      <a:pt x="619" y="494"/>
                    </a:lnTo>
                    <a:lnTo>
                      <a:pt x="606" y="534"/>
                    </a:lnTo>
                    <a:lnTo>
                      <a:pt x="558" y="583"/>
                    </a:lnTo>
                    <a:lnTo>
                      <a:pt x="441" y="614"/>
                    </a:lnTo>
                    <a:lnTo>
                      <a:pt x="319" y="631"/>
                    </a:lnTo>
                    <a:lnTo>
                      <a:pt x="251" y="637"/>
                    </a:lnTo>
                    <a:lnTo>
                      <a:pt x="271" y="682"/>
                    </a:lnTo>
                    <a:lnTo>
                      <a:pt x="343" y="756"/>
                    </a:lnTo>
                    <a:lnTo>
                      <a:pt x="404" y="800"/>
                    </a:lnTo>
                    <a:lnTo>
                      <a:pt x="472" y="844"/>
                    </a:lnTo>
                    <a:lnTo>
                      <a:pt x="483" y="886"/>
                    </a:lnTo>
                    <a:lnTo>
                      <a:pt x="452" y="913"/>
                    </a:lnTo>
                    <a:lnTo>
                      <a:pt x="400" y="895"/>
                    </a:lnTo>
                    <a:lnTo>
                      <a:pt x="291" y="788"/>
                    </a:lnTo>
                    <a:lnTo>
                      <a:pt x="237" y="728"/>
                    </a:lnTo>
                    <a:lnTo>
                      <a:pt x="199" y="637"/>
                    </a:lnTo>
                    <a:lnTo>
                      <a:pt x="210" y="604"/>
                    </a:lnTo>
                    <a:lnTo>
                      <a:pt x="267" y="593"/>
                    </a:lnTo>
                    <a:lnTo>
                      <a:pt x="370" y="587"/>
                    </a:lnTo>
                    <a:lnTo>
                      <a:pt x="466" y="566"/>
                    </a:lnTo>
                    <a:lnTo>
                      <a:pt x="517" y="539"/>
                    </a:lnTo>
                    <a:lnTo>
                      <a:pt x="554" y="498"/>
                    </a:lnTo>
                    <a:lnTo>
                      <a:pt x="554" y="458"/>
                    </a:lnTo>
                    <a:lnTo>
                      <a:pt x="538" y="391"/>
                    </a:lnTo>
                    <a:lnTo>
                      <a:pt x="497" y="346"/>
                    </a:lnTo>
                    <a:lnTo>
                      <a:pt x="463" y="298"/>
                    </a:lnTo>
                    <a:lnTo>
                      <a:pt x="411" y="263"/>
                    </a:lnTo>
                    <a:lnTo>
                      <a:pt x="343" y="204"/>
                    </a:lnTo>
                    <a:lnTo>
                      <a:pt x="260" y="159"/>
                    </a:lnTo>
                    <a:lnTo>
                      <a:pt x="185" y="139"/>
                    </a:lnTo>
                    <a:lnTo>
                      <a:pt x="93" y="124"/>
                    </a:lnTo>
                    <a:lnTo>
                      <a:pt x="35" y="103"/>
                    </a:lnTo>
                    <a:lnTo>
                      <a:pt x="0" y="67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104" y="14"/>
                    </a:lnTo>
                    <a:lnTo>
                      <a:pt x="113" y="17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277" name="Gruppieren 298"/>
            <p:cNvGrpSpPr>
              <a:grpSpLocks/>
            </p:cNvGrpSpPr>
            <p:nvPr/>
          </p:nvGrpSpPr>
          <p:grpSpPr bwMode="auto">
            <a:xfrm>
              <a:off x="985217" y="4500570"/>
              <a:ext cx="161715" cy="456602"/>
              <a:chOff x="6786578" y="3057019"/>
              <a:chExt cx="857256" cy="2086493"/>
            </a:xfrm>
          </p:grpSpPr>
          <p:sp>
            <p:nvSpPr>
              <p:cNvPr id="141" name="Freeform 24"/>
              <p:cNvSpPr>
                <a:spLocks/>
              </p:cNvSpPr>
              <p:nvPr/>
            </p:nvSpPr>
            <p:spPr bwMode="auto">
              <a:xfrm>
                <a:off x="6786578" y="3609126"/>
                <a:ext cx="459215" cy="677130"/>
              </a:xfrm>
              <a:custGeom>
                <a:avLst/>
                <a:gdLst>
                  <a:gd name="T0" fmla="*/ 0 w 651"/>
                  <a:gd name="T1" fmla="*/ 0 h 953"/>
                  <a:gd name="T2" fmla="*/ 0 w 651"/>
                  <a:gd name="T3" fmla="*/ 0 h 953"/>
                  <a:gd name="T4" fmla="*/ 0 w 651"/>
                  <a:gd name="T5" fmla="*/ 0 h 953"/>
                  <a:gd name="T6" fmla="*/ 0 w 651"/>
                  <a:gd name="T7" fmla="*/ 0 h 953"/>
                  <a:gd name="T8" fmla="*/ 0 w 651"/>
                  <a:gd name="T9" fmla="*/ 0 h 953"/>
                  <a:gd name="T10" fmla="*/ 0 w 651"/>
                  <a:gd name="T11" fmla="*/ 0 h 953"/>
                  <a:gd name="T12" fmla="*/ 0 w 651"/>
                  <a:gd name="T13" fmla="*/ 0 h 953"/>
                  <a:gd name="T14" fmla="*/ 0 w 651"/>
                  <a:gd name="T15" fmla="*/ 0 h 953"/>
                  <a:gd name="T16" fmla="*/ 0 w 651"/>
                  <a:gd name="T17" fmla="*/ 0 h 953"/>
                  <a:gd name="T18" fmla="*/ 0 w 651"/>
                  <a:gd name="T19" fmla="*/ 0 h 953"/>
                  <a:gd name="T20" fmla="*/ 0 w 651"/>
                  <a:gd name="T21" fmla="*/ 0 h 953"/>
                  <a:gd name="T22" fmla="*/ 0 w 651"/>
                  <a:gd name="T23" fmla="*/ 0 h 953"/>
                  <a:gd name="T24" fmla="*/ 0 w 651"/>
                  <a:gd name="T25" fmla="*/ 0 h 953"/>
                  <a:gd name="T26" fmla="*/ 0 w 651"/>
                  <a:gd name="T27" fmla="*/ 0 h 953"/>
                  <a:gd name="T28" fmla="*/ 0 w 651"/>
                  <a:gd name="T29" fmla="*/ 0 h 953"/>
                  <a:gd name="T30" fmla="*/ 0 w 651"/>
                  <a:gd name="T31" fmla="*/ 0 h 953"/>
                  <a:gd name="T32" fmla="*/ 0 w 651"/>
                  <a:gd name="T33" fmla="*/ 0 h 953"/>
                  <a:gd name="T34" fmla="*/ 0 w 651"/>
                  <a:gd name="T35" fmla="*/ 0 h 953"/>
                  <a:gd name="T36" fmla="*/ 0 w 651"/>
                  <a:gd name="T37" fmla="*/ 0 h 953"/>
                  <a:gd name="T38" fmla="*/ 0 w 651"/>
                  <a:gd name="T39" fmla="*/ 0 h 953"/>
                  <a:gd name="T40" fmla="*/ 0 w 651"/>
                  <a:gd name="T41" fmla="*/ 0 h 953"/>
                  <a:gd name="T42" fmla="*/ 0 w 651"/>
                  <a:gd name="T43" fmla="*/ 0 h 953"/>
                  <a:gd name="T44" fmla="*/ 0 w 651"/>
                  <a:gd name="T45" fmla="*/ 0 h 953"/>
                  <a:gd name="T46" fmla="*/ 0 w 651"/>
                  <a:gd name="T47" fmla="*/ 0 h 953"/>
                  <a:gd name="T48" fmla="*/ 0 w 651"/>
                  <a:gd name="T49" fmla="*/ 0 h 953"/>
                  <a:gd name="T50" fmla="*/ 0 w 651"/>
                  <a:gd name="T51" fmla="*/ 0 h 953"/>
                  <a:gd name="T52" fmla="*/ 0 w 651"/>
                  <a:gd name="T53" fmla="*/ 0 h 953"/>
                  <a:gd name="T54" fmla="*/ 0 w 651"/>
                  <a:gd name="T55" fmla="*/ 0 h 953"/>
                  <a:gd name="T56" fmla="*/ 0 w 651"/>
                  <a:gd name="T57" fmla="*/ 0 h 953"/>
                  <a:gd name="T58" fmla="*/ 0 w 651"/>
                  <a:gd name="T59" fmla="*/ 0 h 953"/>
                  <a:gd name="T60" fmla="*/ 0 w 651"/>
                  <a:gd name="T61" fmla="*/ 0 h 953"/>
                  <a:gd name="T62" fmla="*/ 0 w 651"/>
                  <a:gd name="T63" fmla="*/ 0 h 953"/>
                  <a:gd name="T64" fmla="*/ 0 w 651"/>
                  <a:gd name="T65" fmla="*/ 0 h 953"/>
                  <a:gd name="T66" fmla="*/ 0 w 651"/>
                  <a:gd name="T67" fmla="*/ 0 h 953"/>
                  <a:gd name="T68" fmla="*/ 0 w 651"/>
                  <a:gd name="T69" fmla="*/ 0 h 953"/>
                  <a:gd name="T70" fmla="*/ 0 w 651"/>
                  <a:gd name="T71" fmla="*/ 0 h 953"/>
                  <a:gd name="T72" fmla="*/ 0 w 651"/>
                  <a:gd name="T73" fmla="*/ 0 h 953"/>
                  <a:gd name="T74" fmla="*/ 0 w 651"/>
                  <a:gd name="T75" fmla="*/ 0 h 953"/>
                  <a:gd name="T76" fmla="*/ 0 w 651"/>
                  <a:gd name="T77" fmla="*/ 0 h 953"/>
                  <a:gd name="T78" fmla="*/ 0 w 651"/>
                  <a:gd name="T79" fmla="*/ 0 h 9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1"/>
                  <a:gd name="T121" fmla="*/ 0 h 953"/>
                  <a:gd name="T122" fmla="*/ 651 w 651"/>
                  <a:gd name="T123" fmla="*/ 953 h 9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1" h="953">
                    <a:moveTo>
                      <a:pt x="345" y="142"/>
                    </a:moveTo>
                    <a:lnTo>
                      <a:pt x="412" y="83"/>
                    </a:lnTo>
                    <a:lnTo>
                      <a:pt x="505" y="24"/>
                    </a:lnTo>
                    <a:lnTo>
                      <a:pt x="571" y="0"/>
                    </a:lnTo>
                    <a:lnTo>
                      <a:pt x="651" y="5"/>
                    </a:lnTo>
                    <a:lnTo>
                      <a:pt x="651" y="60"/>
                    </a:lnTo>
                    <a:lnTo>
                      <a:pt x="611" y="107"/>
                    </a:lnTo>
                    <a:lnTo>
                      <a:pt x="536" y="142"/>
                    </a:lnTo>
                    <a:lnTo>
                      <a:pt x="350" y="217"/>
                    </a:lnTo>
                    <a:lnTo>
                      <a:pt x="172" y="307"/>
                    </a:lnTo>
                    <a:lnTo>
                      <a:pt x="97" y="330"/>
                    </a:lnTo>
                    <a:lnTo>
                      <a:pt x="71" y="365"/>
                    </a:lnTo>
                    <a:lnTo>
                      <a:pt x="97" y="401"/>
                    </a:lnTo>
                    <a:lnTo>
                      <a:pt x="252" y="533"/>
                    </a:lnTo>
                    <a:lnTo>
                      <a:pt x="323" y="577"/>
                    </a:lnTo>
                    <a:lnTo>
                      <a:pt x="429" y="651"/>
                    </a:lnTo>
                    <a:lnTo>
                      <a:pt x="536" y="722"/>
                    </a:lnTo>
                    <a:lnTo>
                      <a:pt x="531" y="757"/>
                    </a:lnTo>
                    <a:lnTo>
                      <a:pt x="451" y="769"/>
                    </a:lnTo>
                    <a:lnTo>
                      <a:pt x="332" y="769"/>
                    </a:lnTo>
                    <a:lnTo>
                      <a:pt x="257" y="804"/>
                    </a:lnTo>
                    <a:lnTo>
                      <a:pt x="230" y="894"/>
                    </a:lnTo>
                    <a:lnTo>
                      <a:pt x="230" y="941"/>
                    </a:lnTo>
                    <a:lnTo>
                      <a:pt x="199" y="953"/>
                    </a:lnTo>
                    <a:lnTo>
                      <a:pt x="150" y="910"/>
                    </a:lnTo>
                    <a:lnTo>
                      <a:pt x="159" y="835"/>
                    </a:lnTo>
                    <a:lnTo>
                      <a:pt x="203" y="780"/>
                    </a:lnTo>
                    <a:lnTo>
                      <a:pt x="292" y="733"/>
                    </a:lnTo>
                    <a:lnTo>
                      <a:pt x="389" y="710"/>
                    </a:lnTo>
                    <a:lnTo>
                      <a:pt x="398" y="686"/>
                    </a:lnTo>
                    <a:lnTo>
                      <a:pt x="350" y="639"/>
                    </a:lnTo>
                    <a:lnTo>
                      <a:pt x="146" y="522"/>
                    </a:lnTo>
                    <a:lnTo>
                      <a:pt x="84" y="475"/>
                    </a:lnTo>
                    <a:lnTo>
                      <a:pt x="26" y="412"/>
                    </a:lnTo>
                    <a:lnTo>
                      <a:pt x="0" y="341"/>
                    </a:lnTo>
                    <a:lnTo>
                      <a:pt x="17" y="299"/>
                    </a:lnTo>
                    <a:lnTo>
                      <a:pt x="119" y="271"/>
                    </a:lnTo>
                    <a:lnTo>
                      <a:pt x="243" y="225"/>
                    </a:lnTo>
                    <a:lnTo>
                      <a:pt x="323" y="176"/>
                    </a:lnTo>
                    <a:lnTo>
                      <a:pt x="34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>
                <a:off x="7042950" y="3574326"/>
                <a:ext cx="473302" cy="854806"/>
              </a:xfrm>
              <a:custGeom>
                <a:avLst/>
                <a:gdLst>
                  <a:gd name="T0" fmla="*/ 0 w 454"/>
                  <a:gd name="T1" fmla="*/ 0 h 912"/>
                  <a:gd name="T2" fmla="*/ 0 w 454"/>
                  <a:gd name="T3" fmla="*/ 0 h 912"/>
                  <a:gd name="T4" fmla="*/ 0 w 454"/>
                  <a:gd name="T5" fmla="*/ 0 h 912"/>
                  <a:gd name="T6" fmla="*/ 0 w 454"/>
                  <a:gd name="T7" fmla="*/ 0 h 912"/>
                  <a:gd name="T8" fmla="*/ 0 w 454"/>
                  <a:gd name="T9" fmla="*/ 0 h 912"/>
                  <a:gd name="T10" fmla="*/ 0 w 454"/>
                  <a:gd name="T11" fmla="*/ 0 h 912"/>
                  <a:gd name="T12" fmla="*/ 0 w 454"/>
                  <a:gd name="T13" fmla="*/ 0 h 912"/>
                  <a:gd name="T14" fmla="*/ 0 w 454"/>
                  <a:gd name="T15" fmla="*/ 0 h 912"/>
                  <a:gd name="T16" fmla="*/ 0 w 454"/>
                  <a:gd name="T17" fmla="*/ 0 h 912"/>
                  <a:gd name="T18" fmla="*/ 0 w 454"/>
                  <a:gd name="T19" fmla="*/ 0 h 912"/>
                  <a:gd name="T20" fmla="*/ 0 w 454"/>
                  <a:gd name="T21" fmla="*/ 0 h 912"/>
                  <a:gd name="T22" fmla="*/ 0 w 454"/>
                  <a:gd name="T23" fmla="*/ 0 h 912"/>
                  <a:gd name="T24" fmla="*/ 0 w 454"/>
                  <a:gd name="T25" fmla="*/ 0 h 912"/>
                  <a:gd name="T26" fmla="*/ 0 w 454"/>
                  <a:gd name="T27" fmla="*/ 0 h 912"/>
                  <a:gd name="T28" fmla="*/ 0 w 454"/>
                  <a:gd name="T29" fmla="*/ 0 h 912"/>
                  <a:gd name="T30" fmla="*/ 0 w 454"/>
                  <a:gd name="T31" fmla="*/ 0 h 912"/>
                  <a:gd name="T32" fmla="*/ 0 w 454"/>
                  <a:gd name="T33" fmla="*/ 0 h 912"/>
                  <a:gd name="T34" fmla="*/ 0 w 454"/>
                  <a:gd name="T35" fmla="*/ 0 h 912"/>
                  <a:gd name="T36" fmla="*/ 0 w 454"/>
                  <a:gd name="T37" fmla="*/ 0 h 912"/>
                  <a:gd name="T38" fmla="*/ 0 w 454"/>
                  <a:gd name="T39" fmla="*/ 0 h 912"/>
                  <a:gd name="T40" fmla="*/ 0 w 454"/>
                  <a:gd name="T41" fmla="*/ 0 h 9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912"/>
                  <a:gd name="T65" fmla="*/ 454 w 454"/>
                  <a:gd name="T66" fmla="*/ 912 h 9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912">
                    <a:moveTo>
                      <a:pt x="97" y="70"/>
                    </a:moveTo>
                    <a:lnTo>
                      <a:pt x="137" y="12"/>
                    </a:lnTo>
                    <a:lnTo>
                      <a:pt x="186" y="0"/>
                    </a:lnTo>
                    <a:lnTo>
                      <a:pt x="253" y="0"/>
                    </a:lnTo>
                    <a:lnTo>
                      <a:pt x="337" y="42"/>
                    </a:lnTo>
                    <a:lnTo>
                      <a:pt x="390" y="137"/>
                    </a:lnTo>
                    <a:lnTo>
                      <a:pt x="430" y="259"/>
                    </a:lnTo>
                    <a:lnTo>
                      <a:pt x="454" y="383"/>
                    </a:lnTo>
                    <a:lnTo>
                      <a:pt x="454" y="552"/>
                    </a:lnTo>
                    <a:lnTo>
                      <a:pt x="405" y="736"/>
                    </a:lnTo>
                    <a:lnTo>
                      <a:pt x="334" y="845"/>
                    </a:lnTo>
                    <a:lnTo>
                      <a:pt x="239" y="900"/>
                    </a:lnTo>
                    <a:lnTo>
                      <a:pt x="151" y="912"/>
                    </a:lnTo>
                    <a:lnTo>
                      <a:pt x="84" y="877"/>
                    </a:lnTo>
                    <a:lnTo>
                      <a:pt x="31" y="833"/>
                    </a:lnTo>
                    <a:lnTo>
                      <a:pt x="17" y="764"/>
                    </a:lnTo>
                    <a:lnTo>
                      <a:pt x="0" y="630"/>
                    </a:lnTo>
                    <a:lnTo>
                      <a:pt x="13" y="465"/>
                    </a:lnTo>
                    <a:lnTo>
                      <a:pt x="53" y="294"/>
                    </a:lnTo>
                    <a:lnTo>
                      <a:pt x="79" y="172"/>
                    </a:lnTo>
                    <a:lnTo>
                      <a:pt x="9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3" name="Freeform 26"/>
              <p:cNvSpPr>
                <a:spLocks/>
              </p:cNvSpPr>
              <p:nvPr/>
            </p:nvSpPr>
            <p:spPr bwMode="auto">
              <a:xfrm>
                <a:off x="7285235" y="4200734"/>
                <a:ext cx="185940" cy="942778"/>
              </a:xfrm>
              <a:custGeom>
                <a:avLst/>
                <a:gdLst>
                  <a:gd name="T0" fmla="*/ 0 w 264"/>
                  <a:gd name="T1" fmla="*/ 0 h 1190"/>
                  <a:gd name="T2" fmla="*/ 0 w 264"/>
                  <a:gd name="T3" fmla="*/ 0 h 1190"/>
                  <a:gd name="T4" fmla="*/ 0 w 264"/>
                  <a:gd name="T5" fmla="*/ 0 h 1190"/>
                  <a:gd name="T6" fmla="*/ 0 w 264"/>
                  <a:gd name="T7" fmla="*/ 0 h 1190"/>
                  <a:gd name="T8" fmla="*/ 0 w 264"/>
                  <a:gd name="T9" fmla="*/ 0 h 1190"/>
                  <a:gd name="T10" fmla="*/ 0 w 264"/>
                  <a:gd name="T11" fmla="*/ 0 h 1190"/>
                  <a:gd name="T12" fmla="*/ 0 w 264"/>
                  <a:gd name="T13" fmla="*/ 0 h 1190"/>
                  <a:gd name="T14" fmla="*/ 0 w 264"/>
                  <a:gd name="T15" fmla="*/ 0 h 1190"/>
                  <a:gd name="T16" fmla="*/ 0 w 264"/>
                  <a:gd name="T17" fmla="*/ 0 h 1190"/>
                  <a:gd name="T18" fmla="*/ 0 w 264"/>
                  <a:gd name="T19" fmla="*/ 0 h 1190"/>
                  <a:gd name="T20" fmla="*/ 0 w 264"/>
                  <a:gd name="T21" fmla="*/ 0 h 1190"/>
                  <a:gd name="T22" fmla="*/ 0 w 264"/>
                  <a:gd name="T23" fmla="*/ 0 h 1190"/>
                  <a:gd name="T24" fmla="*/ 0 w 264"/>
                  <a:gd name="T25" fmla="*/ 0 h 1190"/>
                  <a:gd name="T26" fmla="*/ 0 w 264"/>
                  <a:gd name="T27" fmla="*/ 0 h 1190"/>
                  <a:gd name="T28" fmla="*/ 0 w 264"/>
                  <a:gd name="T29" fmla="*/ 0 h 1190"/>
                  <a:gd name="T30" fmla="*/ 0 w 264"/>
                  <a:gd name="T31" fmla="*/ 0 h 1190"/>
                  <a:gd name="T32" fmla="*/ 0 w 264"/>
                  <a:gd name="T33" fmla="*/ 0 h 1190"/>
                  <a:gd name="T34" fmla="*/ 0 w 264"/>
                  <a:gd name="T35" fmla="*/ 0 h 1190"/>
                  <a:gd name="T36" fmla="*/ 0 w 264"/>
                  <a:gd name="T37" fmla="*/ 0 h 1190"/>
                  <a:gd name="T38" fmla="*/ 0 w 264"/>
                  <a:gd name="T39" fmla="*/ 0 h 1190"/>
                  <a:gd name="T40" fmla="*/ 0 w 264"/>
                  <a:gd name="T41" fmla="*/ 0 h 1190"/>
                  <a:gd name="T42" fmla="*/ 0 w 264"/>
                  <a:gd name="T43" fmla="*/ 0 h 1190"/>
                  <a:gd name="T44" fmla="*/ 0 w 264"/>
                  <a:gd name="T45" fmla="*/ 0 h 1190"/>
                  <a:gd name="T46" fmla="*/ 0 w 264"/>
                  <a:gd name="T47" fmla="*/ 0 h 1190"/>
                  <a:gd name="T48" fmla="*/ 0 w 264"/>
                  <a:gd name="T49" fmla="*/ 0 h 1190"/>
                  <a:gd name="T50" fmla="*/ 0 w 264"/>
                  <a:gd name="T51" fmla="*/ 0 h 1190"/>
                  <a:gd name="T52" fmla="*/ 0 w 264"/>
                  <a:gd name="T53" fmla="*/ 0 h 1190"/>
                  <a:gd name="T54" fmla="*/ 0 w 264"/>
                  <a:gd name="T55" fmla="*/ 0 h 1190"/>
                  <a:gd name="T56" fmla="*/ 0 w 264"/>
                  <a:gd name="T57" fmla="*/ 0 h 11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4"/>
                  <a:gd name="T88" fmla="*/ 0 h 1190"/>
                  <a:gd name="T89" fmla="*/ 264 w 264"/>
                  <a:gd name="T90" fmla="*/ 1190 h 11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4" h="1190">
                    <a:moveTo>
                      <a:pt x="127" y="211"/>
                    </a:moveTo>
                    <a:lnTo>
                      <a:pt x="91" y="133"/>
                    </a:lnTo>
                    <a:lnTo>
                      <a:pt x="91" y="47"/>
                    </a:lnTo>
                    <a:lnTo>
                      <a:pt x="140" y="0"/>
                    </a:lnTo>
                    <a:lnTo>
                      <a:pt x="197" y="23"/>
                    </a:lnTo>
                    <a:lnTo>
                      <a:pt x="237" y="106"/>
                    </a:lnTo>
                    <a:lnTo>
                      <a:pt x="259" y="246"/>
                    </a:lnTo>
                    <a:lnTo>
                      <a:pt x="264" y="422"/>
                    </a:lnTo>
                    <a:lnTo>
                      <a:pt x="250" y="575"/>
                    </a:lnTo>
                    <a:lnTo>
                      <a:pt x="224" y="740"/>
                    </a:lnTo>
                    <a:lnTo>
                      <a:pt x="224" y="939"/>
                    </a:lnTo>
                    <a:lnTo>
                      <a:pt x="259" y="1021"/>
                    </a:lnTo>
                    <a:lnTo>
                      <a:pt x="246" y="1060"/>
                    </a:lnTo>
                    <a:lnTo>
                      <a:pt x="184" y="1073"/>
                    </a:lnTo>
                    <a:lnTo>
                      <a:pt x="118" y="1128"/>
                    </a:lnTo>
                    <a:lnTo>
                      <a:pt x="87" y="1174"/>
                    </a:lnTo>
                    <a:lnTo>
                      <a:pt x="12" y="1190"/>
                    </a:lnTo>
                    <a:lnTo>
                      <a:pt x="0" y="1139"/>
                    </a:lnTo>
                    <a:lnTo>
                      <a:pt x="25" y="1096"/>
                    </a:lnTo>
                    <a:lnTo>
                      <a:pt x="118" y="1060"/>
                    </a:lnTo>
                    <a:lnTo>
                      <a:pt x="184" y="1034"/>
                    </a:lnTo>
                    <a:lnTo>
                      <a:pt x="206" y="1010"/>
                    </a:lnTo>
                    <a:lnTo>
                      <a:pt x="180" y="944"/>
                    </a:lnTo>
                    <a:lnTo>
                      <a:pt x="158" y="810"/>
                    </a:lnTo>
                    <a:lnTo>
                      <a:pt x="153" y="650"/>
                    </a:lnTo>
                    <a:lnTo>
                      <a:pt x="158" y="543"/>
                    </a:lnTo>
                    <a:lnTo>
                      <a:pt x="166" y="399"/>
                    </a:lnTo>
                    <a:lnTo>
                      <a:pt x="153" y="270"/>
                    </a:lnTo>
                    <a:lnTo>
                      <a:pt x="127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4" name="Freeform 27"/>
              <p:cNvSpPr>
                <a:spLocks/>
              </p:cNvSpPr>
              <p:nvPr/>
            </p:nvSpPr>
            <p:spPr bwMode="auto">
              <a:xfrm>
                <a:off x="6913356" y="4156443"/>
                <a:ext cx="290180" cy="939613"/>
              </a:xfrm>
              <a:custGeom>
                <a:avLst/>
                <a:gdLst>
                  <a:gd name="T0" fmla="*/ 0 w 412"/>
                  <a:gd name="T1" fmla="*/ 0 h 1186"/>
                  <a:gd name="T2" fmla="*/ 0 w 412"/>
                  <a:gd name="T3" fmla="*/ 0 h 1186"/>
                  <a:gd name="T4" fmla="*/ 0 w 412"/>
                  <a:gd name="T5" fmla="*/ 0 h 1186"/>
                  <a:gd name="T6" fmla="*/ 0 w 412"/>
                  <a:gd name="T7" fmla="*/ 0 h 1186"/>
                  <a:gd name="T8" fmla="*/ 0 w 412"/>
                  <a:gd name="T9" fmla="*/ 0 h 1186"/>
                  <a:gd name="T10" fmla="*/ 0 w 412"/>
                  <a:gd name="T11" fmla="*/ 0 h 1186"/>
                  <a:gd name="T12" fmla="*/ 0 w 412"/>
                  <a:gd name="T13" fmla="*/ 0 h 1186"/>
                  <a:gd name="T14" fmla="*/ 0 w 412"/>
                  <a:gd name="T15" fmla="*/ 0 h 1186"/>
                  <a:gd name="T16" fmla="*/ 0 w 412"/>
                  <a:gd name="T17" fmla="*/ 0 h 1186"/>
                  <a:gd name="T18" fmla="*/ 0 w 412"/>
                  <a:gd name="T19" fmla="*/ 0 h 1186"/>
                  <a:gd name="T20" fmla="*/ 0 w 412"/>
                  <a:gd name="T21" fmla="*/ 0 h 1186"/>
                  <a:gd name="T22" fmla="*/ 0 w 412"/>
                  <a:gd name="T23" fmla="*/ 0 h 1186"/>
                  <a:gd name="T24" fmla="*/ 0 w 412"/>
                  <a:gd name="T25" fmla="*/ 0 h 1186"/>
                  <a:gd name="T26" fmla="*/ 0 w 412"/>
                  <a:gd name="T27" fmla="*/ 0 h 1186"/>
                  <a:gd name="T28" fmla="*/ 0 w 412"/>
                  <a:gd name="T29" fmla="*/ 0 h 1186"/>
                  <a:gd name="T30" fmla="*/ 0 w 412"/>
                  <a:gd name="T31" fmla="*/ 0 h 1186"/>
                  <a:gd name="T32" fmla="*/ 0 w 412"/>
                  <a:gd name="T33" fmla="*/ 0 h 1186"/>
                  <a:gd name="T34" fmla="*/ 0 w 412"/>
                  <a:gd name="T35" fmla="*/ 0 h 1186"/>
                  <a:gd name="T36" fmla="*/ 0 w 412"/>
                  <a:gd name="T37" fmla="*/ 0 h 1186"/>
                  <a:gd name="T38" fmla="*/ 0 w 412"/>
                  <a:gd name="T39" fmla="*/ 0 h 1186"/>
                  <a:gd name="T40" fmla="*/ 0 w 412"/>
                  <a:gd name="T41" fmla="*/ 0 h 1186"/>
                  <a:gd name="T42" fmla="*/ 0 w 412"/>
                  <a:gd name="T43" fmla="*/ 0 h 1186"/>
                  <a:gd name="T44" fmla="*/ 0 w 412"/>
                  <a:gd name="T45" fmla="*/ 0 h 1186"/>
                  <a:gd name="T46" fmla="*/ 0 w 412"/>
                  <a:gd name="T47" fmla="*/ 0 h 1186"/>
                  <a:gd name="T48" fmla="*/ 0 w 412"/>
                  <a:gd name="T49" fmla="*/ 0 h 1186"/>
                  <a:gd name="T50" fmla="*/ 0 w 412"/>
                  <a:gd name="T51" fmla="*/ 0 h 1186"/>
                  <a:gd name="T52" fmla="*/ 0 w 412"/>
                  <a:gd name="T53" fmla="*/ 0 h 1186"/>
                  <a:gd name="T54" fmla="*/ 0 w 412"/>
                  <a:gd name="T55" fmla="*/ 0 h 1186"/>
                  <a:gd name="T56" fmla="*/ 0 w 412"/>
                  <a:gd name="T57" fmla="*/ 0 h 1186"/>
                  <a:gd name="T58" fmla="*/ 0 w 412"/>
                  <a:gd name="T59" fmla="*/ 0 h 1186"/>
                  <a:gd name="T60" fmla="*/ 0 w 412"/>
                  <a:gd name="T61" fmla="*/ 0 h 1186"/>
                  <a:gd name="T62" fmla="*/ 0 w 412"/>
                  <a:gd name="T63" fmla="*/ 0 h 1186"/>
                  <a:gd name="T64" fmla="*/ 0 w 412"/>
                  <a:gd name="T65" fmla="*/ 0 h 1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2"/>
                  <a:gd name="T100" fmla="*/ 0 h 1186"/>
                  <a:gd name="T101" fmla="*/ 412 w 412"/>
                  <a:gd name="T102" fmla="*/ 1186 h 1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2" h="1186">
                    <a:moveTo>
                      <a:pt x="253" y="109"/>
                    </a:moveTo>
                    <a:lnTo>
                      <a:pt x="297" y="35"/>
                    </a:lnTo>
                    <a:lnTo>
                      <a:pt x="350" y="0"/>
                    </a:lnTo>
                    <a:lnTo>
                      <a:pt x="412" y="23"/>
                    </a:lnTo>
                    <a:lnTo>
                      <a:pt x="403" y="93"/>
                    </a:lnTo>
                    <a:lnTo>
                      <a:pt x="363" y="144"/>
                    </a:lnTo>
                    <a:lnTo>
                      <a:pt x="284" y="270"/>
                    </a:lnTo>
                    <a:lnTo>
                      <a:pt x="231" y="391"/>
                    </a:lnTo>
                    <a:lnTo>
                      <a:pt x="200" y="520"/>
                    </a:lnTo>
                    <a:lnTo>
                      <a:pt x="204" y="646"/>
                    </a:lnTo>
                    <a:lnTo>
                      <a:pt x="253" y="814"/>
                    </a:lnTo>
                    <a:lnTo>
                      <a:pt x="293" y="975"/>
                    </a:lnTo>
                    <a:lnTo>
                      <a:pt x="350" y="1045"/>
                    </a:lnTo>
                    <a:lnTo>
                      <a:pt x="346" y="1085"/>
                    </a:lnTo>
                    <a:lnTo>
                      <a:pt x="297" y="1104"/>
                    </a:lnTo>
                    <a:lnTo>
                      <a:pt x="186" y="1119"/>
                    </a:lnTo>
                    <a:lnTo>
                      <a:pt x="107" y="1162"/>
                    </a:lnTo>
                    <a:lnTo>
                      <a:pt x="67" y="1186"/>
                    </a:lnTo>
                    <a:lnTo>
                      <a:pt x="0" y="1131"/>
                    </a:lnTo>
                    <a:lnTo>
                      <a:pt x="14" y="1096"/>
                    </a:lnTo>
                    <a:lnTo>
                      <a:pt x="80" y="1072"/>
                    </a:lnTo>
                    <a:lnTo>
                      <a:pt x="164" y="1061"/>
                    </a:lnTo>
                    <a:lnTo>
                      <a:pt x="244" y="1061"/>
                    </a:lnTo>
                    <a:lnTo>
                      <a:pt x="257" y="1038"/>
                    </a:lnTo>
                    <a:lnTo>
                      <a:pt x="244" y="998"/>
                    </a:lnTo>
                    <a:lnTo>
                      <a:pt x="177" y="846"/>
                    </a:lnTo>
                    <a:lnTo>
                      <a:pt x="133" y="696"/>
                    </a:lnTo>
                    <a:lnTo>
                      <a:pt x="111" y="587"/>
                    </a:lnTo>
                    <a:lnTo>
                      <a:pt x="107" y="486"/>
                    </a:lnTo>
                    <a:lnTo>
                      <a:pt x="124" y="387"/>
                    </a:lnTo>
                    <a:lnTo>
                      <a:pt x="164" y="286"/>
                    </a:lnTo>
                    <a:lnTo>
                      <a:pt x="226" y="152"/>
                    </a:lnTo>
                    <a:lnTo>
                      <a:pt x="25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5" name="Freeform 28"/>
              <p:cNvSpPr>
                <a:spLocks/>
              </p:cNvSpPr>
              <p:nvPr/>
            </p:nvSpPr>
            <p:spPr bwMode="auto">
              <a:xfrm rot="1557183">
                <a:off x="7089443" y="3057019"/>
                <a:ext cx="371879" cy="490372"/>
              </a:xfrm>
              <a:custGeom>
                <a:avLst/>
                <a:gdLst>
                  <a:gd name="T0" fmla="*/ 0 w 532"/>
                  <a:gd name="T1" fmla="*/ 0 h 619"/>
                  <a:gd name="T2" fmla="*/ 0 w 532"/>
                  <a:gd name="T3" fmla="*/ 0 h 619"/>
                  <a:gd name="T4" fmla="*/ 0 w 532"/>
                  <a:gd name="T5" fmla="*/ 0 h 619"/>
                  <a:gd name="T6" fmla="*/ 0 w 532"/>
                  <a:gd name="T7" fmla="*/ 0 h 619"/>
                  <a:gd name="T8" fmla="*/ 0 w 532"/>
                  <a:gd name="T9" fmla="*/ 0 h 619"/>
                  <a:gd name="T10" fmla="*/ 0 w 532"/>
                  <a:gd name="T11" fmla="*/ 0 h 619"/>
                  <a:gd name="T12" fmla="*/ 0 w 532"/>
                  <a:gd name="T13" fmla="*/ 0 h 619"/>
                  <a:gd name="T14" fmla="*/ 0 w 532"/>
                  <a:gd name="T15" fmla="*/ 0 h 619"/>
                  <a:gd name="T16" fmla="*/ 0 w 532"/>
                  <a:gd name="T17" fmla="*/ 0 h 619"/>
                  <a:gd name="T18" fmla="*/ 0 w 532"/>
                  <a:gd name="T19" fmla="*/ 0 h 619"/>
                  <a:gd name="T20" fmla="*/ 0 w 532"/>
                  <a:gd name="T21" fmla="*/ 0 h 619"/>
                  <a:gd name="T22" fmla="*/ 0 w 532"/>
                  <a:gd name="T23" fmla="*/ 0 h 619"/>
                  <a:gd name="T24" fmla="*/ 0 w 532"/>
                  <a:gd name="T25" fmla="*/ 0 h 619"/>
                  <a:gd name="T26" fmla="*/ 0 w 532"/>
                  <a:gd name="T27" fmla="*/ 0 h 619"/>
                  <a:gd name="T28" fmla="*/ 0 w 532"/>
                  <a:gd name="T29" fmla="*/ 0 h 619"/>
                  <a:gd name="T30" fmla="*/ 0 w 532"/>
                  <a:gd name="T31" fmla="*/ 0 h 619"/>
                  <a:gd name="T32" fmla="*/ 0 w 532"/>
                  <a:gd name="T33" fmla="*/ 0 h 619"/>
                  <a:gd name="T34" fmla="*/ 0 w 532"/>
                  <a:gd name="T35" fmla="*/ 0 h 619"/>
                  <a:gd name="T36" fmla="*/ 0 w 532"/>
                  <a:gd name="T37" fmla="*/ 0 h 619"/>
                  <a:gd name="T38" fmla="*/ 0 w 532"/>
                  <a:gd name="T39" fmla="*/ 0 h 619"/>
                  <a:gd name="T40" fmla="*/ 0 w 532"/>
                  <a:gd name="T41" fmla="*/ 0 h 619"/>
                  <a:gd name="T42" fmla="*/ 0 w 532"/>
                  <a:gd name="T43" fmla="*/ 0 h 619"/>
                  <a:gd name="T44" fmla="*/ 0 w 532"/>
                  <a:gd name="T45" fmla="*/ 0 h 6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2"/>
                  <a:gd name="T70" fmla="*/ 0 h 619"/>
                  <a:gd name="T71" fmla="*/ 532 w 532"/>
                  <a:gd name="T72" fmla="*/ 619 h 6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2" h="619">
                    <a:moveTo>
                      <a:pt x="194" y="517"/>
                    </a:moveTo>
                    <a:lnTo>
                      <a:pt x="234" y="595"/>
                    </a:lnTo>
                    <a:lnTo>
                      <a:pt x="327" y="619"/>
                    </a:lnTo>
                    <a:lnTo>
                      <a:pt x="408" y="611"/>
                    </a:lnTo>
                    <a:lnTo>
                      <a:pt x="473" y="561"/>
                    </a:lnTo>
                    <a:lnTo>
                      <a:pt x="526" y="458"/>
                    </a:lnTo>
                    <a:lnTo>
                      <a:pt x="532" y="337"/>
                    </a:lnTo>
                    <a:lnTo>
                      <a:pt x="513" y="231"/>
                    </a:lnTo>
                    <a:lnTo>
                      <a:pt x="439" y="113"/>
                    </a:lnTo>
                    <a:lnTo>
                      <a:pt x="384" y="58"/>
                    </a:lnTo>
                    <a:lnTo>
                      <a:pt x="327" y="24"/>
                    </a:lnTo>
                    <a:lnTo>
                      <a:pt x="274" y="0"/>
                    </a:lnTo>
                    <a:lnTo>
                      <a:pt x="181" y="8"/>
                    </a:lnTo>
                    <a:lnTo>
                      <a:pt x="132" y="78"/>
                    </a:lnTo>
                    <a:lnTo>
                      <a:pt x="106" y="153"/>
                    </a:lnTo>
                    <a:lnTo>
                      <a:pt x="106" y="271"/>
                    </a:lnTo>
                    <a:lnTo>
                      <a:pt x="128" y="384"/>
                    </a:lnTo>
                    <a:lnTo>
                      <a:pt x="154" y="447"/>
                    </a:lnTo>
                    <a:lnTo>
                      <a:pt x="8" y="540"/>
                    </a:lnTo>
                    <a:lnTo>
                      <a:pt x="0" y="576"/>
                    </a:lnTo>
                    <a:lnTo>
                      <a:pt x="22" y="595"/>
                    </a:lnTo>
                    <a:lnTo>
                      <a:pt x="181" y="490"/>
                    </a:lnTo>
                    <a:lnTo>
                      <a:pt x="194" y="5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6" name="Freeform 18"/>
              <p:cNvSpPr>
                <a:spLocks/>
              </p:cNvSpPr>
              <p:nvPr/>
            </p:nvSpPr>
            <p:spPr bwMode="auto">
              <a:xfrm rot="19559583" flipH="1">
                <a:off x="7121534" y="3585171"/>
                <a:ext cx="355748" cy="500531"/>
              </a:xfrm>
              <a:custGeom>
                <a:avLst/>
                <a:gdLst>
                  <a:gd name="T0" fmla="*/ 0 w 446"/>
                  <a:gd name="T1" fmla="*/ 588761317 h 948"/>
                  <a:gd name="T2" fmla="*/ 2147483647 w 446"/>
                  <a:gd name="T3" fmla="*/ 0 h 948"/>
                  <a:gd name="T4" fmla="*/ 2147483647 w 446"/>
                  <a:gd name="T5" fmla="*/ 294380922 h 948"/>
                  <a:gd name="T6" fmla="*/ 2147483647 w 446"/>
                  <a:gd name="T7" fmla="*/ 2147483647 h 948"/>
                  <a:gd name="T8" fmla="*/ 2147483647 w 446"/>
                  <a:gd name="T9" fmla="*/ 2147483647 h 948"/>
                  <a:gd name="T10" fmla="*/ 2147483647 w 446"/>
                  <a:gd name="T11" fmla="*/ 2147483647 h 948"/>
                  <a:gd name="T12" fmla="*/ 2147483647 w 446"/>
                  <a:gd name="T13" fmla="*/ 2147483647 h 948"/>
                  <a:gd name="T14" fmla="*/ 2147483647 w 446"/>
                  <a:gd name="T15" fmla="*/ 2147483647 h 948"/>
                  <a:gd name="T16" fmla="*/ 2147483647 w 446"/>
                  <a:gd name="T17" fmla="*/ 2147483647 h 948"/>
                  <a:gd name="T18" fmla="*/ 2147483647 w 446"/>
                  <a:gd name="T19" fmla="*/ 2147483647 h 948"/>
                  <a:gd name="T20" fmla="*/ 0 w 446"/>
                  <a:gd name="T21" fmla="*/ 588761317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 flipH="1">
                <a:off x="7286644" y="3571876"/>
                <a:ext cx="357190" cy="785818"/>
              </a:xfrm>
              <a:custGeom>
                <a:avLst/>
                <a:gdLst>
                  <a:gd name="T0" fmla="*/ 0 w 651"/>
                  <a:gd name="T1" fmla="*/ 0 h 953"/>
                  <a:gd name="T2" fmla="*/ 0 w 651"/>
                  <a:gd name="T3" fmla="*/ 0 h 953"/>
                  <a:gd name="T4" fmla="*/ 0 w 651"/>
                  <a:gd name="T5" fmla="*/ 0 h 953"/>
                  <a:gd name="T6" fmla="*/ 0 w 651"/>
                  <a:gd name="T7" fmla="*/ 0 h 953"/>
                  <a:gd name="T8" fmla="*/ 0 w 651"/>
                  <a:gd name="T9" fmla="*/ 0 h 953"/>
                  <a:gd name="T10" fmla="*/ 0 w 651"/>
                  <a:gd name="T11" fmla="*/ 0 h 953"/>
                  <a:gd name="T12" fmla="*/ 0 w 651"/>
                  <a:gd name="T13" fmla="*/ 0 h 953"/>
                  <a:gd name="T14" fmla="*/ 0 w 651"/>
                  <a:gd name="T15" fmla="*/ 0 h 953"/>
                  <a:gd name="T16" fmla="*/ 0 w 651"/>
                  <a:gd name="T17" fmla="*/ 0 h 953"/>
                  <a:gd name="T18" fmla="*/ 0 w 651"/>
                  <a:gd name="T19" fmla="*/ 0 h 953"/>
                  <a:gd name="T20" fmla="*/ 0 w 651"/>
                  <a:gd name="T21" fmla="*/ 0 h 953"/>
                  <a:gd name="T22" fmla="*/ 0 w 651"/>
                  <a:gd name="T23" fmla="*/ 0 h 953"/>
                  <a:gd name="T24" fmla="*/ 0 w 651"/>
                  <a:gd name="T25" fmla="*/ 0 h 953"/>
                  <a:gd name="T26" fmla="*/ 0 w 651"/>
                  <a:gd name="T27" fmla="*/ 0 h 953"/>
                  <a:gd name="T28" fmla="*/ 0 w 651"/>
                  <a:gd name="T29" fmla="*/ 0 h 953"/>
                  <a:gd name="T30" fmla="*/ 0 w 651"/>
                  <a:gd name="T31" fmla="*/ 0 h 953"/>
                  <a:gd name="T32" fmla="*/ 0 w 651"/>
                  <a:gd name="T33" fmla="*/ 0 h 953"/>
                  <a:gd name="T34" fmla="*/ 0 w 651"/>
                  <a:gd name="T35" fmla="*/ 0 h 953"/>
                  <a:gd name="T36" fmla="*/ 0 w 651"/>
                  <a:gd name="T37" fmla="*/ 0 h 953"/>
                  <a:gd name="T38" fmla="*/ 0 w 651"/>
                  <a:gd name="T39" fmla="*/ 0 h 953"/>
                  <a:gd name="T40" fmla="*/ 0 w 651"/>
                  <a:gd name="T41" fmla="*/ 0 h 953"/>
                  <a:gd name="T42" fmla="*/ 0 w 651"/>
                  <a:gd name="T43" fmla="*/ 0 h 953"/>
                  <a:gd name="T44" fmla="*/ 0 w 651"/>
                  <a:gd name="T45" fmla="*/ 0 h 953"/>
                  <a:gd name="T46" fmla="*/ 0 w 651"/>
                  <a:gd name="T47" fmla="*/ 0 h 953"/>
                  <a:gd name="T48" fmla="*/ 0 w 651"/>
                  <a:gd name="T49" fmla="*/ 0 h 953"/>
                  <a:gd name="T50" fmla="*/ 0 w 651"/>
                  <a:gd name="T51" fmla="*/ 0 h 953"/>
                  <a:gd name="T52" fmla="*/ 0 w 651"/>
                  <a:gd name="T53" fmla="*/ 0 h 953"/>
                  <a:gd name="T54" fmla="*/ 0 w 651"/>
                  <a:gd name="T55" fmla="*/ 0 h 953"/>
                  <a:gd name="T56" fmla="*/ 0 w 651"/>
                  <a:gd name="T57" fmla="*/ 0 h 953"/>
                  <a:gd name="T58" fmla="*/ 0 w 651"/>
                  <a:gd name="T59" fmla="*/ 0 h 953"/>
                  <a:gd name="T60" fmla="*/ 0 w 651"/>
                  <a:gd name="T61" fmla="*/ 0 h 953"/>
                  <a:gd name="T62" fmla="*/ 0 w 651"/>
                  <a:gd name="T63" fmla="*/ 0 h 953"/>
                  <a:gd name="T64" fmla="*/ 0 w 651"/>
                  <a:gd name="T65" fmla="*/ 0 h 953"/>
                  <a:gd name="T66" fmla="*/ 0 w 651"/>
                  <a:gd name="T67" fmla="*/ 0 h 953"/>
                  <a:gd name="T68" fmla="*/ 0 w 651"/>
                  <a:gd name="T69" fmla="*/ 0 h 953"/>
                  <a:gd name="T70" fmla="*/ 0 w 651"/>
                  <a:gd name="T71" fmla="*/ 0 h 953"/>
                  <a:gd name="T72" fmla="*/ 0 w 651"/>
                  <a:gd name="T73" fmla="*/ 0 h 953"/>
                  <a:gd name="T74" fmla="*/ 0 w 651"/>
                  <a:gd name="T75" fmla="*/ 0 h 953"/>
                  <a:gd name="T76" fmla="*/ 0 w 651"/>
                  <a:gd name="T77" fmla="*/ 0 h 953"/>
                  <a:gd name="T78" fmla="*/ 0 w 651"/>
                  <a:gd name="T79" fmla="*/ 0 h 9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1"/>
                  <a:gd name="T121" fmla="*/ 0 h 953"/>
                  <a:gd name="T122" fmla="*/ 651 w 651"/>
                  <a:gd name="T123" fmla="*/ 953 h 9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1" h="953">
                    <a:moveTo>
                      <a:pt x="345" y="142"/>
                    </a:moveTo>
                    <a:lnTo>
                      <a:pt x="412" y="83"/>
                    </a:lnTo>
                    <a:lnTo>
                      <a:pt x="505" y="24"/>
                    </a:lnTo>
                    <a:lnTo>
                      <a:pt x="571" y="0"/>
                    </a:lnTo>
                    <a:lnTo>
                      <a:pt x="651" y="5"/>
                    </a:lnTo>
                    <a:lnTo>
                      <a:pt x="651" y="60"/>
                    </a:lnTo>
                    <a:lnTo>
                      <a:pt x="611" y="107"/>
                    </a:lnTo>
                    <a:lnTo>
                      <a:pt x="536" y="142"/>
                    </a:lnTo>
                    <a:lnTo>
                      <a:pt x="350" y="217"/>
                    </a:lnTo>
                    <a:lnTo>
                      <a:pt x="172" y="307"/>
                    </a:lnTo>
                    <a:lnTo>
                      <a:pt x="97" y="330"/>
                    </a:lnTo>
                    <a:lnTo>
                      <a:pt x="71" y="365"/>
                    </a:lnTo>
                    <a:lnTo>
                      <a:pt x="97" y="401"/>
                    </a:lnTo>
                    <a:lnTo>
                      <a:pt x="252" y="533"/>
                    </a:lnTo>
                    <a:lnTo>
                      <a:pt x="323" y="577"/>
                    </a:lnTo>
                    <a:lnTo>
                      <a:pt x="429" y="651"/>
                    </a:lnTo>
                    <a:lnTo>
                      <a:pt x="536" y="722"/>
                    </a:lnTo>
                    <a:lnTo>
                      <a:pt x="531" y="757"/>
                    </a:lnTo>
                    <a:lnTo>
                      <a:pt x="451" y="769"/>
                    </a:lnTo>
                    <a:lnTo>
                      <a:pt x="332" y="769"/>
                    </a:lnTo>
                    <a:lnTo>
                      <a:pt x="257" y="804"/>
                    </a:lnTo>
                    <a:lnTo>
                      <a:pt x="230" y="894"/>
                    </a:lnTo>
                    <a:lnTo>
                      <a:pt x="230" y="941"/>
                    </a:lnTo>
                    <a:lnTo>
                      <a:pt x="199" y="953"/>
                    </a:lnTo>
                    <a:lnTo>
                      <a:pt x="150" y="910"/>
                    </a:lnTo>
                    <a:lnTo>
                      <a:pt x="159" y="835"/>
                    </a:lnTo>
                    <a:lnTo>
                      <a:pt x="203" y="780"/>
                    </a:lnTo>
                    <a:lnTo>
                      <a:pt x="292" y="733"/>
                    </a:lnTo>
                    <a:lnTo>
                      <a:pt x="389" y="710"/>
                    </a:lnTo>
                    <a:lnTo>
                      <a:pt x="398" y="686"/>
                    </a:lnTo>
                    <a:lnTo>
                      <a:pt x="350" y="639"/>
                    </a:lnTo>
                    <a:lnTo>
                      <a:pt x="146" y="522"/>
                    </a:lnTo>
                    <a:lnTo>
                      <a:pt x="84" y="475"/>
                    </a:lnTo>
                    <a:lnTo>
                      <a:pt x="26" y="412"/>
                    </a:lnTo>
                    <a:lnTo>
                      <a:pt x="0" y="341"/>
                    </a:lnTo>
                    <a:lnTo>
                      <a:pt x="17" y="299"/>
                    </a:lnTo>
                    <a:lnTo>
                      <a:pt x="119" y="271"/>
                    </a:lnTo>
                    <a:lnTo>
                      <a:pt x="243" y="225"/>
                    </a:lnTo>
                    <a:lnTo>
                      <a:pt x="323" y="176"/>
                    </a:lnTo>
                    <a:lnTo>
                      <a:pt x="34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278" name="Gruppieren 359"/>
            <p:cNvGrpSpPr>
              <a:grpSpLocks/>
            </p:cNvGrpSpPr>
            <p:nvPr/>
          </p:nvGrpSpPr>
          <p:grpSpPr bwMode="auto">
            <a:xfrm flipH="1">
              <a:off x="719744" y="4620585"/>
              <a:ext cx="204906" cy="431489"/>
              <a:chOff x="3071803" y="537341"/>
              <a:chExt cx="557631" cy="962828"/>
            </a:xfrm>
          </p:grpSpPr>
          <p:grpSp>
            <p:nvGrpSpPr>
              <p:cNvPr id="279" name="Group 23"/>
              <p:cNvGrpSpPr>
                <a:grpSpLocks/>
              </p:cNvGrpSpPr>
              <p:nvPr/>
            </p:nvGrpSpPr>
            <p:grpSpPr bwMode="auto">
              <a:xfrm>
                <a:off x="3071803" y="537341"/>
                <a:ext cx="557631" cy="962828"/>
                <a:chOff x="4816" y="1920"/>
                <a:chExt cx="355" cy="700"/>
              </a:xfrm>
            </p:grpSpPr>
            <p:sp>
              <p:nvSpPr>
                <p:cNvPr id="135" name="Freeform 24"/>
                <p:cNvSpPr>
                  <a:spLocks/>
                </p:cNvSpPr>
                <p:nvPr/>
              </p:nvSpPr>
              <p:spPr bwMode="auto">
                <a:xfrm>
                  <a:off x="4816" y="2135"/>
                  <a:ext cx="163" cy="238"/>
                </a:xfrm>
                <a:custGeom>
                  <a:avLst/>
                  <a:gdLst>
                    <a:gd name="T0" fmla="*/ 0 w 651"/>
                    <a:gd name="T1" fmla="*/ 0 h 953"/>
                    <a:gd name="T2" fmla="*/ 0 w 651"/>
                    <a:gd name="T3" fmla="*/ 0 h 953"/>
                    <a:gd name="T4" fmla="*/ 0 w 651"/>
                    <a:gd name="T5" fmla="*/ 0 h 953"/>
                    <a:gd name="T6" fmla="*/ 0 w 651"/>
                    <a:gd name="T7" fmla="*/ 0 h 953"/>
                    <a:gd name="T8" fmla="*/ 0 w 651"/>
                    <a:gd name="T9" fmla="*/ 0 h 953"/>
                    <a:gd name="T10" fmla="*/ 0 w 651"/>
                    <a:gd name="T11" fmla="*/ 0 h 953"/>
                    <a:gd name="T12" fmla="*/ 0 w 651"/>
                    <a:gd name="T13" fmla="*/ 0 h 953"/>
                    <a:gd name="T14" fmla="*/ 0 w 651"/>
                    <a:gd name="T15" fmla="*/ 0 h 953"/>
                    <a:gd name="T16" fmla="*/ 0 w 651"/>
                    <a:gd name="T17" fmla="*/ 0 h 953"/>
                    <a:gd name="T18" fmla="*/ 0 w 651"/>
                    <a:gd name="T19" fmla="*/ 0 h 953"/>
                    <a:gd name="T20" fmla="*/ 0 w 651"/>
                    <a:gd name="T21" fmla="*/ 0 h 953"/>
                    <a:gd name="T22" fmla="*/ 0 w 651"/>
                    <a:gd name="T23" fmla="*/ 0 h 953"/>
                    <a:gd name="T24" fmla="*/ 0 w 651"/>
                    <a:gd name="T25" fmla="*/ 0 h 953"/>
                    <a:gd name="T26" fmla="*/ 0 w 651"/>
                    <a:gd name="T27" fmla="*/ 0 h 953"/>
                    <a:gd name="T28" fmla="*/ 0 w 651"/>
                    <a:gd name="T29" fmla="*/ 0 h 953"/>
                    <a:gd name="T30" fmla="*/ 0 w 651"/>
                    <a:gd name="T31" fmla="*/ 0 h 953"/>
                    <a:gd name="T32" fmla="*/ 0 w 651"/>
                    <a:gd name="T33" fmla="*/ 0 h 953"/>
                    <a:gd name="T34" fmla="*/ 0 w 651"/>
                    <a:gd name="T35" fmla="*/ 0 h 953"/>
                    <a:gd name="T36" fmla="*/ 0 w 651"/>
                    <a:gd name="T37" fmla="*/ 0 h 953"/>
                    <a:gd name="T38" fmla="*/ 0 w 651"/>
                    <a:gd name="T39" fmla="*/ 0 h 953"/>
                    <a:gd name="T40" fmla="*/ 0 w 651"/>
                    <a:gd name="T41" fmla="*/ 0 h 953"/>
                    <a:gd name="T42" fmla="*/ 0 w 651"/>
                    <a:gd name="T43" fmla="*/ 0 h 953"/>
                    <a:gd name="T44" fmla="*/ 0 w 651"/>
                    <a:gd name="T45" fmla="*/ 0 h 953"/>
                    <a:gd name="T46" fmla="*/ 0 w 651"/>
                    <a:gd name="T47" fmla="*/ 0 h 953"/>
                    <a:gd name="T48" fmla="*/ 0 w 651"/>
                    <a:gd name="T49" fmla="*/ 0 h 953"/>
                    <a:gd name="T50" fmla="*/ 0 w 651"/>
                    <a:gd name="T51" fmla="*/ 0 h 953"/>
                    <a:gd name="T52" fmla="*/ 0 w 651"/>
                    <a:gd name="T53" fmla="*/ 0 h 953"/>
                    <a:gd name="T54" fmla="*/ 0 w 651"/>
                    <a:gd name="T55" fmla="*/ 0 h 953"/>
                    <a:gd name="T56" fmla="*/ 0 w 651"/>
                    <a:gd name="T57" fmla="*/ 0 h 953"/>
                    <a:gd name="T58" fmla="*/ 0 w 651"/>
                    <a:gd name="T59" fmla="*/ 0 h 953"/>
                    <a:gd name="T60" fmla="*/ 0 w 651"/>
                    <a:gd name="T61" fmla="*/ 0 h 953"/>
                    <a:gd name="T62" fmla="*/ 0 w 651"/>
                    <a:gd name="T63" fmla="*/ 0 h 953"/>
                    <a:gd name="T64" fmla="*/ 0 w 651"/>
                    <a:gd name="T65" fmla="*/ 0 h 953"/>
                    <a:gd name="T66" fmla="*/ 0 w 651"/>
                    <a:gd name="T67" fmla="*/ 0 h 953"/>
                    <a:gd name="T68" fmla="*/ 0 w 651"/>
                    <a:gd name="T69" fmla="*/ 0 h 953"/>
                    <a:gd name="T70" fmla="*/ 0 w 651"/>
                    <a:gd name="T71" fmla="*/ 0 h 953"/>
                    <a:gd name="T72" fmla="*/ 0 w 651"/>
                    <a:gd name="T73" fmla="*/ 0 h 953"/>
                    <a:gd name="T74" fmla="*/ 0 w 651"/>
                    <a:gd name="T75" fmla="*/ 0 h 953"/>
                    <a:gd name="T76" fmla="*/ 0 w 651"/>
                    <a:gd name="T77" fmla="*/ 0 h 953"/>
                    <a:gd name="T78" fmla="*/ 0 w 651"/>
                    <a:gd name="T79" fmla="*/ 0 h 9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51"/>
                    <a:gd name="T121" fmla="*/ 0 h 953"/>
                    <a:gd name="T122" fmla="*/ 651 w 651"/>
                    <a:gd name="T123" fmla="*/ 953 h 9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51" h="953">
                      <a:moveTo>
                        <a:pt x="345" y="142"/>
                      </a:moveTo>
                      <a:lnTo>
                        <a:pt x="412" y="83"/>
                      </a:lnTo>
                      <a:lnTo>
                        <a:pt x="505" y="24"/>
                      </a:lnTo>
                      <a:lnTo>
                        <a:pt x="571" y="0"/>
                      </a:lnTo>
                      <a:lnTo>
                        <a:pt x="651" y="5"/>
                      </a:lnTo>
                      <a:lnTo>
                        <a:pt x="651" y="60"/>
                      </a:lnTo>
                      <a:lnTo>
                        <a:pt x="611" y="107"/>
                      </a:lnTo>
                      <a:lnTo>
                        <a:pt x="536" y="142"/>
                      </a:lnTo>
                      <a:lnTo>
                        <a:pt x="350" y="217"/>
                      </a:lnTo>
                      <a:lnTo>
                        <a:pt x="172" y="307"/>
                      </a:lnTo>
                      <a:lnTo>
                        <a:pt x="97" y="330"/>
                      </a:lnTo>
                      <a:lnTo>
                        <a:pt x="71" y="365"/>
                      </a:lnTo>
                      <a:lnTo>
                        <a:pt x="97" y="401"/>
                      </a:lnTo>
                      <a:lnTo>
                        <a:pt x="252" y="533"/>
                      </a:lnTo>
                      <a:lnTo>
                        <a:pt x="323" y="577"/>
                      </a:lnTo>
                      <a:lnTo>
                        <a:pt x="429" y="651"/>
                      </a:lnTo>
                      <a:lnTo>
                        <a:pt x="536" y="722"/>
                      </a:lnTo>
                      <a:lnTo>
                        <a:pt x="531" y="757"/>
                      </a:lnTo>
                      <a:lnTo>
                        <a:pt x="451" y="769"/>
                      </a:lnTo>
                      <a:lnTo>
                        <a:pt x="332" y="769"/>
                      </a:lnTo>
                      <a:lnTo>
                        <a:pt x="257" y="804"/>
                      </a:lnTo>
                      <a:lnTo>
                        <a:pt x="230" y="894"/>
                      </a:lnTo>
                      <a:lnTo>
                        <a:pt x="230" y="941"/>
                      </a:lnTo>
                      <a:lnTo>
                        <a:pt x="199" y="953"/>
                      </a:lnTo>
                      <a:lnTo>
                        <a:pt x="150" y="910"/>
                      </a:lnTo>
                      <a:lnTo>
                        <a:pt x="159" y="835"/>
                      </a:lnTo>
                      <a:lnTo>
                        <a:pt x="203" y="780"/>
                      </a:lnTo>
                      <a:lnTo>
                        <a:pt x="292" y="733"/>
                      </a:lnTo>
                      <a:lnTo>
                        <a:pt x="389" y="710"/>
                      </a:lnTo>
                      <a:lnTo>
                        <a:pt x="398" y="686"/>
                      </a:lnTo>
                      <a:lnTo>
                        <a:pt x="350" y="639"/>
                      </a:lnTo>
                      <a:lnTo>
                        <a:pt x="146" y="522"/>
                      </a:lnTo>
                      <a:lnTo>
                        <a:pt x="84" y="475"/>
                      </a:lnTo>
                      <a:lnTo>
                        <a:pt x="26" y="412"/>
                      </a:lnTo>
                      <a:lnTo>
                        <a:pt x="0" y="341"/>
                      </a:lnTo>
                      <a:lnTo>
                        <a:pt x="17" y="299"/>
                      </a:lnTo>
                      <a:lnTo>
                        <a:pt x="119" y="271"/>
                      </a:lnTo>
                      <a:lnTo>
                        <a:pt x="243" y="225"/>
                      </a:lnTo>
                      <a:lnTo>
                        <a:pt x="323" y="176"/>
                      </a:lnTo>
                      <a:lnTo>
                        <a:pt x="345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136" name="Freeform 25"/>
                <p:cNvSpPr>
                  <a:spLocks/>
                </p:cNvSpPr>
                <p:nvPr/>
              </p:nvSpPr>
              <p:spPr bwMode="auto">
                <a:xfrm>
                  <a:off x="4907" y="2124"/>
                  <a:ext cx="168" cy="236"/>
                </a:xfrm>
                <a:custGeom>
                  <a:avLst/>
                  <a:gdLst>
                    <a:gd name="T0" fmla="*/ 0 w 454"/>
                    <a:gd name="T1" fmla="*/ 0 h 912"/>
                    <a:gd name="T2" fmla="*/ 0 w 454"/>
                    <a:gd name="T3" fmla="*/ 0 h 912"/>
                    <a:gd name="T4" fmla="*/ 0 w 454"/>
                    <a:gd name="T5" fmla="*/ 0 h 912"/>
                    <a:gd name="T6" fmla="*/ 0 w 454"/>
                    <a:gd name="T7" fmla="*/ 0 h 912"/>
                    <a:gd name="T8" fmla="*/ 0 w 454"/>
                    <a:gd name="T9" fmla="*/ 0 h 912"/>
                    <a:gd name="T10" fmla="*/ 0 w 454"/>
                    <a:gd name="T11" fmla="*/ 0 h 912"/>
                    <a:gd name="T12" fmla="*/ 0 w 454"/>
                    <a:gd name="T13" fmla="*/ 0 h 912"/>
                    <a:gd name="T14" fmla="*/ 0 w 454"/>
                    <a:gd name="T15" fmla="*/ 0 h 912"/>
                    <a:gd name="T16" fmla="*/ 0 w 454"/>
                    <a:gd name="T17" fmla="*/ 0 h 912"/>
                    <a:gd name="T18" fmla="*/ 0 w 454"/>
                    <a:gd name="T19" fmla="*/ 0 h 912"/>
                    <a:gd name="T20" fmla="*/ 0 w 454"/>
                    <a:gd name="T21" fmla="*/ 0 h 912"/>
                    <a:gd name="T22" fmla="*/ 0 w 454"/>
                    <a:gd name="T23" fmla="*/ 0 h 912"/>
                    <a:gd name="T24" fmla="*/ 0 w 454"/>
                    <a:gd name="T25" fmla="*/ 0 h 912"/>
                    <a:gd name="T26" fmla="*/ 0 w 454"/>
                    <a:gd name="T27" fmla="*/ 0 h 912"/>
                    <a:gd name="T28" fmla="*/ 0 w 454"/>
                    <a:gd name="T29" fmla="*/ 0 h 912"/>
                    <a:gd name="T30" fmla="*/ 0 w 454"/>
                    <a:gd name="T31" fmla="*/ 0 h 912"/>
                    <a:gd name="T32" fmla="*/ 0 w 454"/>
                    <a:gd name="T33" fmla="*/ 0 h 912"/>
                    <a:gd name="T34" fmla="*/ 0 w 454"/>
                    <a:gd name="T35" fmla="*/ 0 h 912"/>
                    <a:gd name="T36" fmla="*/ 0 w 454"/>
                    <a:gd name="T37" fmla="*/ 0 h 912"/>
                    <a:gd name="T38" fmla="*/ 0 w 454"/>
                    <a:gd name="T39" fmla="*/ 0 h 912"/>
                    <a:gd name="T40" fmla="*/ 0 w 454"/>
                    <a:gd name="T41" fmla="*/ 0 h 9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4"/>
                    <a:gd name="T64" fmla="*/ 0 h 912"/>
                    <a:gd name="T65" fmla="*/ 454 w 454"/>
                    <a:gd name="T66" fmla="*/ 912 h 9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4" h="912">
                      <a:moveTo>
                        <a:pt x="97" y="70"/>
                      </a:moveTo>
                      <a:lnTo>
                        <a:pt x="137" y="12"/>
                      </a:lnTo>
                      <a:lnTo>
                        <a:pt x="186" y="0"/>
                      </a:lnTo>
                      <a:lnTo>
                        <a:pt x="253" y="0"/>
                      </a:lnTo>
                      <a:lnTo>
                        <a:pt x="337" y="42"/>
                      </a:lnTo>
                      <a:lnTo>
                        <a:pt x="390" y="137"/>
                      </a:lnTo>
                      <a:lnTo>
                        <a:pt x="430" y="259"/>
                      </a:lnTo>
                      <a:lnTo>
                        <a:pt x="454" y="383"/>
                      </a:lnTo>
                      <a:lnTo>
                        <a:pt x="454" y="552"/>
                      </a:lnTo>
                      <a:lnTo>
                        <a:pt x="405" y="736"/>
                      </a:lnTo>
                      <a:lnTo>
                        <a:pt x="334" y="845"/>
                      </a:lnTo>
                      <a:lnTo>
                        <a:pt x="239" y="900"/>
                      </a:lnTo>
                      <a:lnTo>
                        <a:pt x="151" y="912"/>
                      </a:lnTo>
                      <a:lnTo>
                        <a:pt x="84" y="877"/>
                      </a:lnTo>
                      <a:lnTo>
                        <a:pt x="31" y="833"/>
                      </a:lnTo>
                      <a:lnTo>
                        <a:pt x="17" y="764"/>
                      </a:lnTo>
                      <a:lnTo>
                        <a:pt x="0" y="630"/>
                      </a:lnTo>
                      <a:lnTo>
                        <a:pt x="13" y="465"/>
                      </a:lnTo>
                      <a:lnTo>
                        <a:pt x="53" y="294"/>
                      </a:lnTo>
                      <a:lnTo>
                        <a:pt x="79" y="172"/>
                      </a:lnTo>
                      <a:lnTo>
                        <a:pt x="9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137" name="Freeform 26"/>
                <p:cNvSpPr>
                  <a:spLocks/>
                </p:cNvSpPr>
                <p:nvPr/>
              </p:nvSpPr>
              <p:spPr bwMode="auto">
                <a:xfrm>
                  <a:off x="4993" y="2322"/>
                  <a:ext cx="66" cy="298"/>
                </a:xfrm>
                <a:custGeom>
                  <a:avLst/>
                  <a:gdLst>
                    <a:gd name="T0" fmla="*/ 0 w 264"/>
                    <a:gd name="T1" fmla="*/ 0 h 1190"/>
                    <a:gd name="T2" fmla="*/ 0 w 264"/>
                    <a:gd name="T3" fmla="*/ 0 h 1190"/>
                    <a:gd name="T4" fmla="*/ 0 w 264"/>
                    <a:gd name="T5" fmla="*/ 0 h 1190"/>
                    <a:gd name="T6" fmla="*/ 0 w 264"/>
                    <a:gd name="T7" fmla="*/ 0 h 1190"/>
                    <a:gd name="T8" fmla="*/ 0 w 264"/>
                    <a:gd name="T9" fmla="*/ 0 h 1190"/>
                    <a:gd name="T10" fmla="*/ 0 w 264"/>
                    <a:gd name="T11" fmla="*/ 0 h 1190"/>
                    <a:gd name="T12" fmla="*/ 0 w 264"/>
                    <a:gd name="T13" fmla="*/ 0 h 1190"/>
                    <a:gd name="T14" fmla="*/ 0 w 264"/>
                    <a:gd name="T15" fmla="*/ 0 h 1190"/>
                    <a:gd name="T16" fmla="*/ 0 w 264"/>
                    <a:gd name="T17" fmla="*/ 0 h 1190"/>
                    <a:gd name="T18" fmla="*/ 0 w 264"/>
                    <a:gd name="T19" fmla="*/ 0 h 1190"/>
                    <a:gd name="T20" fmla="*/ 0 w 264"/>
                    <a:gd name="T21" fmla="*/ 0 h 1190"/>
                    <a:gd name="T22" fmla="*/ 0 w 264"/>
                    <a:gd name="T23" fmla="*/ 0 h 1190"/>
                    <a:gd name="T24" fmla="*/ 0 w 264"/>
                    <a:gd name="T25" fmla="*/ 0 h 1190"/>
                    <a:gd name="T26" fmla="*/ 0 w 264"/>
                    <a:gd name="T27" fmla="*/ 0 h 1190"/>
                    <a:gd name="T28" fmla="*/ 0 w 264"/>
                    <a:gd name="T29" fmla="*/ 0 h 1190"/>
                    <a:gd name="T30" fmla="*/ 0 w 264"/>
                    <a:gd name="T31" fmla="*/ 0 h 1190"/>
                    <a:gd name="T32" fmla="*/ 0 w 264"/>
                    <a:gd name="T33" fmla="*/ 0 h 1190"/>
                    <a:gd name="T34" fmla="*/ 0 w 264"/>
                    <a:gd name="T35" fmla="*/ 0 h 1190"/>
                    <a:gd name="T36" fmla="*/ 0 w 264"/>
                    <a:gd name="T37" fmla="*/ 0 h 1190"/>
                    <a:gd name="T38" fmla="*/ 0 w 264"/>
                    <a:gd name="T39" fmla="*/ 0 h 1190"/>
                    <a:gd name="T40" fmla="*/ 0 w 264"/>
                    <a:gd name="T41" fmla="*/ 0 h 1190"/>
                    <a:gd name="T42" fmla="*/ 0 w 264"/>
                    <a:gd name="T43" fmla="*/ 0 h 1190"/>
                    <a:gd name="T44" fmla="*/ 0 w 264"/>
                    <a:gd name="T45" fmla="*/ 0 h 1190"/>
                    <a:gd name="T46" fmla="*/ 0 w 264"/>
                    <a:gd name="T47" fmla="*/ 0 h 1190"/>
                    <a:gd name="T48" fmla="*/ 0 w 264"/>
                    <a:gd name="T49" fmla="*/ 0 h 1190"/>
                    <a:gd name="T50" fmla="*/ 0 w 264"/>
                    <a:gd name="T51" fmla="*/ 0 h 1190"/>
                    <a:gd name="T52" fmla="*/ 0 w 264"/>
                    <a:gd name="T53" fmla="*/ 0 h 1190"/>
                    <a:gd name="T54" fmla="*/ 0 w 264"/>
                    <a:gd name="T55" fmla="*/ 0 h 1190"/>
                    <a:gd name="T56" fmla="*/ 0 w 264"/>
                    <a:gd name="T57" fmla="*/ 0 h 119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4"/>
                    <a:gd name="T88" fmla="*/ 0 h 1190"/>
                    <a:gd name="T89" fmla="*/ 264 w 264"/>
                    <a:gd name="T90" fmla="*/ 1190 h 119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4" h="1190">
                      <a:moveTo>
                        <a:pt x="127" y="211"/>
                      </a:moveTo>
                      <a:lnTo>
                        <a:pt x="91" y="133"/>
                      </a:lnTo>
                      <a:lnTo>
                        <a:pt x="91" y="47"/>
                      </a:lnTo>
                      <a:lnTo>
                        <a:pt x="140" y="0"/>
                      </a:lnTo>
                      <a:lnTo>
                        <a:pt x="197" y="23"/>
                      </a:lnTo>
                      <a:lnTo>
                        <a:pt x="237" y="106"/>
                      </a:lnTo>
                      <a:lnTo>
                        <a:pt x="259" y="246"/>
                      </a:lnTo>
                      <a:lnTo>
                        <a:pt x="264" y="422"/>
                      </a:lnTo>
                      <a:lnTo>
                        <a:pt x="250" y="575"/>
                      </a:lnTo>
                      <a:lnTo>
                        <a:pt x="224" y="740"/>
                      </a:lnTo>
                      <a:lnTo>
                        <a:pt x="224" y="939"/>
                      </a:lnTo>
                      <a:lnTo>
                        <a:pt x="259" y="1021"/>
                      </a:lnTo>
                      <a:lnTo>
                        <a:pt x="246" y="1060"/>
                      </a:lnTo>
                      <a:lnTo>
                        <a:pt x="184" y="1073"/>
                      </a:lnTo>
                      <a:lnTo>
                        <a:pt x="118" y="1128"/>
                      </a:lnTo>
                      <a:lnTo>
                        <a:pt x="87" y="1174"/>
                      </a:lnTo>
                      <a:lnTo>
                        <a:pt x="12" y="1190"/>
                      </a:lnTo>
                      <a:lnTo>
                        <a:pt x="0" y="1139"/>
                      </a:lnTo>
                      <a:lnTo>
                        <a:pt x="25" y="1096"/>
                      </a:lnTo>
                      <a:lnTo>
                        <a:pt x="118" y="1060"/>
                      </a:lnTo>
                      <a:lnTo>
                        <a:pt x="184" y="1034"/>
                      </a:lnTo>
                      <a:lnTo>
                        <a:pt x="206" y="1010"/>
                      </a:lnTo>
                      <a:lnTo>
                        <a:pt x="180" y="944"/>
                      </a:lnTo>
                      <a:lnTo>
                        <a:pt x="158" y="810"/>
                      </a:lnTo>
                      <a:lnTo>
                        <a:pt x="153" y="650"/>
                      </a:lnTo>
                      <a:lnTo>
                        <a:pt x="158" y="543"/>
                      </a:lnTo>
                      <a:lnTo>
                        <a:pt x="166" y="399"/>
                      </a:lnTo>
                      <a:lnTo>
                        <a:pt x="153" y="270"/>
                      </a:lnTo>
                      <a:lnTo>
                        <a:pt x="127" y="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138" name="Freeform 27"/>
                <p:cNvSpPr>
                  <a:spLocks/>
                </p:cNvSpPr>
                <p:nvPr/>
              </p:nvSpPr>
              <p:spPr bwMode="auto">
                <a:xfrm>
                  <a:off x="4861" y="2308"/>
                  <a:ext cx="103" cy="297"/>
                </a:xfrm>
                <a:custGeom>
                  <a:avLst/>
                  <a:gdLst>
                    <a:gd name="T0" fmla="*/ 0 w 412"/>
                    <a:gd name="T1" fmla="*/ 0 h 1186"/>
                    <a:gd name="T2" fmla="*/ 0 w 412"/>
                    <a:gd name="T3" fmla="*/ 0 h 1186"/>
                    <a:gd name="T4" fmla="*/ 0 w 412"/>
                    <a:gd name="T5" fmla="*/ 0 h 1186"/>
                    <a:gd name="T6" fmla="*/ 0 w 412"/>
                    <a:gd name="T7" fmla="*/ 0 h 1186"/>
                    <a:gd name="T8" fmla="*/ 0 w 412"/>
                    <a:gd name="T9" fmla="*/ 0 h 1186"/>
                    <a:gd name="T10" fmla="*/ 0 w 412"/>
                    <a:gd name="T11" fmla="*/ 0 h 1186"/>
                    <a:gd name="T12" fmla="*/ 0 w 412"/>
                    <a:gd name="T13" fmla="*/ 0 h 1186"/>
                    <a:gd name="T14" fmla="*/ 0 w 412"/>
                    <a:gd name="T15" fmla="*/ 0 h 1186"/>
                    <a:gd name="T16" fmla="*/ 0 w 412"/>
                    <a:gd name="T17" fmla="*/ 0 h 1186"/>
                    <a:gd name="T18" fmla="*/ 0 w 412"/>
                    <a:gd name="T19" fmla="*/ 0 h 1186"/>
                    <a:gd name="T20" fmla="*/ 0 w 412"/>
                    <a:gd name="T21" fmla="*/ 0 h 1186"/>
                    <a:gd name="T22" fmla="*/ 0 w 412"/>
                    <a:gd name="T23" fmla="*/ 0 h 1186"/>
                    <a:gd name="T24" fmla="*/ 0 w 412"/>
                    <a:gd name="T25" fmla="*/ 0 h 1186"/>
                    <a:gd name="T26" fmla="*/ 0 w 412"/>
                    <a:gd name="T27" fmla="*/ 0 h 1186"/>
                    <a:gd name="T28" fmla="*/ 0 w 412"/>
                    <a:gd name="T29" fmla="*/ 0 h 1186"/>
                    <a:gd name="T30" fmla="*/ 0 w 412"/>
                    <a:gd name="T31" fmla="*/ 0 h 1186"/>
                    <a:gd name="T32" fmla="*/ 0 w 412"/>
                    <a:gd name="T33" fmla="*/ 0 h 1186"/>
                    <a:gd name="T34" fmla="*/ 0 w 412"/>
                    <a:gd name="T35" fmla="*/ 0 h 1186"/>
                    <a:gd name="T36" fmla="*/ 0 w 412"/>
                    <a:gd name="T37" fmla="*/ 0 h 1186"/>
                    <a:gd name="T38" fmla="*/ 0 w 412"/>
                    <a:gd name="T39" fmla="*/ 0 h 1186"/>
                    <a:gd name="T40" fmla="*/ 0 w 412"/>
                    <a:gd name="T41" fmla="*/ 0 h 1186"/>
                    <a:gd name="T42" fmla="*/ 0 w 412"/>
                    <a:gd name="T43" fmla="*/ 0 h 1186"/>
                    <a:gd name="T44" fmla="*/ 0 w 412"/>
                    <a:gd name="T45" fmla="*/ 0 h 1186"/>
                    <a:gd name="T46" fmla="*/ 0 w 412"/>
                    <a:gd name="T47" fmla="*/ 0 h 1186"/>
                    <a:gd name="T48" fmla="*/ 0 w 412"/>
                    <a:gd name="T49" fmla="*/ 0 h 1186"/>
                    <a:gd name="T50" fmla="*/ 0 w 412"/>
                    <a:gd name="T51" fmla="*/ 0 h 1186"/>
                    <a:gd name="T52" fmla="*/ 0 w 412"/>
                    <a:gd name="T53" fmla="*/ 0 h 1186"/>
                    <a:gd name="T54" fmla="*/ 0 w 412"/>
                    <a:gd name="T55" fmla="*/ 0 h 1186"/>
                    <a:gd name="T56" fmla="*/ 0 w 412"/>
                    <a:gd name="T57" fmla="*/ 0 h 1186"/>
                    <a:gd name="T58" fmla="*/ 0 w 412"/>
                    <a:gd name="T59" fmla="*/ 0 h 1186"/>
                    <a:gd name="T60" fmla="*/ 0 w 412"/>
                    <a:gd name="T61" fmla="*/ 0 h 1186"/>
                    <a:gd name="T62" fmla="*/ 0 w 412"/>
                    <a:gd name="T63" fmla="*/ 0 h 1186"/>
                    <a:gd name="T64" fmla="*/ 0 w 412"/>
                    <a:gd name="T65" fmla="*/ 0 h 1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2"/>
                    <a:gd name="T100" fmla="*/ 0 h 1186"/>
                    <a:gd name="T101" fmla="*/ 412 w 412"/>
                    <a:gd name="T102" fmla="*/ 1186 h 1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2" h="1186">
                      <a:moveTo>
                        <a:pt x="253" y="109"/>
                      </a:moveTo>
                      <a:lnTo>
                        <a:pt x="297" y="35"/>
                      </a:lnTo>
                      <a:lnTo>
                        <a:pt x="350" y="0"/>
                      </a:lnTo>
                      <a:lnTo>
                        <a:pt x="412" y="23"/>
                      </a:lnTo>
                      <a:lnTo>
                        <a:pt x="403" y="93"/>
                      </a:lnTo>
                      <a:lnTo>
                        <a:pt x="363" y="144"/>
                      </a:lnTo>
                      <a:lnTo>
                        <a:pt x="284" y="270"/>
                      </a:lnTo>
                      <a:lnTo>
                        <a:pt x="231" y="391"/>
                      </a:lnTo>
                      <a:lnTo>
                        <a:pt x="200" y="520"/>
                      </a:lnTo>
                      <a:lnTo>
                        <a:pt x="204" y="646"/>
                      </a:lnTo>
                      <a:lnTo>
                        <a:pt x="253" y="814"/>
                      </a:lnTo>
                      <a:lnTo>
                        <a:pt x="293" y="975"/>
                      </a:lnTo>
                      <a:lnTo>
                        <a:pt x="350" y="1045"/>
                      </a:lnTo>
                      <a:lnTo>
                        <a:pt x="346" y="1085"/>
                      </a:lnTo>
                      <a:lnTo>
                        <a:pt x="297" y="1104"/>
                      </a:lnTo>
                      <a:lnTo>
                        <a:pt x="186" y="1119"/>
                      </a:lnTo>
                      <a:lnTo>
                        <a:pt x="107" y="1162"/>
                      </a:lnTo>
                      <a:lnTo>
                        <a:pt x="67" y="1186"/>
                      </a:lnTo>
                      <a:lnTo>
                        <a:pt x="0" y="1131"/>
                      </a:lnTo>
                      <a:lnTo>
                        <a:pt x="14" y="1096"/>
                      </a:lnTo>
                      <a:lnTo>
                        <a:pt x="80" y="1072"/>
                      </a:lnTo>
                      <a:lnTo>
                        <a:pt x="164" y="1061"/>
                      </a:lnTo>
                      <a:lnTo>
                        <a:pt x="244" y="1061"/>
                      </a:lnTo>
                      <a:lnTo>
                        <a:pt x="257" y="1038"/>
                      </a:lnTo>
                      <a:lnTo>
                        <a:pt x="244" y="998"/>
                      </a:lnTo>
                      <a:lnTo>
                        <a:pt x="177" y="846"/>
                      </a:lnTo>
                      <a:lnTo>
                        <a:pt x="133" y="696"/>
                      </a:lnTo>
                      <a:lnTo>
                        <a:pt x="111" y="587"/>
                      </a:lnTo>
                      <a:lnTo>
                        <a:pt x="107" y="486"/>
                      </a:lnTo>
                      <a:lnTo>
                        <a:pt x="124" y="387"/>
                      </a:lnTo>
                      <a:lnTo>
                        <a:pt x="164" y="286"/>
                      </a:lnTo>
                      <a:lnTo>
                        <a:pt x="226" y="152"/>
                      </a:lnTo>
                      <a:lnTo>
                        <a:pt x="253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139" name="Freeform 28"/>
                <p:cNvSpPr>
                  <a:spLocks/>
                </p:cNvSpPr>
                <p:nvPr/>
              </p:nvSpPr>
              <p:spPr bwMode="auto">
                <a:xfrm>
                  <a:off x="4920" y="1953"/>
                  <a:ext cx="132" cy="155"/>
                </a:xfrm>
                <a:custGeom>
                  <a:avLst/>
                  <a:gdLst>
                    <a:gd name="T0" fmla="*/ 0 w 532"/>
                    <a:gd name="T1" fmla="*/ 0 h 619"/>
                    <a:gd name="T2" fmla="*/ 0 w 532"/>
                    <a:gd name="T3" fmla="*/ 0 h 619"/>
                    <a:gd name="T4" fmla="*/ 0 w 532"/>
                    <a:gd name="T5" fmla="*/ 0 h 619"/>
                    <a:gd name="T6" fmla="*/ 0 w 532"/>
                    <a:gd name="T7" fmla="*/ 0 h 619"/>
                    <a:gd name="T8" fmla="*/ 0 w 532"/>
                    <a:gd name="T9" fmla="*/ 0 h 619"/>
                    <a:gd name="T10" fmla="*/ 0 w 532"/>
                    <a:gd name="T11" fmla="*/ 0 h 619"/>
                    <a:gd name="T12" fmla="*/ 0 w 532"/>
                    <a:gd name="T13" fmla="*/ 0 h 619"/>
                    <a:gd name="T14" fmla="*/ 0 w 532"/>
                    <a:gd name="T15" fmla="*/ 0 h 619"/>
                    <a:gd name="T16" fmla="*/ 0 w 532"/>
                    <a:gd name="T17" fmla="*/ 0 h 619"/>
                    <a:gd name="T18" fmla="*/ 0 w 532"/>
                    <a:gd name="T19" fmla="*/ 0 h 619"/>
                    <a:gd name="T20" fmla="*/ 0 w 532"/>
                    <a:gd name="T21" fmla="*/ 0 h 619"/>
                    <a:gd name="T22" fmla="*/ 0 w 532"/>
                    <a:gd name="T23" fmla="*/ 0 h 619"/>
                    <a:gd name="T24" fmla="*/ 0 w 532"/>
                    <a:gd name="T25" fmla="*/ 0 h 619"/>
                    <a:gd name="T26" fmla="*/ 0 w 532"/>
                    <a:gd name="T27" fmla="*/ 0 h 619"/>
                    <a:gd name="T28" fmla="*/ 0 w 532"/>
                    <a:gd name="T29" fmla="*/ 0 h 619"/>
                    <a:gd name="T30" fmla="*/ 0 w 532"/>
                    <a:gd name="T31" fmla="*/ 0 h 619"/>
                    <a:gd name="T32" fmla="*/ 0 w 532"/>
                    <a:gd name="T33" fmla="*/ 0 h 619"/>
                    <a:gd name="T34" fmla="*/ 0 w 532"/>
                    <a:gd name="T35" fmla="*/ 0 h 619"/>
                    <a:gd name="T36" fmla="*/ 0 w 532"/>
                    <a:gd name="T37" fmla="*/ 0 h 619"/>
                    <a:gd name="T38" fmla="*/ 0 w 532"/>
                    <a:gd name="T39" fmla="*/ 0 h 619"/>
                    <a:gd name="T40" fmla="*/ 0 w 532"/>
                    <a:gd name="T41" fmla="*/ 0 h 619"/>
                    <a:gd name="T42" fmla="*/ 0 w 532"/>
                    <a:gd name="T43" fmla="*/ 0 h 619"/>
                    <a:gd name="T44" fmla="*/ 0 w 532"/>
                    <a:gd name="T45" fmla="*/ 0 h 6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2"/>
                    <a:gd name="T70" fmla="*/ 0 h 619"/>
                    <a:gd name="T71" fmla="*/ 532 w 532"/>
                    <a:gd name="T72" fmla="*/ 619 h 6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2" h="619">
                      <a:moveTo>
                        <a:pt x="194" y="517"/>
                      </a:moveTo>
                      <a:lnTo>
                        <a:pt x="234" y="595"/>
                      </a:lnTo>
                      <a:lnTo>
                        <a:pt x="327" y="619"/>
                      </a:lnTo>
                      <a:lnTo>
                        <a:pt x="408" y="611"/>
                      </a:lnTo>
                      <a:lnTo>
                        <a:pt x="473" y="561"/>
                      </a:lnTo>
                      <a:lnTo>
                        <a:pt x="526" y="458"/>
                      </a:lnTo>
                      <a:lnTo>
                        <a:pt x="532" y="337"/>
                      </a:lnTo>
                      <a:lnTo>
                        <a:pt x="513" y="231"/>
                      </a:lnTo>
                      <a:lnTo>
                        <a:pt x="439" y="113"/>
                      </a:lnTo>
                      <a:lnTo>
                        <a:pt x="384" y="58"/>
                      </a:lnTo>
                      <a:lnTo>
                        <a:pt x="327" y="24"/>
                      </a:lnTo>
                      <a:lnTo>
                        <a:pt x="274" y="0"/>
                      </a:lnTo>
                      <a:lnTo>
                        <a:pt x="181" y="8"/>
                      </a:lnTo>
                      <a:lnTo>
                        <a:pt x="132" y="78"/>
                      </a:lnTo>
                      <a:lnTo>
                        <a:pt x="106" y="153"/>
                      </a:lnTo>
                      <a:lnTo>
                        <a:pt x="106" y="271"/>
                      </a:lnTo>
                      <a:lnTo>
                        <a:pt x="128" y="384"/>
                      </a:lnTo>
                      <a:lnTo>
                        <a:pt x="154" y="447"/>
                      </a:lnTo>
                      <a:lnTo>
                        <a:pt x="8" y="540"/>
                      </a:lnTo>
                      <a:lnTo>
                        <a:pt x="0" y="576"/>
                      </a:lnTo>
                      <a:lnTo>
                        <a:pt x="22" y="595"/>
                      </a:lnTo>
                      <a:lnTo>
                        <a:pt x="181" y="490"/>
                      </a:lnTo>
                      <a:lnTo>
                        <a:pt x="194" y="5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  <p:sp>
              <p:nvSpPr>
                <p:cNvPr id="140" name="Freeform 29"/>
                <p:cNvSpPr>
                  <a:spLocks/>
                </p:cNvSpPr>
                <p:nvPr/>
              </p:nvSpPr>
              <p:spPr bwMode="auto">
                <a:xfrm>
                  <a:off x="4998" y="1920"/>
                  <a:ext cx="173" cy="259"/>
                </a:xfrm>
                <a:custGeom>
                  <a:avLst/>
                  <a:gdLst>
                    <a:gd name="T0" fmla="*/ 0 w 1057"/>
                    <a:gd name="T1" fmla="*/ 0 h 1037"/>
                    <a:gd name="T2" fmla="*/ 0 w 1057"/>
                    <a:gd name="T3" fmla="*/ 0 h 1037"/>
                    <a:gd name="T4" fmla="*/ 0 w 1057"/>
                    <a:gd name="T5" fmla="*/ 0 h 1037"/>
                    <a:gd name="T6" fmla="*/ 0 w 1057"/>
                    <a:gd name="T7" fmla="*/ 0 h 1037"/>
                    <a:gd name="T8" fmla="*/ 0 w 1057"/>
                    <a:gd name="T9" fmla="*/ 0 h 1037"/>
                    <a:gd name="T10" fmla="*/ 0 w 1057"/>
                    <a:gd name="T11" fmla="*/ 0 h 1037"/>
                    <a:gd name="T12" fmla="*/ 0 w 1057"/>
                    <a:gd name="T13" fmla="*/ 0 h 1037"/>
                    <a:gd name="T14" fmla="*/ 0 w 1057"/>
                    <a:gd name="T15" fmla="*/ 0 h 1037"/>
                    <a:gd name="T16" fmla="*/ 0 w 1057"/>
                    <a:gd name="T17" fmla="*/ 0 h 1037"/>
                    <a:gd name="T18" fmla="*/ 0 w 1057"/>
                    <a:gd name="T19" fmla="*/ 0 h 1037"/>
                    <a:gd name="T20" fmla="*/ 0 w 1057"/>
                    <a:gd name="T21" fmla="*/ 0 h 1037"/>
                    <a:gd name="T22" fmla="*/ 0 w 1057"/>
                    <a:gd name="T23" fmla="*/ 0 h 1037"/>
                    <a:gd name="T24" fmla="*/ 0 w 1057"/>
                    <a:gd name="T25" fmla="*/ 0 h 1037"/>
                    <a:gd name="T26" fmla="*/ 0 w 1057"/>
                    <a:gd name="T27" fmla="*/ 0 h 1037"/>
                    <a:gd name="T28" fmla="*/ 0 w 1057"/>
                    <a:gd name="T29" fmla="*/ 0 h 1037"/>
                    <a:gd name="T30" fmla="*/ 0 w 1057"/>
                    <a:gd name="T31" fmla="*/ 0 h 1037"/>
                    <a:gd name="T32" fmla="*/ 0 w 1057"/>
                    <a:gd name="T33" fmla="*/ 0 h 1037"/>
                    <a:gd name="T34" fmla="*/ 0 w 1057"/>
                    <a:gd name="T35" fmla="*/ 0 h 1037"/>
                    <a:gd name="T36" fmla="*/ 0 w 1057"/>
                    <a:gd name="T37" fmla="*/ 0 h 1037"/>
                    <a:gd name="T38" fmla="*/ 0 w 1057"/>
                    <a:gd name="T39" fmla="*/ 0 h 1037"/>
                    <a:gd name="T40" fmla="*/ 0 w 1057"/>
                    <a:gd name="T41" fmla="*/ 0 h 1037"/>
                    <a:gd name="T42" fmla="*/ 0 w 1057"/>
                    <a:gd name="T43" fmla="*/ 0 h 1037"/>
                    <a:gd name="T44" fmla="*/ 0 w 1057"/>
                    <a:gd name="T45" fmla="*/ 0 h 1037"/>
                    <a:gd name="T46" fmla="*/ 0 w 1057"/>
                    <a:gd name="T47" fmla="*/ 0 h 1037"/>
                    <a:gd name="T48" fmla="*/ 0 w 1057"/>
                    <a:gd name="T49" fmla="*/ 0 h 1037"/>
                    <a:gd name="T50" fmla="*/ 0 w 1057"/>
                    <a:gd name="T51" fmla="*/ 0 h 1037"/>
                    <a:gd name="T52" fmla="*/ 0 w 1057"/>
                    <a:gd name="T53" fmla="*/ 0 h 1037"/>
                    <a:gd name="T54" fmla="*/ 0 w 1057"/>
                    <a:gd name="T55" fmla="*/ 0 h 1037"/>
                    <a:gd name="T56" fmla="*/ 0 w 1057"/>
                    <a:gd name="T57" fmla="*/ 0 h 1037"/>
                    <a:gd name="T58" fmla="*/ 0 w 1057"/>
                    <a:gd name="T59" fmla="*/ 0 h 1037"/>
                    <a:gd name="T60" fmla="*/ 0 w 1057"/>
                    <a:gd name="T61" fmla="*/ 0 h 1037"/>
                    <a:gd name="T62" fmla="*/ 0 w 1057"/>
                    <a:gd name="T63" fmla="*/ 0 h 1037"/>
                    <a:gd name="T64" fmla="*/ 0 w 1057"/>
                    <a:gd name="T65" fmla="*/ 0 h 1037"/>
                    <a:gd name="T66" fmla="*/ 0 w 1057"/>
                    <a:gd name="T67" fmla="*/ 0 h 1037"/>
                    <a:gd name="T68" fmla="*/ 0 w 1057"/>
                    <a:gd name="T69" fmla="*/ 0 h 1037"/>
                    <a:gd name="T70" fmla="*/ 0 w 1057"/>
                    <a:gd name="T71" fmla="*/ 0 h 1037"/>
                    <a:gd name="T72" fmla="*/ 0 w 1057"/>
                    <a:gd name="T73" fmla="*/ 0 h 1037"/>
                    <a:gd name="T74" fmla="*/ 0 w 1057"/>
                    <a:gd name="T75" fmla="*/ 0 h 1037"/>
                    <a:gd name="T76" fmla="*/ 0 w 1057"/>
                    <a:gd name="T77" fmla="*/ 0 h 1037"/>
                    <a:gd name="T78" fmla="*/ 0 w 1057"/>
                    <a:gd name="T79" fmla="*/ 0 h 1037"/>
                    <a:gd name="T80" fmla="*/ 0 w 1057"/>
                    <a:gd name="T81" fmla="*/ 0 h 1037"/>
                    <a:gd name="T82" fmla="*/ 0 w 1057"/>
                    <a:gd name="T83" fmla="*/ 0 h 1037"/>
                    <a:gd name="T84" fmla="*/ 0 w 1057"/>
                    <a:gd name="T85" fmla="*/ 0 h 1037"/>
                    <a:gd name="T86" fmla="*/ 0 w 1057"/>
                    <a:gd name="T87" fmla="*/ 0 h 1037"/>
                    <a:gd name="T88" fmla="*/ 0 w 1057"/>
                    <a:gd name="T89" fmla="*/ 0 h 1037"/>
                    <a:gd name="T90" fmla="*/ 0 w 1057"/>
                    <a:gd name="T91" fmla="*/ 0 h 1037"/>
                    <a:gd name="T92" fmla="*/ 0 w 1057"/>
                    <a:gd name="T93" fmla="*/ 0 h 10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57"/>
                    <a:gd name="T142" fmla="*/ 0 h 1037"/>
                    <a:gd name="T143" fmla="*/ 1057 w 1057"/>
                    <a:gd name="T144" fmla="*/ 1037 h 10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57" h="1037">
                      <a:moveTo>
                        <a:pt x="703" y="717"/>
                      </a:moveTo>
                      <a:lnTo>
                        <a:pt x="650" y="764"/>
                      </a:lnTo>
                      <a:lnTo>
                        <a:pt x="539" y="822"/>
                      </a:lnTo>
                      <a:lnTo>
                        <a:pt x="438" y="857"/>
                      </a:lnTo>
                      <a:lnTo>
                        <a:pt x="367" y="893"/>
                      </a:lnTo>
                      <a:lnTo>
                        <a:pt x="300" y="940"/>
                      </a:lnTo>
                      <a:lnTo>
                        <a:pt x="292" y="1022"/>
                      </a:lnTo>
                      <a:lnTo>
                        <a:pt x="358" y="1037"/>
                      </a:lnTo>
                      <a:lnTo>
                        <a:pt x="526" y="951"/>
                      </a:lnTo>
                      <a:lnTo>
                        <a:pt x="650" y="849"/>
                      </a:lnTo>
                      <a:lnTo>
                        <a:pt x="796" y="720"/>
                      </a:lnTo>
                      <a:lnTo>
                        <a:pt x="915" y="638"/>
                      </a:lnTo>
                      <a:lnTo>
                        <a:pt x="1017" y="575"/>
                      </a:lnTo>
                      <a:lnTo>
                        <a:pt x="1057" y="544"/>
                      </a:lnTo>
                      <a:lnTo>
                        <a:pt x="1043" y="505"/>
                      </a:lnTo>
                      <a:lnTo>
                        <a:pt x="995" y="451"/>
                      </a:lnTo>
                      <a:lnTo>
                        <a:pt x="818" y="365"/>
                      </a:lnTo>
                      <a:lnTo>
                        <a:pt x="650" y="286"/>
                      </a:lnTo>
                      <a:lnTo>
                        <a:pt x="446" y="204"/>
                      </a:lnTo>
                      <a:lnTo>
                        <a:pt x="371" y="157"/>
                      </a:lnTo>
                      <a:lnTo>
                        <a:pt x="292" y="94"/>
                      </a:lnTo>
                      <a:lnTo>
                        <a:pt x="212" y="24"/>
                      </a:lnTo>
                      <a:lnTo>
                        <a:pt x="141" y="0"/>
                      </a:lnTo>
                      <a:lnTo>
                        <a:pt x="0" y="87"/>
                      </a:lnTo>
                      <a:lnTo>
                        <a:pt x="9" y="168"/>
                      </a:lnTo>
                      <a:lnTo>
                        <a:pt x="35" y="200"/>
                      </a:lnTo>
                      <a:lnTo>
                        <a:pt x="106" y="188"/>
                      </a:lnTo>
                      <a:lnTo>
                        <a:pt x="93" y="153"/>
                      </a:lnTo>
                      <a:lnTo>
                        <a:pt x="66" y="141"/>
                      </a:lnTo>
                      <a:lnTo>
                        <a:pt x="53" y="98"/>
                      </a:lnTo>
                      <a:lnTo>
                        <a:pt x="132" y="52"/>
                      </a:lnTo>
                      <a:lnTo>
                        <a:pt x="199" y="98"/>
                      </a:lnTo>
                      <a:lnTo>
                        <a:pt x="199" y="141"/>
                      </a:lnTo>
                      <a:lnTo>
                        <a:pt x="172" y="192"/>
                      </a:lnTo>
                      <a:lnTo>
                        <a:pt x="194" y="228"/>
                      </a:lnTo>
                      <a:lnTo>
                        <a:pt x="327" y="258"/>
                      </a:lnTo>
                      <a:lnTo>
                        <a:pt x="380" y="215"/>
                      </a:lnTo>
                      <a:lnTo>
                        <a:pt x="557" y="310"/>
                      </a:lnTo>
                      <a:lnTo>
                        <a:pt x="703" y="368"/>
                      </a:lnTo>
                      <a:lnTo>
                        <a:pt x="783" y="404"/>
                      </a:lnTo>
                      <a:lnTo>
                        <a:pt x="862" y="439"/>
                      </a:lnTo>
                      <a:lnTo>
                        <a:pt x="924" y="486"/>
                      </a:lnTo>
                      <a:lnTo>
                        <a:pt x="964" y="533"/>
                      </a:lnTo>
                      <a:lnTo>
                        <a:pt x="928" y="567"/>
                      </a:lnTo>
                      <a:lnTo>
                        <a:pt x="844" y="615"/>
                      </a:lnTo>
                      <a:lnTo>
                        <a:pt x="756" y="669"/>
                      </a:lnTo>
                      <a:lnTo>
                        <a:pt x="703" y="7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Calibri" pitchFamily="34" charset="0"/>
                  </a:endParaRPr>
                </a:p>
              </p:txBody>
            </p:sp>
          </p:grpSp>
          <p:sp>
            <p:nvSpPr>
              <p:cNvPr id="134" name="Freeform 18"/>
              <p:cNvSpPr>
                <a:spLocks/>
              </p:cNvSpPr>
              <p:nvPr/>
            </p:nvSpPr>
            <p:spPr bwMode="auto">
              <a:xfrm rot="19559583" flipH="1">
                <a:off x="3258572" y="822652"/>
                <a:ext cx="198350" cy="217615"/>
              </a:xfrm>
              <a:custGeom>
                <a:avLst/>
                <a:gdLst>
                  <a:gd name="T0" fmla="*/ 0 w 446"/>
                  <a:gd name="T1" fmla="*/ 48372970 h 948"/>
                  <a:gd name="T2" fmla="*/ 967567490 w 446"/>
                  <a:gd name="T3" fmla="*/ 0 h 948"/>
                  <a:gd name="T4" fmla="*/ 1671288193 w 446"/>
                  <a:gd name="T5" fmla="*/ 24186485 h 948"/>
                  <a:gd name="T6" fmla="*/ 1407441850 w 446"/>
                  <a:gd name="T7" fmla="*/ 254037786 h 948"/>
                  <a:gd name="T8" fmla="*/ 2147483647 w 446"/>
                  <a:gd name="T9" fmla="*/ 955605295 h 948"/>
                  <a:gd name="T10" fmla="*/ 2147483647 w 446"/>
                  <a:gd name="T11" fmla="*/ 1161216755 h 948"/>
                  <a:gd name="T12" fmla="*/ 2147483647 w 446"/>
                  <a:gd name="T13" fmla="*/ 1439441593 h 948"/>
                  <a:gd name="T14" fmla="*/ 2147483647 w 446"/>
                  <a:gd name="T15" fmla="*/ 1257963585 h 948"/>
                  <a:gd name="T16" fmla="*/ 2147483647 w 446"/>
                  <a:gd name="T17" fmla="*/ 1016045551 h 948"/>
                  <a:gd name="T18" fmla="*/ 1055581498 w 446"/>
                  <a:gd name="T19" fmla="*/ 229798454 h 948"/>
                  <a:gd name="T20" fmla="*/ 0 w 446"/>
                  <a:gd name="T21" fmla="*/ 48372970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  <p:grpSp>
          <p:nvGrpSpPr>
            <p:cNvPr id="280" name="Group 29"/>
            <p:cNvGrpSpPr>
              <a:grpSpLocks/>
            </p:cNvGrpSpPr>
            <p:nvPr/>
          </p:nvGrpSpPr>
          <p:grpSpPr bwMode="auto">
            <a:xfrm>
              <a:off x="642912" y="4680595"/>
              <a:ext cx="153679" cy="391473"/>
              <a:chOff x="2835" y="1570"/>
              <a:chExt cx="679" cy="1806"/>
            </a:xfrm>
          </p:grpSpPr>
          <p:sp>
            <p:nvSpPr>
              <p:cNvPr id="126" name="Freeform 11"/>
              <p:cNvSpPr>
                <a:spLocks/>
              </p:cNvSpPr>
              <p:nvPr/>
            </p:nvSpPr>
            <p:spPr bwMode="auto">
              <a:xfrm>
                <a:off x="3016" y="1933"/>
                <a:ext cx="408" cy="742"/>
              </a:xfrm>
              <a:custGeom>
                <a:avLst/>
                <a:gdLst>
                  <a:gd name="T0" fmla="*/ 0 w 965"/>
                  <a:gd name="T1" fmla="*/ 3 h 1485"/>
                  <a:gd name="T2" fmla="*/ 1 w 965"/>
                  <a:gd name="T3" fmla="*/ 1 h 1485"/>
                  <a:gd name="T4" fmla="*/ 1 w 965"/>
                  <a:gd name="T5" fmla="*/ 0 h 1485"/>
                  <a:gd name="T6" fmla="*/ 2 w 965"/>
                  <a:gd name="T7" fmla="*/ 0 h 1485"/>
                  <a:gd name="T8" fmla="*/ 3 w 965"/>
                  <a:gd name="T9" fmla="*/ 1 h 1485"/>
                  <a:gd name="T10" fmla="*/ 3 w 965"/>
                  <a:gd name="T11" fmla="*/ 3 h 1485"/>
                  <a:gd name="T12" fmla="*/ 5 w 965"/>
                  <a:gd name="T13" fmla="*/ 6 h 1485"/>
                  <a:gd name="T14" fmla="*/ 5 w 965"/>
                  <a:gd name="T15" fmla="*/ 10 h 1485"/>
                  <a:gd name="T16" fmla="*/ 5 w 965"/>
                  <a:gd name="T17" fmla="*/ 15 h 1485"/>
                  <a:gd name="T18" fmla="*/ 5 w 965"/>
                  <a:gd name="T19" fmla="*/ 17 h 1485"/>
                  <a:gd name="T20" fmla="*/ 5 w 965"/>
                  <a:gd name="T21" fmla="*/ 20 h 1485"/>
                  <a:gd name="T22" fmla="*/ 5 w 965"/>
                  <a:gd name="T23" fmla="*/ 22 h 1485"/>
                  <a:gd name="T24" fmla="*/ 4 w 965"/>
                  <a:gd name="T25" fmla="*/ 23 h 1485"/>
                  <a:gd name="T26" fmla="*/ 3 w 965"/>
                  <a:gd name="T27" fmla="*/ 23 h 1485"/>
                  <a:gd name="T28" fmla="*/ 2 w 965"/>
                  <a:gd name="T29" fmla="*/ 23 h 1485"/>
                  <a:gd name="T30" fmla="*/ 1 w 965"/>
                  <a:gd name="T31" fmla="*/ 21 h 1485"/>
                  <a:gd name="T32" fmla="*/ 0 w 965"/>
                  <a:gd name="T33" fmla="*/ 19 h 1485"/>
                  <a:gd name="T34" fmla="*/ 0 w 965"/>
                  <a:gd name="T35" fmla="*/ 16 h 1485"/>
                  <a:gd name="T36" fmla="*/ 0 w 965"/>
                  <a:gd name="T37" fmla="*/ 13 h 1485"/>
                  <a:gd name="T38" fmla="*/ 0 w 965"/>
                  <a:gd name="T39" fmla="*/ 7 h 1485"/>
                  <a:gd name="T40" fmla="*/ 0 w 965"/>
                  <a:gd name="T41" fmla="*/ 3 h 14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"/>
                  <a:gd name="T64" fmla="*/ 0 h 1485"/>
                  <a:gd name="T65" fmla="*/ 965 w 965"/>
                  <a:gd name="T66" fmla="*/ 1485 h 14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" h="1485">
                    <a:moveTo>
                      <a:pt x="75" y="212"/>
                    </a:moveTo>
                    <a:lnTo>
                      <a:pt x="117" y="97"/>
                    </a:lnTo>
                    <a:lnTo>
                      <a:pt x="223" y="0"/>
                    </a:lnTo>
                    <a:lnTo>
                      <a:pt x="340" y="0"/>
                    </a:lnTo>
                    <a:lnTo>
                      <a:pt x="479" y="97"/>
                    </a:lnTo>
                    <a:lnTo>
                      <a:pt x="617" y="212"/>
                    </a:lnTo>
                    <a:lnTo>
                      <a:pt x="806" y="436"/>
                    </a:lnTo>
                    <a:lnTo>
                      <a:pt x="912" y="678"/>
                    </a:lnTo>
                    <a:lnTo>
                      <a:pt x="965" y="964"/>
                    </a:lnTo>
                    <a:lnTo>
                      <a:pt x="965" y="1146"/>
                    </a:lnTo>
                    <a:lnTo>
                      <a:pt x="912" y="1282"/>
                    </a:lnTo>
                    <a:lnTo>
                      <a:pt x="829" y="1420"/>
                    </a:lnTo>
                    <a:lnTo>
                      <a:pt x="659" y="1473"/>
                    </a:lnTo>
                    <a:lnTo>
                      <a:pt x="532" y="1485"/>
                    </a:lnTo>
                    <a:lnTo>
                      <a:pt x="287" y="1473"/>
                    </a:lnTo>
                    <a:lnTo>
                      <a:pt x="161" y="1356"/>
                    </a:lnTo>
                    <a:lnTo>
                      <a:pt x="32" y="1220"/>
                    </a:lnTo>
                    <a:lnTo>
                      <a:pt x="0" y="1040"/>
                    </a:lnTo>
                    <a:lnTo>
                      <a:pt x="0" y="848"/>
                    </a:lnTo>
                    <a:lnTo>
                      <a:pt x="43" y="468"/>
                    </a:lnTo>
                    <a:lnTo>
                      <a:pt x="7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27" name="Freeform 13"/>
              <p:cNvSpPr>
                <a:spLocks/>
              </p:cNvSpPr>
              <p:nvPr/>
            </p:nvSpPr>
            <p:spPr bwMode="auto">
              <a:xfrm>
                <a:off x="2835" y="1961"/>
                <a:ext cx="297" cy="721"/>
              </a:xfrm>
              <a:custGeom>
                <a:avLst/>
                <a:gdLst>
                  <a:gd name="T0" fmla="*/ 5 w 594"/>
                  <a:gd name="T1" fmla="*/ 2 h 1443"/>
                  <a:gd name="T2" fmla="*/ 7 w 594"/>
                  <a:gd name="T3" fmla="*/ 0 h 1443"/>
                  <a:gd name="T4" fmla="*/ 9 w 594"/>
                  <a:gd name="T5" fmla="*/ 0 h 1443"/>
                  <a:gd name="T6" fmla="*/ 9 w 594"/>
                  <a:gd name="T7" fmla="*/ 1 h 1443"/>
                  <a:gd name="T8" fmla="*/ 9 w 594"/>
                  <a:gd name="T9" fmla="*/ 2 h 1443"/>
                  <a:gd name="T10" fmla="*/ 5 w 594"/>
                  <a:gd name="T11" fmla="*/ 4 h 1443"/>
                  <a:gd name="T12" fmla="*/ 3 w 594"/>
                  <a:gd name="T13" fmla="*/ 6 h 1443"/>
                  <a:gd name="T14" fmla="*/ 1 w 594"/>
                  <a:gd name="T15" fmla="*/ 8 h 1443"/>
                  <a:gd name="T16" fmla="*/ 1 w 594"/>
                  <a:gd name="T17" fmla="*/ 9 h 1443"/>
                  <a:gd name="T18" fmla="*/ 1 w 594"/>
                  <a:gd name="T19" fmla="*/ 11 h 1443"/>
                  <a:gd name="T20" fmla="*/ 5 w 594"/>
                  <a:gd name="T21" fmla="*/ 13 h 1443"/>
                  <a:gd name="T22" fmla="*/ 6 w 594"/>
                  <a:gd name="T23" fmla="*/ 15 h 1443"/>
                  <a:gd name="T24" fmla="*/ 6 w 594"/>
                  <a:gd name="T25" fmla="*/ 16 h 1443"/>
                  <a:gd name="T26" fmla="*/ 6 w 594"/>
                  <a:gd name="T27" fmla="*/ 17 h 1443"/>
                  <a:gd name="T28" fmla="*/ 5 w 594"/>
                  <a:gd name="T29" fmla="*/ 18 h 1443"/>
                  <a:gd name="T30" fmla="*/ 5 w 594"/>
                  <a:gd name="T31" fmla="*/ 20 h 1443"/>
                  <a:gd name="T32" fmla="*/ 5 w 594"/>
                  <a:gd name="T33" fmla="*/ 22 h 1443"/>
                  <a:gd name="T34" fmla="*/ 5 w 594"/>
                  <a:gd name="T35" fmla="*/ 22 h 1443"/>
                  <a:gd name="T36" fmla="*/ 5 w 594"/>
                  <a:gd name="T37" fmla="*/ 22 h 1443"/>
                  <a:gd name="T38" fmla="*/ 3 w 594"/>
                  <a:gd name="T39" fmla="*/ 20 h 1443"/>
                  <a:gd name="T40" fmla="*/ 3 w 594"/>
                  <a:gd name="T41" fmla="*/ 18 h 1443"/>
                  <a:gd name="T42" fmla="*/ 5 w 594"/>
                  <a:gd name="T43" fmla="*/ 17 h 1443"/>
                  <a:gd name="T44" fmla="*/ 5 w 594"/>
                  <a:gd name="T45" fmla="*/ 15 h 1443"/>
                  <a:gd name="T46" fmla="*/ 5 w 594"/>
                  <a:gd name="T47" fmla="*/ 15 h 1443"/>
                  <a:gd name="T48" fmla="*/ 3 w 594"/>
                  <a:gd name="T49" fmla="*/ 13 h 1443"/>
                  <a:gd name="T50" fmla="*/ 1 w 594"/>
                  <a:gd name="T51" fmla="*/ 12 h 1443"/>
                  <a:gd name="T52" fmla="*/ 0 w 594"/>
                  <a:gd name="T53" fmla="*/ 10 h 1443"/>
                  <a:gd name="T54" fmla="*/ 0 w 594"/>
                  <a:gd name="T55" fmla="*/ 8 h 1443"/>
                  <a:gd name="T56" fmla="*/ 1 w 594"/>
                  <a:gd name="T57" fmla="*/ 7 h 1443"/>
                  <a:gd name="T58" fmla="*/ 2 w 594"/>
                  <a:gd name="T59" fmla="*/ 5 h 1443"/>
                  <a:gd name="T60" fmla="*/ 5 w 594"/>
                  <a:gd name="T61" fmla="*/ 3 h 1443"/>
                  <a:gd name="T62" fmla="*/ 5 w 594"/>
                  <a:gd name="T63" fmla="*/ 2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28" name="Freeform 14"/>
              <p:cNvSpPr>
                <a:spLocks/>
              </p:cNvSpPr>
              <p:nvPr/>
            </p:nvSpPr>
            <p:spPr bwMode="auto">
              <a:xfrm rot="-1126983">
                <a:off x="3016" y="1570"/>
                <a:ext cx="330" cy="371"/>
              </a:xfrm>
              <a:custGeom>
                <a:avLst/>
                <a:gdLst>
                  <a:gd name="T0" fmla="*/ 3 w 661"/>
                  <a:gd name="T1" fmla="*/ 12 h 742"/>
                  <a:gd name="T2" fmla="*/ 2 w 661"/>
                  <a:gd name="T3" fmla="*/ 12 h 742"/>
                  <a:gd name="T4" fmla="*/ 0 w 661"/>
                  <a:gd name="T5" fmla="*/ 11 h 742"/>
                  <a:gd name="T6" fmla="*/ 0 w 661"/>
                  <a:gd name="T7" fmla="*/ 10 h 742"/>
                  <a:gd name="T8" fmla="*/ 0 w 661"/>
                  <a:gd name="T9" fmla="*/ 6 h 742"/>
                  <a:gd name="T10" fmla="*/ 1 w 661"/>
                  <a:gd name="T11" fmla="*/ 3 h 742"/>
                  <a:gd name="T12" fmla="*/ 2 w 661"/>
                  <a:gd name="T13" fmla="*/ 1 h 742"/>
                  <a:gd name="T14" fmla="*/ 4 w 661"/>
                  <a:gd name="T15" fmla="*/ 0 h 742"/>
                  <a:gd name="T16" fmla="*/ 6 w 661"/>
                  <a:gd name="T17" fmla="*/ 1 h 742"/>
                  <a:gd name="T18" fmla="*/ 7 w 661"/>
                  <a:gd name="T19" fmla="*/ 1 h 742"/>
                  <a:gd name="T20" fmla="*/ 7 w 661"/>
                  <a:gd name="T21" fmla="*/ 3 h 742"/>
                  <a:gd name="T22" fmla="*/ 7 w 661"/>
                  <a:gd name="T23" fmla="*/ 6 h 742"/>
                  <a:gd name="T24" fmla="*/ 7 w 661"/>
                  <a:gd name="T25" fmla="*/ 7 h 742"/>
                  <a:gd name="T26" fmla="*/ 9 w 661"/>
                  <a:gd name="T27" fmla="*/ 9 h 742"/>
                  <a:gd name="T28" fmla="*/ 10 w 661"/>
                  <a:gd name="T29" fmla="*/ 10 h 742"/>
                  <a:gd name="T30" fmla="*/ 10 w 661"/>
                  <a:gd name="T31" fmla="*/ 11 h 742"/>
                  <a:gd name="T32" fmla="*/ 9 w 661"/>
                  <a:gd name="T33" fmla="*/ 11 h 742"/>
                  <a:gd name="T34" fmla="*/ 6 w 661"/>
                  <a:gd name="T35" fmla="*/ 9 h 742"/>
                  <a:gd name="T36" fmla="*/ 5 w 661"/>
                  <a:gd name="T37" fmla="*/ 10 h 742"/>
                  <a:gd name="T38" fmla="*/ 4 w 661"/>
                  <a:gd name="T39" fmla="*/ 12 h 742"/>
                  <a:gd name="T40" fmla="*/ 3 w 661"/>
                  <a:gd name="T41" fmla="*/ 12 h 7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1"/>
                  <a:gd name="T64" fmla="*/ 0 h 742"/>
                  <a:gd name="T65" fmla="*/ 661 w 661"/>
                  <a:gd name="T66" fmla="*/ 742 h 7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1" h="742">
                    <a:moveTo>
                      <a:pt x="224" y="742"/>
                    </a:moveTo>
                    <a:lnTo>
                      <a:pt x="138" y="742"/>
                    </a:lnTo>
                    <a:lnTo>
                      <a:pt x="53" y="700"/>
                    </a:lnTo>
                    <a:lnTo>
                      <a:pt x="0" y="583"/>
                    </a:lnTo>
                    <a:lnTo>
                      <a:pt x="0" y="382"/>
                    </a:lnTo>
                    <a:lnTo>
                      <a:pt x="74" y="159"/>
                    </a:lnTo>
                    <a:lnTo>
                      <a:pt x="191" y="11"/>
                    </a:lnTo>
                    <a:lnTo>
                      <a:pt x="297" y="0"/>
                    </a:lnTo>
                    <a:lnTo>
                      <a:pt x="426" y="21"/>
                    </a:lnTo>
                    <a:lnTo>
                      <a:pt x="489" y="117"/>
                    </a:lnTo>
                    <a:lnTo>
                      <a:pt x="511" y="212"/>
                    </a:lnTo>
                    <a:lnTo>
                      <a:pt x="489" y="339"/>
                    </a:lnTo>
                    <a:lnTo>
                      <a:pt x="468" y="456"/>
                    </a:lnTo>
                    <a:lnTo>
                      <a:pt x="596" y="562"/>
                    </a:lnTo>
                    <a:lnTo>
                      <a:pt x="661" y="625"/>
                    </a:lnTo>
                    <a:lnTo>
                      <a:pt x="661" y="668"/>
                    </a:lnTo>
                    <a:lnTo>
                      <a:pt x="628" y="668"/>
                    </a:lnTo>
                    <a:lnTo>
                      <a:pt x="447" y="530"/>
                    </a:lnTo>
                    <a:lnTo>
                      <a:pt x="383" y="625"/>
                    </a:lnTo>
                    <a:lnTo>
                      <a:pt x="277" y="710"/>
                    </a:lnTo>
                    <a:lnTo>
                      <a:pt x="224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29" name="Freeform 15"/>
              <p:cNvSpPr>
                <a:spLocks/>
              </p:cNvSpPr>
              <p:nvPr/>
            </p:nvSpPr>
            <p:spPr bwMode="auto">
              <a:xfrm>
                <a:off x="2971" y="2523"/>
                <a:ext cx="269" cy="842"/>
              </a:xfrm>
              <a:custGeom>
                <a:avLst/>
                <a:gdLst>
                  <a:gd name="T0" fmla="*/ 2 w 539"/>
                  <a:gd name="T1" fmla="*/ 9 h 1683"/>
                  <a:gd name="T2" fmla="*/ 2 w 539"/>
                  <a:gd name="T3" fmla="*/ 6 h 1683"/>
                  <a:gd name="T4" fmla="*/ 2 w 539"/>
                  <a:gd name="T5" fmla="*/ 2 h 1683"/>
                  <a:gd name="T6" fmla="*/ 3 w 539"/>
                  <a:gd name="T7" fmla="*/ 0 h 1683"/>
                  <a:gd name="T8" fmla="*/ 5 w 539"/>
                  <a:gd name="T9" fmla="*/ 1 h 1683"/>
                  <a:gd name="T10" fmla="*/ 6 w 539"/>
                  <a:gd name="T11" fmla="*/ 5 h 1683"/>
                  <a:gd name="T12" fmla="*/ 6 w 539"/>
                  <a:gd name="T13" fmla="*/ 9 h 1683"/>
                  <a:gd name="T14" fmla="*/ 5 w 539"/>
                  <a:gd name="T15" fmla="*/ 14 h 1683"/>
                  <a:gd name="T16" fmla="*/ 4 w 539"/>
                  <a:gd name="T17" fmla="*/ 17 h 1683"/>
                  <a:gd name="T18" fmla="*/ 3 w 539"/>
                  <a:gd name="T19" fmla="*/ 20 h 1683"/>
                  <a:gd name="T20" fmla="*/ 2 w 539"/>
                  <a:gd name="T21" fmla="*/ 22 h 1683"/>
                  <a:gd name="T22" fmla="*/ 2 w 539"/>
                  <a:gd name="T23" fmla="*/ 23 h 1683"/>
                  <a:gd name="T24" fmla="*/ 4 w 539"/>
                  <a:gd name="T25" fmla="*/ 23 h 1683"/>
                  <a:gd name="T26" fmla="*/ 6 w 539"/>
                  <a:gd name="T27" fmla="*/ 24 h 1683"/>
                  <a:gd name="T28" fmla="*/ 8 w 539"/>
                  <a:gd name="T29" fmla="*/ 26 h 1683"/>
                  <a:gd name="T30" fmla="*/ 7 w 539"/>
                  <a:gd name="T31" fmla="*/ 26 h 1683"/>
                  <a:gd name="T32" fmla="*/ 6 w 539"/>
                  <a:gd name="T33" fmla="*/ 27 h 1683"/>
                  <a:gd name="T34" fmla="*/ 5 w 539"/>
                  <a:gd name="T35" fmla="*/ 26 h 1683"/>
                  <a:gd name="T36" fmla="*/ 2 w 539"/>
                  <a:gd name="T37" fmla="*/ 24 h 1683"/>
                  <a:gd name="T38" fmla="*/ 1 w 539"/>
                  <a:gd name="T39" fmla="*/ 23 h 1683"/>
                  <a:gd name="T40" fmla="*/ 0 w 539"/>
                  <a:gd name="T41" fmla="*/ 23 h 1683"/>
                  <a:gd name="T42" fmla="*/ 0 w 539"/>
                  <a:gd name="T43" fmla="*/ 22 h 1683"/>
                  <a:gd name="T44" fmla="*/ 1 w 539"/>
                  <a:gd name="T45" fmla="*/ 20 h 1683"/>
                  <a:gd name="T46" fmla="*/ 2 w 539"/>
                  <a:gd name="T47" fmla="*/ 19 h 1683"/>
                  <a:gd name="T48" fmla="*/ 3 w 539"/>
                  <a:gd name="T49" fmla="*/ 17 h 1683"/>
                  <a:gd name="T50" fmla="*/ 4 w 539"/>
                  <a:gd name="T51" fmla="*/ 14 h 1683"/>
                  <a:gd name="T52" fmla="*/ 3 w 539"/>
                  <a:gd name="T53" fmla="*/ 11 h 1683"/>
                  <a:gd name="T54" fmla="*/ 2 w 539"/>
                  <a:gd name="T55" fmla="*/ 8 h 1683"/>
                  <a:gd name="T56" fmla="*/ 2 w 539"/>
                  <a:gd name="T57" fmla="*/ 9 h 16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9"/>
                  <a:gd name="T88" fmla="*/ 0 h 1683"/>
                  <a:gd name="T89" fmla="*/ 539 w 539"/>
                  <a:gd name="T90" fmla="*/ 1683 h 16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9" h="1683">
                    <a:moveTo>
                      <a:pt x="179" y="519"/>
                    </a:moveTo>
                    <a:lnTo>
                      <a:pt x="169" y="339"/>
                    </a:lnTo>
                    <a:lnTo>
                      <a:pt x="147" y="117"/>
                    </a:lnTo>
                    <a:lnTo>
                      <a:pt x="243" y="0"/>
                    </a:lnTo>
                    <a:lnTo>
                      <a:pt x="368" y="53"/>
                    </a:lnTo>
                    <a:lnTo>
                      <a:pt x="400" y="318"/>
                    </a:lnTo>
                    <a:lnTo>
                      <a:pt x="400" y="561"/>
                    </a:lnTo>
                    <a:lnTo>
                      <a:pt x="368" y="867"/>
                    </a:lnTo>
                    <a:lnTo>
                      <a:pt x="285" y="1059"/>
                    </a:lnTo>
                    <a:lnTo>
                      <a:pt x="221" y="1250"/>
                    </a:lnTo>
                    <a:lnTo>
                      <a:pt x="137" y="1377"/>
                    </a:lnTo>
                    <a:lnTo>
                      <a:pt x="137" y="1428"/>
                    </a:lnTo>
                    <a:lnTo>
                      <a:pt x="285" y="1460"/>
                    </a:lnTo>
                    <a:lnTo>
                      <a:pt x="412" y="1513"/>
                    </a:lnTo>
                    <a:lnTo>
                      <a:pt x="539" y="1630"/>
                    </a:lnTo>
                    <a:lnTo>
                      <a:pt x="506" y="1661"/>
                    </a:lnTo>
                    <a:lnTo>
                      <a:pt x="400" y="1683"/>
                    </a:lnTo>
                    <a:lnTo>
                      <a:pt x="327" y="1640"/>
                    </a:lnTo>
                    <a:lnTo>
                      <a:pt x="190" y="1534"/>
                    </a:lnTo>
                    <a:lnTo>
                      <a:pt x="73" y="1471"/>
                    </a:lnTo>
                    <a:lnTo>
                      <a:pt x="10" y="1460"/>
                    </a:lnTo>
                    <a:lnTo>
                      <a:pt x="0" y="1386"/>
                    </a:lnTo>
                    <a:lnTo>
                      <a:pt x="84" y="1271"/>
                    </a:lnTo>
                    <a:lnTo>
                      <a:pt x="169" y="1174"/>
                    </a:lnTo>
                    <a:lnTo>
                      <a:pt x="232" y="1026"/>
                    </a:lnTo>
                    <a:lnTo>
                      <a:pt x="264" y="846"/>
                    </a:lnTo>
                    <a:lnTo>
                      <a:pt x="243" y="678"/>
                    </a:lnTo>
                    <a:lnTo>
                      <a:pt x="190" y="466"/>
                    </a:lnTo>
                    <a:lnTo>
                      <a:pt x="179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30" name="Freeform 16"/>
              <p:cNvSpPr>
                <a:spLocks/>
              </p:cNvSpPr>
              <p:nvPr/>
            </p:nvSpPr>
            <p:spPr bwMode="auto">
              <a:xfrm>
                <a:off x="3217" y="2587"/>
                <a:ext cx="254" cy="789"/>
              </a:xfrm>
              <a:custGeom>
                <a:avLst/>
                <a:gdLst>
                  <a:gd name="T0" fmla="*/ 2 w 509"/>
                  <a:gd name="T1" fmla="*/ 0 h 1577"/>
                  <a:gd name="T2" fmla="*/ 3 w 509"/>
                  <a:gd name="T3" fmla="*/ 1 h 1577"/>
                  <a:gd name="T4" fmla="*/ 4 w 509"/>
                  <a:gd name="T5" fmla="*/ 2 h 1577"/>
                  <a:gd name="T6" fmla="*/ 5 w 509"/>
                  <a:gd name="T7" fmla="*/ 5 h 1577"/>
                  <a:gd name="T8" fmla="*/ 5 w 509"/>
                  <a:gd name="T9" fmla="*/ 9 h 1577"/>
                  <a:gd name="T10" fmla="*/ 4 w 509"/>
                  <a:gd name="T11" fmla="*/ 15 h 1577"/>
                  <a:gd name="T12" fmla="*/ 3 w 509"/>
                  <a:gd name="T13" fmla="*/ 19 h 1577"/>
                  <a:gd name="T14" fmla="*/ 2 w 509"/>
                  <a:gd name="T15" fmla="*/ 20 h 1577"/>
                  <a:gd name="T16" fmla="*/ 2 w 509"/>
                  <a:gd name="T17" fmla="*/ 22 h 1577"/>
                  <a:gd name="T18" fmla="*/ 5 w 509"/>
                  <a:gd name="T19" fmla="*/ 23 h 1577"/>
                  <a:gd name="T20" fmla="*/ 7 w 509"/>
                  <a:gd name="T21" fmla="*/ 24 h 1577"/>
                  <a:gd name="T22" fmla="*/ 7 w 509"/>
                  <a:gd name="T23" fmla="*/ 24 h 1577"/>
                  <a:gd name="T24" fmla="*/ 7 w 509"/>
                  <a:gd name="T25" fmla="*/ 25 h 1577"/>
                  <a:gd name="T26" fmla="*/ 5 w 509"/>
                  <a:gd name="T27" fmla="*/ 25 h 1577"/>
                  <a:gd name="T28" fmla="*/ 3 w 509"/>
                  <a:gd name="T29" fmla="*/ 24 h 1577"/>
                  <a:gd name="T30" fmla="*/ 2 w 509"/>
                  <a:gd name="T31" fmla="*/ 23 h 1577"/>
                  <a:gd name="T32" fmla="*/ 1 w 509"/>
                  <a:gd name="T33" fmla="*/ 22 h 1577"/>
                  <a:gd name="T34" fmla="*/ 0 w 509"/>
                  <a:gd name="T35" fmla="*/ 22 h 1577"/>
                  <a:gd name="T36" fmla="*/ 0 w 509"/>
                  <a:gd name="T37" fmla="*/ 21 h 1577"/>
                  <a:gd name="T38" fmla="*/ 1 w 509"/>
                  <a:gd name="T39" fmla="*/ 20 h 1577"/>
                  <a:gd name="T40" fmla="*/ 2 w 509"/>
                  <a:gd name="T41" fmla="*/ 18 h 1577"/>
                  <a:gd name="T42" fmla="*/ 3 w 509"/>
                  <a:gd name="T43" fmla="*/ 16 h 1577"/>
                  <a:gd name="T44" fmla="*/ 3 w 509"/>
                  <a:gd name="T45" fmla="*/ 12 h 1577"/>
                  <a:gd name="T46" fmla="*/ 3 w 509"/>
                  <a:gd name="T47" fmla="*/ 9 h 1577"/>
                  <a:gd name="T48" fmla="*/ 2 w 509"/>
                  <a:gd name="T49" fmla="*/ 6 h 1577"/>
                  <a:gd name="T50" fmla="*/ 1 w 509"/>
                  <a:gd name="T51" fmla="*/ 5 h 1577"/>
                  <a:gd name="T52" fmla="*/ 0 w 509"/>
                  <a:gd name="T53" fmla="*/ 3 h 1577"/>
                  <a:gd name="T54" fmla="*/ 2 w 509"/>
                  <a:gd name="T55" fmla="*/ 0 h 15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9"/>
                  <a:gd name="T85" fmla="*/ 0 h 1577"/>
                  <a:gd name="T86" fmla="*/ 509 w 509"/>
                  <a:gd name="T87" fmla="*/ 1577 h 15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9" h="1577">
                    <a:moveTo>
                      <a:pt x="149" y="0"/>
                    </a:moveTo>
                    <a:lnTo>
                      <a:pt x="244" y="53"/>
                    </a:lnTo>
                    <a:lnTo>
                      <a:pt x="276" y="127"/>
                    </a:lnTo>
                    <a:lnTo>
                      <a:pt x="320" y="318"/>
                    </a:lnTo>
                    <a:lnTo>
                      <a:pt x="329" y="571"/>
                    </a:lnTo>
                    <a:lnTo>
                      <a:pt x="297" y="920"/>
                    </a:lnTo>
                    <a:lnTo>
                      <a:pt x="202" y="1164"/>
                    </a:lnTo>
                    <a:lnTo>
                      <a:pt x="149" y="1270"/>
                    </a:lnTo>
                    <a:lnTo>
                      <a:pt x="149" y="1365"/>
                    </a:lnTo>
                    <a:lnTo>
                      <a:pt x="361" y="1429"/>
                    </a:lnTo>
                    <a:lnTo>
                      <a:pt x="500" y="1492"/>
                    </a:lnTo>
                    <a:lnTo>
                      <a:pt x="509" y="1524"/>
                    </a:lnTo>
                    <a:lnTo>
                      <a:pt x="456" y="1577"/>
                    </a:lnTo>
                    <a:lnTo>
                      <a:pt x="320" y="1577"/>
                    </a:lnTo>
                    <a:lnTo>
                      <a:pt x="244" y="1513"/>
                    </a:lnTo>
                    <a:lnTo>
                      <a:pt x="161" y="1461"/>
                    </a:lnTo>
                    <a:lnTo>
                      <a:pt x="85" y="1397"/>
                    </a:lnTo>
                    <a:lnTo>
                      <a:pt x="0" y="1365"/>
                    </a:lnTo>
                    <a:lnTo>
                      <a:pt x="11" y="1323"/>
                    </a:lnTo>
                    <a:lnTo>
                      <a:pt x="85" y="1238"/>
                    </a:lnTo>
                    <a:lnTo>
                      <a:pt x="161" y="1122"/>
                    </a:lnTo>
                    <a:lnTo>
                      <a:pt x="223" y="963"/>
                    </a:lnTo>
                    <a:lnTo>
                      <a:pt x="244" y="763"/>
                    </a:lnTo>
                    <a:lnTo>
                      <a:pt x="223" y="539"/>
                    </a:lnTo>
                    <a:lnTo>
                      <a:pt x="161" y="359"/>
                    </a:lnTo>
                    <a:lnTo>
                      <a:pt x="96" y="274"/>
                    </a:lnTo>
                    <a:lnTo>
                      <a:pt x="55" y="13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31" name="Freeform 28"/>
              <p:cNvSpPr>
                <a:spLocks/>
              </p:cNvSpPr>
              <p:nvPr/>
            </p:nvSpPr>
            <p:spPr bwMode="auto">
              <a:xfrm rot="20223998" flipH="1">
                <a:off x="3288" y="1888"/>
                <a:ext cx="226" cy="681"/>
              </a:xfrm>
              <a:custGeom>
                <a:avLst/>
                <a:gdLst>
                  <a:gd name="T0" fmla="*/ 1 w 594"/>
                  <a:gd name="T1" fmla="*/ 1 h 1443"/>
                  <a:gd name="T2" fmla="*/ 2 w 594"/>
                  <a:gd name="T3" fmla="*/ 0 h 1443"/>
                  <a:gd name="T4" fmla="*/ 2 w 594"/>
                  <a:gd name="T5" fmla="*/ 0 h 1443"/>
                  <a:gd name="T6" fmla="*/ 2 w 594"/>
                  <a:gd name="T7" fmla="*/ 1 h 1443"/>
                  <a:gd name="T8" fmla="*/ 2 w 594"/>
                  <a:gd name="T9" fmla="*/ 2 h 1443"/>
                  <a:gd name="T10" fmla="*/ 1 w 594"/>
                  <a:gd name="T11" fmla="*/ 4 h 1443"/>
                  <a:gd name="T12" fmla="*/ 1 w 594"/>
                  <a:gd name="T13" fmla="*/ 5 h 1443"/>
                  <a:gd name="T14" fmla="*/ 0 w 594"/>
                  <a:gd name="T15" fmla="*/ 6 h 1443"/>
                  <a:gd name="T16" fmla="*/ 0 w 594"/>
                  <a:gd name="T17" fmla="*/ 7 h 1443"/>
                  <a:gd name="T18" fmla="*/ 0 w 594"/>
                  <a:gd name="T19" fmla="*/ 8 h 1443"/>
                  <a:gd name="T20" fmla="*/ 1 w 594"/>
                  <a:gd name="T21" fmla="*/ 10 h 1443"/>
                  <a:gd name="T22" fmla="*/ 1 w 594"/>
                  <a:gd name="T23" fmla="*/ 11 h 1443"/>
                  <a:gd name="T24" fmla="*/ 1 w 594"/>
                  <a:gd name="T25" fmla="*/ 11 h 1443"/>
                  <a:gd name="T26" fmla="*/ 1 w 594"/>
                  <a:gd name="T27" fmla="*/ 12 h 1443"/>
                  <a:gd name="T28" fmla="*/ 1 w 594"/>
                  <a:gd name="T29" fmla="*/ 13 h 1443"/>
                  <a:gd name="T30" fmla="*/ 1 w 594"/>
                  <a:gd name="T31" fmla="*/ 14 h 1443"/>
                  <a:gd name="T32" fmla="*/ 1 w 594"/>
                  <a:gd name="T33" fmla="*/ 16 h 1443"/>
                  <a:gd name="T34" fmla="*/ 1 w 594"/>
                  <a:gd name="T35" fmla="*/ 16 h 1443"/>
                  <a:gd name="T36" fmla="*/ 1 w 594"/>
                  <a:gd name="T37" fmla="*/ 16 h 1443"/>
                  <a:gd name="T38" fmla="*/ 1 w 594"/>
                  <a:gd name="T39" fmla="*/ 15 h 1443"/>
                  <a:gd name="T40" fmla="*/ 1 w 594"/>
                  <a:gd name="T41" fmla="*/ 13 h 1443"/>
                  <a:gd name="T42" fmla="*/ 1 w 594"/>
                  <a:gd name="T43" fmla="*/ 12 h 1443"/>
                  <a:gd name="T44" fmla="*/ 1 w 594"/>
                  <a:gd name="T45" fmla="*/ 11 h 1443"/>
                  <a:gd name="T46" fmla="*/ 1 w 594"/>
                  <a:gd name="T47" fmla="*/ 11 h 1443"/>
                  <a:gd name="T48" fmla="*/ 1 w 594"/>
                  <a:gd name="T49" fmla="*/ 9 h 1443"/>
                  <a:gd name="T50" fmla="*/ 0 w 594"/>
                  <a:gd name="T51" fmla="*/ 9 h 1443"/>
                  <a:gd name="T52" fmla="*/ 0 w 594"/>
                  <a:gd name="T53" fmla="*/ 8 h 1443"/>
                  <a:gd name="T54" fmla="*/ 0 w 594"/>
                  <a:gd name="T55" fmla="*/ 6 h 1443"/>
                  <a:gd name="T56" fmla="*/ 0 w 594"/>
                  <a:gd name="T57" fmla="*/ 5 h 1443"/>
                  <a:gd name="T58" fmla="*/ 1 w 594"/>
                  <a:gd name="T59" fmla="*/ 4 h 1443"/>
                  <a:gd name="T60" fmla="*/ 1 w 594"/>
                  <a:gd name="T61" fmla="*/ 3 h 1443"/>
                  <a:gd name="T62" fmla="*/ 1 w 594"/>
                  <a:gd name="T63" fmla="*/ 1 h 14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4"/>
                  <a:gd name="T97" fmla="*/ 0 h 1443"/>
                  <a:gd name="T98" fmla="*/ 594 w 594"/>
                  <a:gd name="T99" fmla="*/ 1443 h 14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4" h="1443">
                    <a:moveTo>
                      <a:pt x="329" y="138"/>
                    </a:moveTo>
                    <a:lnTo>
                      <a:pt x="456" y="0"/>
                    </a:lnTo>
                    <a:lnTo>
                      <a:pt x="553" y="12"/>
                    </a:lnTo>
                    <a:lnTo>
                      <a:pt x="594" y="85"/>
                    </a:lnTo>
                    <a:lnTo>
                      <a:pt x="541" y="182"/>
                    </a:lnTo>
                    <a:lnTo>
                      <a:pt x="382" y="318"/>
                    </a:lnTo>
                    <a:lnTo>
                      <a:pt x="255" y="447"/>
                    </a:lnTo>
                    <a:lnTo>
                      <a:pt x="95" y="574"/>
                    </a:lnTo>
                    <a:lnTo>
                      <a:pt x="95" y="636"/>
                    </a:lnTo>
                    <a:lnTo>
                      <a:pt x="127" y="733"/>
                    </a:lnTo>
                    <a:lnTo>
                      <a:pt x="329" y="892"/>
                    </a:lnTo>
                    <a:lnTo>
                      <a:pt x="414" y="987"/>
                    </a:lnTo>
                    <a:lnTo>
                      <a:pt x="424" y="1040"/>
                    </a:lnTo>
                    <a:lnTo>
                      <a:pt x="392" y="1102"/>
                    </a:lnTo>
                    <a:lnTo>
                      <a:pt x="329" y="1166"/>
                    </a:lnTo>
                    <a:lnTo>
                      <a:pt x="308" y="1293"/>
                    </a:lnTo>
                    <a:lnTo>
                      <a:pt x="350" y="1411"/>
                    </a:lnTo>
                    <a:lnTo>
                      <a:pt x="339" y="1443"/>
                    </a:lnTo>
                    <a:lnTo>
                      <a:pt x="286" y="1420"/>
                    </a:lnTo>
                    <a:lnTo>
                      <a:pt x="255" y="1326"/>
                    </a:lnTo>
                    <a:lnTo>
                      <a:pt x="255" y="1199"/>
                    </a:lnTo>
                    <a:lnTo>
                      <a:pt x="297" y="1113"/>
                    </a:lnTo>
                    <a:lnTo>
                      <a:pt x="350" y="1019"/>
                    </a:lnTo>
                    <a:lnTo>
                      <a:pt x="318" y="987"/>
                    </a:lnTo>
                    <a:lnTo>
                      <a:pt x="212" y="881"/>
                    </a:lnTo>
                    <a:lnTo>
                      <a:pt x="85" y="795"/>
                    </a:lnTo>
                    <a:lnTo>
                      <a:pt x="0" y="689"/>
                    </a:lnTo>
                    <a:lnTo>
                      <a:pt x="0" y="530"/>
                    </a:lnTo>
                    <a:lnTo>
                      <a:pt x="53" y="456"/>
                    </a:lnTo>
                    <a:lnTo>
                      <a:pt x="170" y="383"/>
                    </a:lnTo>
                    <a:lnTo>
                      <a:pt x="286" y="244"/>
                    </a:lnTo>
                    <a:lnTo>
                      <a:pt x="32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  <p:sp>
            <p:nvSpPr>
              <p:cNvPr id="132" name="Freeform 18"/>
              <p:cNvSpPr>
                <a:spLocks/>
              </p:cNvSpPr>
              <p:nvPr/>
            </p:nvSpPr>
            <p:spPr bwMode="auto">
              <a:xfrm>
                <a:off x="3152" y="1979"/>
                <a:ext cx="224" cy="474"/>
              </a:xfrm>
              <a:custGeom>
                <a:avLst/>
                <a:gdLst>
                  <a:gd name="T0" fmla="*/ 0 w 446"/>
                  <a:gd name="T1" fmla="*/ 1 h 948"/>
                  <a:gd name="T2" fmla="*/ 2 w 446"/>
                  <a:gd name="T3" fmla="*/ 0 h 948"/>
                  <a:gd name="T4" fmla="*/ 3 w 446"/>
                  <a:gd name="T5" fmla="*/ 1 h 948"/>
                  <a:gd name="T6" fmla="*/ 2 w 446"/>
                  <a:gd name="T7" fmla="*/ 3 h 948"/>
                  <a:gd name="T8" fmla="*/ 7 w 446"/>
                  <a:gd name="T9" fmla="*/ 10 h 948"/>
                  <a:gd name="T10" fmla="*/ 8 w 446"/>
                  <a:gd name="T11" fmla="*/ 12 h 948"/>
                  <a:gd name="T12" fmla="*/ 7 w 446"/>
                  <a:gd name="T13" fmla="*/ 15 h 948"/>
                  <a:gd name="T14" fmla="*/ 5 w 446"/>
                  <a:gd name="T15" fmla="*/ 13 h 948"/>
                  <a:gd name="T16" fmla="*/ 4 w 446"/>
                  <a:gd name="T17" fmla="*/ 11 h 948"/>
                  <a:gd name="T18" fmla="*/ 2 w 446"/>
                  <a:gd name="T19" fmla="*/ 3 h 948"/>
                  <a:gd name="T20" fmla="*/ 0 w 446"/>
                  <a:gd name="T21" fmla="*/ 1 h 9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6"/>
                  <a:gd name="T34" fmla="*/ 0 h 948"/>
                  <a:gd name="T35" fmla="*/ 446 w 446"/>
                  <a:gd name="T36" fmla="*/ 948 h 9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6" h="948">
                    <a:moveTo>
                      <a:pt x="0" y="32"/>
                    </a:moveTo>
                    <a:lnTo>
                      <a:pt x="85" y="0"/>
                    </a:lnTo>
                    <a:lnTo>
                      <a:pt x="149" y="12"/>
                    </a:lnTo>
                    <a:lnTo>
                      <a:pt x="127" y="161"/>
                    </a:lnTo>
                    <a:lnTo>
                      <a:pt x="405" y="628"/>
                    </a:lnTo>
                    <a:lnTo>
                      <a:pt x="446" y="767"/>
                    </a:lnTo>
                    <a:lnTo>
                      <a:pt x="405" y="948"/>
                    </a:lnTo>
                    <a:lnTo>
                      <a:pt x="276" y="831"/>
                    </a:lnTo>
                    <a:lnTo>
                      <a:pt x="255" y="670"/>
                    </a:lnTo>
                    <a:lnTo>
                      <a:pt x="96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Calibri" pitchFamily="34" charset="0"/>
                </a:endParaRPr>
              </a:p>
            </p:txBody>
          </p:sp>
        </p:grpSp>
      </p:grpSp>
      <p:grpSp>
        <p:nvGrpSpPr>
          <p:cNvPr id="281" name="Gruppieren 308"/>
          <p:cNvGrpSpPr>
            <a:grpSpLocks/>
          </p:cNvGrpSpPr>
          <p:nvPr/>
        </p:nvGrpSpPr>
        <p:grpSpPr bwMode="auto">
          <a:xfrm flipH="1">
            <a:off x="1643041" y="3786191"/>
            <a:ext cx="214315" cy="392111"/>
            <a:chOff x="3071803" y="537344"/>
            <a:chExt cx="557630" cy="962829"/>
          </a:xfrm>
        </p:grpSpPr>
        <p:grpSp>
          <p:nvGrpSpPr>
            <p:cNvPr id="282" name="Group 23"/>
            <p:cNvGrpSpPr>
              <a:grpSpLocks/>
            </p:cNvGrpSpPr>
            <p:nvPr/>
          </p:nvGrpSpPr>
          <p:grpSpPr bwMode="auto">
            <a:xfrm>
              <a:off x="3071809" y="537341"/>
              <a:ext cx="557631" cy="962828"/>
              <a:chOff x="4816" y="1920"/>
              <a:chExt cx="355" cy="700"/>
            </a:xfrm>
          </p:grpSpPr>
          <p:sp>
            <p:nvSpPr>
              <p:cNvPr id="158" name="Freeform 24"/>
              <p:cNvSpPr>
                <a:spLocks/>
              </p:cNvSpPr>
              <p:nvPr/>
            </p:nvSpPr>
            <p:spPr bwMode="auto">
              <a:xfrm>
                <a:off x="4816" y="2135"/>
                <a:ext cx="163" cy="238"/>
              </a:xfrm>
              <a:custGeom>
                <a:avLst/>
                <a:gdLst>
                  <a:gd name="T0" fmla="*/ 0 w 651"/>
                  <a:gd name="T1" fmla="*/ 0 h 953"/>
                  <a:gd name="T2" fmla="*/ 0 w 651"/>
                  <a:gd name="T3" fmla="*/ 0 h 953"/>
                  <a:gd name="T4" fmla="*/ 0 w 651"/>
                  <a:gd name="T5" fmla="*/ 0 h 953"/>
                  <a:gd name="T6" fmla="*/ 0 w 651"/>
                  <a:gd name="T7" fmla="*/ 0 h 953"/>
                  <a:gd name="T8" fmla="*/ 0 w 651"/>
                  <a:gd name="T9" fmla="*/ 0 h 953"/>
                  <a:gd name="T10" fmla="*/ 0 w 651"/>
                  <a:gd name="T11" fmla="*/ 0 h 953"/>
                  <a:gd name="T12" fmla="*/ 0 w 651"/>
                  <a:gd name="T13" fmla="*/ 0 h 953"/>
                  <a:gd name="T14" fmla="*/ 0 w 651"/>
                  <a:gd name="T15" fmla="*/ 0 h 953"/>
                  <a:gd name="T16" fmla="*/ 0 w 651"/>
                  <a:gd name="T17" fmla="*/ 0 h 953"/>
                  <a:gd name="T18" fmla="*/ 0 w 651"/>
                  <a:gd name="T19" fmla="*/ 0 h 953"/>
                  <a:gd name="T20" fmla="*/ 0 w 651"/>
                  <a:gd name="T21" fmla="*/ 0 h 953"/>
                  <a:gd name="T22" fmla="*/ 0 w 651"/>
                  <a:gd name="T23" fmla="*/ 0 h 953"/>
                  <a:gd name="T24" fmla="*/ 0 w 651"/>
                  <a:gd name="T25" fmla="*/ 0 h 953"/>
                  <a:gd name="T26" fmla="*/ 0 w 651"/>
                  <a:gd name="T27" fmla="*/ 0 h 953"/>
                  <a:gd name="T28" fmla="*/ 0 w 651"/>
                  <a:gd name="T29" fmla="*/ 0 h 953"/>
                  <a:gd name="T30" fmla="*/ 0 w 651"/>
                  <a:gd name="T31" fmla="*/ 0 h 953"/>
                  <a:gd name="T32" fmla="*/ 0 w 651"/>
                  <a:gd name="T33" fmla="*/ 0 h 953"/>
                  <a:gd name="T34" fmla="*/ 0 w 651"/>
                  <a:gd name="T35" fmla="*/ 0 h 953"/>
                  <a:gd name="T36" fmla="*/ 0 w 651"/>
                  <a:gd name="T37" fmla="*/ 0 h 953"/>
                  <a:gd name="T38" fmla="*/ 0 w 651"/>
                  <a:gd name="T39" fmla="*/ 0 h 953"/>
                  <a:gd name="T40" fmla="*/ 0 w 651"/>
                  <a:gd name="T41" fmla="*/ 0 h 953"/>
                  <a:gd name="T42" fmla="*/ 0 w 651"/>
                  <a:gd name="T43" fmla="*/ 0 h 953"/>
                  <a:gd name="T44" fmla="*/ 0 w 651"/>
                  <a:gd name="T45" fmla="*/ 0 h 953"/>
                  <a:gd name="T46" fmla="*/ 0 w 651"/>
                  <a:gd name="T47" fmla="*/ 0 h 953"/>
                  <a:gd name="T48" fmla="*/ 0 w 651"/>
                  <a:gd name="T49" fmla="*/ 0 h 953"/>
                  <a:gd name="T50" fmla="*/ 0 w 651"/>
                  <a:gd name="T51" fmla="*/ 0 h 953"/>
                  <a:gd name="T52" fmla="*/ 0 w 651"/>
                  <a:gd name="T53" fmla="*/ 0 h 953"/>
                  <a:gd name="T54" fmla="*/ 0 w 651"/>
                  <a:gd name="T55" fmla="*/ 0 h 953"/>
                  <a:gd name="T56" fmla="*/ 0 w 651"/>
                  <a:gd name="T57" fmla="*/ 0 h 953"/>
                  <a:gd name="T58" fmla="*/ 0 w 651"/>
                  <a:gd name="T59" fmla="*/ 0 h 953"/>
                  <a:gd name="T60" fmla="*/ 0 w 651"/>
                  <a:gd name="T61" fmla="*/ 0 h 953"/>
                  <a:gd name="T62" fmla="*/ 0 w 651"/>
                  <a:gd name="T63" fmla="*/ 0 h 953"/>
                  <a:gd name="T64" fmla="*/ 0 w 651"/>
                  <a:gd name="T65" fmla="*/ 0 h 953"/>
                  <a:gd name="T66" fmla="*/ 0 w 651"/>
                  <a:gd name="T67" fmla="*/ 0 h 953"/>
                  <a:gd name="T68" fmla="*/ 0 w 651"/>
                  <a:gd name="T69" fmla="*/ 0 h 953"/>
                  <a:gd name="T70" fmla="*/ 0 w 651"/>
                  <a:gd name="T71" fmla="*/ 0 h 953"/>
                  <a:gd name="T72" fmla="*/ 0 w 651"/>
                  <a:gd name="T73" fmla="*/ 0 h 953"/>
                  <a:gd name="T74" fmla="*/ 0 w 651"/>
                  <a:gd name="T75" fmla="*/ 0 h 953"/>
                  <a:gd name="T76" fmla="*/ 0 w 651"/>
                  <a:gd name="T77" fmla="*/ 0 h 953"/>
                  <a:gd name="T78" fmla="*/ 0 w 651"/>
                  <a:gd name="T79" fmla="*/ 0 h 9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1"/>
                  <a:gd name="T121" fmla="*/ 0 h 953"/>
                  <a:gd name="T122" fmla="*/ 651 w 651"/>
                  <a:gd name="T123" fmla="*/ 953 h 9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1" h="953">
                    <a:moveTo>
                      <a:pt x="345" y="142"/>
                    </a:moveTo>
                    <a:lnTo>
                      <a:pt x="412" y="83"/>
                    </a:lnTo>
                    <a:lnTo>
                      <a:pt x="505" y="24"/>
                    </a:lnTo>
                    <a:lnTo>
                      <a:pt x="571" y="0"/>
                    </a:lnTo>
                    <a:lnTo>
                      <a:pt x="651" y="5"/>
                    </a:lnTo>
                    <a:lnTo>
                      <a:pt x="651" y="60"/>
                    </a:lnTo>
                    <a:lnTo>
                      <a:pt x="611" y="107"/>
                    </a:lnTo>
                    <a:lnTo>
                      <a:pt x="536" y="142"/>
                    </a:lnTo>
                    <a:lnTo>
                      <a:pt x="350" y="217"/>
                    </a:lnTo>
                    <a:lnTo>
                      <a:pt x="172" y="307"/>
                    </a:lnTo>
                    <a:lnTo>
                      <a:pt x="97" y="330"/>
                    </a:lnTo>
                    <a:lnTo>
                      <a:pt x="71" y="365"/>
                    </a:lnTo>
                    <a:lnTo>
                      <a:pt x="97" y="401"/>
                    </a:lnTo>
                    <a:lnTo>
                      <a:pt x="252" y="533"/>
                    </a:lnTo>
                    <a:lnTo>
                      <a:pt x="323" y="577"/>
                    </a:lnTo>
                    <a:lnTo>
                      <a:pt x="429" y="651"/>
                    </a:lnTo>
                    <a:lnTo>
                      <a:pt x="536" y="722"/>
                    </a:lnTo>
                    <a:lnTo>
                      <a:pt x="531" y="757"/>
                    </a:lnTo>
                    <a:lnTo>
                      <a:pt x="451" y="769"/>
                    </a:lnTo>
                    <a:lnTo>
                      <a:pt x="332" y="769"/>
                    </a:lnTo>
                    <a:lnTo>
                      <a:pt x="257" y="804"/>
                    </a:lnTo>
                    <a:lnTo>
                      <a:pt x="230" y="894"/>
                    </a:lnTo>
                    <a:lnTo>
                      <a:pt x="230" y="941"/>
                    </a:lnTo>
                    <a:lnTo>
                      <a:pt x="199" y="953"/>
                    </a:lnTo>
                    <a:lnTo>
                      <a:pt x="150" y="910"/>
                    </a:lnTo>
                    <a:lnTo>
                      <a:pt x="159" y="835"/>
                    </a:lnTo>
                    <a:lnTo>
                      <a:pt x="203" y="780"/>
                    </a:lnTo>
                    <a:lnTo>
                      <a:pt x="292" y="733"/>
                    </a:lnTo>
                    <a:lnTo>
                      <a:pt x="389" y="710"/>
                    </a:lnTo>
                    <a:lnTo>
                      <a:pt x="398" y="686"/>
                    </a:lnTo>
                    <a:lnTo>
                      <a:pt x="350" y="639"/>
                    </a:lnTo>
                    <a:lnTo>
                      <a:pt x="146" y="522"/>
                    </a:lnTo>
                    <a:lnTo>
                      <a:pt x="84" y="475"/>
                    </a:lnTo>
                    <a:lnTo>
                      <a:pt x="26" y="412"/>
                    </a:lnTo>
                    <a:lnTo>
                      <a:pt x="0" y="341"/>
                    </a:lnTo>
                    <a:lnTo>
                      <a:pt x="17" y="299"/>
                    </a:lnTo>
                    <a:lnTo>
                      <a:pt x="119" y="271"/>
                    </a:lnTo>
                    <a:lnTo>
                      <a:pt x="243" y="225"/>
                    </a:lnTo>
                    <a:lnTo>
                      <a:pt x="323" y="176"/>
                    </a:lnTo>
                    <a:lnTo>
                      <a:pt x="34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9" name="Freeform 25"/>
              <p:cNvSpPr>
                <a:spLocks/>
              </p:cNvSpPr>
              <p:nvPr/>
            </p:nvSpPr>
            <p:spPr bwMode="auto">
              <a:xfrm>
                <a:off x="4907" y="2124"/>
                <a:ext cx="168" cy="236"/>
              </a:xfrm>
              <a:custGeom>
                <a:avLst/>
                <a:gdLst>
                  <a:gd name="T0" fmla="*/ 0 w 454"/>
                  <a:gd name="T1" fmla="*/ 0 h 912"/>
                  <a:gd name="T2" fmla="*/ 0 w 454"/>
                  <a:gd name="T3" fmla="*/ 0 h 912"/>
                  <a:gd name="T4" fmla="*/ 0 w 454"/>
                  <a:gd name="T5" fmla="*/ 0 h 912"/>
                  <a:gd name="T6" fmla="*/ 0 w 454"/>
                  <a:gd name="T7" fmla="*/ 0 h 912"/>
                  <a:gd name="T8" fmla="*/ 0 w 454"/>
                  <a:gd name="T9" fmla="*/ 0 h 912"/>
                  <a:gd name="T10" fmla="*/ 0 w 454"/>
                  <a:gd name="T11" fmla="*/ 0 h 912"/>
                  <a:gd name="T12" fmla="*/ 0 w 454"/>
                  <a:gd name="T13" fmla="*/ 0 h 912"/>
                  <a:gd name="T14" fmla="*/ 0 w 454"/>
                  <a:gd name="T15" fmla="*/ 0 h 912"/>
                  <a:gd name="T16" fmla="*/ 0 w 454"/>
                  <a:gd name="T17" fmla="*/ 0 h 912"/>
                  <a:gd name="T18" fmla="*/ 0 w 454"/>
                  <a:gd name="T19" fmla="*/ 0 h 912"/>
                  <a:gd name="T20" fmla="*/ 0 w 454"/>
                  <a:gd name="T21" fmla="*/ 0 h 912"/>
                  <a:gd name="T22" fmla="*/ 0 w 454"/>
                  <a:gd name="T23" fmla="*/ 0 h 912"/>
                  <a:gd name="T24" fmla="*/ 0 w 454"/>
                  <a:gd name="T25" fmla="*/ 0 h 912"/>
                  <a:gd name="T26" fmla="*/ 0 w 454"/>
                  <a:gd name="T27" fmla="*/ 0 h 912"/>
                  <a:gd name="T28" fmla="*/ 0 w 454"/>
                  <a:gd name="T29" fmla="*/ 0 h 912"/>
                  <a:gd name="T30" fmla="*/ 0 w 454"/>
                  <a:gd name="T31" fmla="*/ 0 h 912"/>
                  <a:gd name="T32" fmla="*/ 0 w 454"/>
                  <a:gd name="T33" fmla="*/ 0 h 912"/>
                  <a:gd name="T34" fmla="*/ 0 w 454"/>
                  <a:gd name="T35" fmla="*/ 0 h 912"/>
                  <a:gd name="T36" fmla="*/ 0 w 454"/>
                  <a:gd name="T37" fmla="*/ 0 h 912"/>
                  <a:gd name="T38" fmla="*/ 0 w 454"/>
                  <a:gd name="T39" fmla="*/ 0 h 912"/>
                  <a:gd name="T40" fmla="*/ 0 w 454"/>
                  <a:gd name="T41" fmla="*/ 0 h 9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912"/>
                  <a:gd name="T65" fmla="*/ 454 w 454"/>
                  <a:gd name="T66" fmla="*/ 912 h 9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912">
                    <a:moveTo>
                      <a:pt x="97" y="70"/>
                    </a:moveTo>
                    <a:lnTo>
                      <a:pt x="137" y="12"/>
                    </a:lnTo>
                    <a:lnTo>
                      <a:pt x="186" y="0"/>
                    </a:lnTo>
                    <a:lnTo>
                      <a:pt x="253" y="0"/>
                    </a:lnTo>
                    <a:lnTo>
                      <a:pt x="337" y="42"/>
                    </a:lnTo>
                    <a:lnTo>
                      <a:pt x="390" y="137"/>
                    </a:lnTo>
                    <a:lnTo>
                      <a:pt x="430" y="259"/>
                    </a:lnTo>
                    <a:lnTo>
                      <a:pt x="454" y="383"/>
                    </a:lnTo>
                    <a:lnTo>
                      <a:pt x="454" y="552"/>
                    </a:lnTo>
                    <a:lnTo>
                      <a:pt x="405" y="736"/>
                    </a:lnTo>
                    <a:lnTo>
                      <a:pt x="334" y="845"/>
                    </a:lnTo>
                    <a:lnTo>
                      <a:pt x="239" y="900"/>
                    </a:lnTo>
                    <a:lnTo>
                      <a:pt x="151" y="912"/>
                    </a:lnTo>
                    <a:lnTo>
                      <a:pt x="84" y="877"/>
                    </a:lnTo>
                    <a:lnTo>
                      <a:pt x="31" y="833"/>
                    </a:lnTo>
                    <a:lnTo>
                      <a:pt x="17" y="764"/>
                    </a:lnTo>
                    <a:lnTo>
                      <a:pt x="0" y="630"/>
                    </a:lnTo>
                    <a:lnTo>
                      <a:pt x="13" y="465"/>
                    </a:lnTo>
                    <a:lnTo>
                      <a:pt x="53" y="294"/>
                    </a:lnTo>
                    <a:lnTo>
                      <a:pt x="79" y="172"/>
                    </a:lnTo>
                    <a:lnTo>
                      <a:pt x="9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Freeform 26"/>
              <p:cNvSpPr>
                <a:spLocks/>
              </p:cNvSpPr>
              <p:nvPr/>
            </p:nvSpPr>
            <p:spPr bwMode="auto">
              <a:xfrm>
                <a:off x="4993" y="2322"/>
                <a:ext cx="66" cy="298"/>
              </a:xfrm>
              <a:custGeom>
                <a:avLst/>
                <a:gdLst>
                  <a:gd name="T0" fmla="*/ 0 w 264"/>
                  <a:gd name="T1" fmla="*/ 0 h 1190"/>
                  <a:gd name="T2" fmla="*/ 0 w 264"/>
                  <a:gd name="T3" fmla="*/ 0 h 1190"/>
                  <a:gd name="T4" fmla="*/ 0 w 264"/>
                  <a:gd name="T5" fmla="*/ 0 h 1190"/>
                  <a:gd name="T6" fmla="*/ 0 w 264"/>
                  <a:gd name="T7" fmla="*/ 0 h 1190"/>
                  <a:gd name="T8" fmla="*/ 0 w 264"/>
                  <a:gd name="T9" fmla="*/ 0 h 1190"/>
                  <a:gd name="T10" fmla="*/ 0 w 264"/>
                  <a:gd name="T11" fmla="*/ 0 h 1190"/>
                  <a:gd name="T12" fmla="*/ 0 w 264"/>
                  <a:gd name="T13" fmla="*/ 0 h 1190"/>
                  <a:gd name="T14" fmla="*/ 0 w 264"/>
                  <a:gd name="T15" fmla="*/ 0 h 1190"/>
                  <a:gd name="T16" fmla="*/ 0 w 264"/>
                  <a:gd name="T17" fmla="*/ 0 h 1190"/>
                  <a:gd name="T18" fmla="*/ 0 w 264"/>
                  <a:gd name="T19" fmla="*/ 0 h 1190"/>
                  <a:gd name="T20" fmla="*/ 0 w 264"/>
                  <a:gd name="T21" fmla="*/ 0 h 1190"/>
                  <a:gd name="T22" fmla="*/ 0 w 264"/>
                  <a:gd name="T23" fmla="*/ 0 h 1190"/>
                  <a:gd name="T24" fmla="*/ 0 w 264"/>
                  <a:gd name="T25" fmla="*/ 0 h 1190"/>
                  <a:gd name="T26" fmla="*/ 0 w 264"/>
                  <a:gd name="T27" fmla="*/ 0 h 1190"/>
                  <a:gd name="T28" fmla="*/ 0 w 264"/>
                  <a:gd name="T29" fmla="*/ 0 h 1190"/>
                  <a:gd name="T30" fmla="*/ 0 w 264"/>
                  <a:gd name="T31" fmla="*/ 0 h 1190"/>
                  <a:gd name="T32" fmla="*/ 0 w 264"/>
                  <a:gd name="T33" fmla="*/ 0 h 1190"/>
                  <a:gd name="T34" fmla="*/ 0 w 264"/>
                  <a:gd name="T35" fmla="*/ 0 h 1190"/>
                  <a:gd name="T36" fmla="*/ 0 w 264"/>
                  <a:gd name="T37" fmla="*/ 0 h 1190"/>
                  <a:gd name="T38" fmla="*/ 0 w 264"/>
                  <a:gd name="T39" fmla="*/ 0 h 1190"/>
                  <a:gd name="T40" fmla="*/ 0 w 264"/>
                  <a:gd name="T41" fmla="*/ 0 h 1190"/>
                  <a:gd name="T42" fmla="*/ 0 w 264"/>
                  <a:gd name="T43" fmla="*/ 0 h 1190"/>
                  <a:gd name="T44" fmla="*/ 0 w 264"/>
                  <a:gd name="T45" fmla="*/ 0 h 1190"/>
                  <a:gd name="T46" fmla="*/ 0 w 264"/>
                  <a:gd name="T47" fmla="*/ 0 h 1190"/>
                  <a:gd name="T48" fmla="*/ 0 w 264"/>
                  <a:gd name="T49" fmla="*/ 0 h 1190"/>
                  <a:gd name="T50" fmla="*/ 0 w 264"/>
                  <a:gd name="T51" fmla="*/ 0 h 1190"/>
                  <a:gd name="T52" fmla="*/ 0 w 264"/>
                  <a:gd name="T53" fmla="*/ 0 h 1190"/>
                  <a:gd name="T54" fmla="*/ 0 w 264"/>
                  <a:gd name="T55" fmla="*/ 0 h 1190"/>
                  <a:gd name="T56" fmla="*/ 0 w 264"/>
                  <a:gd name="T57" fmla="*/ 0 h 11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4"/>
                  <a:gd name="T88" fmla="*/ 0 h 1190"/>
                  <a:gd name="T89" fmla="*/ 264 w 264"/>
                  <a:gd name="T90" fmla="*/ 1190 h 11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4" h="1190">
                    <a:moveTo>
                      <a:pt x="127" y="211"/>
                    </a:moveTo>
                    <a:lnTo>
                      <a:pt x="91" y="133"/>
                    </a:lnTo>
                    <a:lnTo>
                      <a:pt x="91" y="47"/>
                    </a:lnTo>
                    <a:lnTo>
                      <a:pt x="140" y="0"/>
                    </a:lnTo>
                    <a:lnTo>
                      <a:pt x="197" y="23"/>
                    </a:lnTo>
                    <a:lnTo>
                      <a:pt x="237" y="106"/>
                    </a:lnTo>
                    <a:lnTo>
                      <a:pt x="259" y="246"/>
                    </a:lnTo>
                    <a:lnTo>
                      <a:pt x="264" y="422"/>
                    </a:lnTo>
                    <a:lnTo>
                      <a:pt x="250" y="575"/>
                    </a:lnTo>
                    <a:lnTo>
                      <a:pt x="224" y="740"/>
                    </a:lnTo>
                    <a:lnTo>
                      <a:pt x="224" y="939"/>
                    </a:lnTo>
                    <a:lnTo>
                      <a:pt x="259" y="1021"/>
                    </a:lnTo>
                    <a:lnTo>
                      <a:pt x="246" y="1060"/>
                    </a:lnTo>
                    <a:lnTo>
                      <a:pt x="184" y="1073"/>
                    </a:lnTo>
                    <a:lnTo>
                      <a:pt x="118" y="1128"/>
                    </a:lnTo>
                    <a:lnTo>
                      <a:pt x="87" y="1174"/>
                    </a:lnTo>
                    <a:lnTo>
                      <a:pt x="12" y="1190"/>
                    </a:lnTo>
                    <a:lnTo>
                      <a:pt x="0" y="1139"/>
                    </a:lnTo>
                    <a:lnTo>
                      <a:pt x="25" y="1096"/>
                    </a:lnTo>
                    <a:lnTo>
                      <a:pt x="118" y="1060"/>
                    </a:lnTo>
                    <a:lnTo>
                      <a:pt x="184" y="1034"/>
                    </a:lnTo>
                    <a:lnTo>
                      <a:pt x="206" y="1010"/>
                    </a:lnTo>
                    <a:lnTo>
                      <a:pt x="180" y="944"/>
                    </a:lnTo>
                    <a:lnTo>
                      <a:pt x="158" y="810"/>
                    </a:lnTo>
                    <a:lnTo>
                      <a:pt x="153" y="650"/>
                    </a:lnTo>
                    <a:lnTo>
                      <a:pt x="158" y="543"/>
                    </a:lnTo>
                    <a:lnTo>
                      <a:pt x="166" y="399"/>
                    </a:lnTo>
                    <a:lnTo>
                      <a:pt x="153" y="270"/>
                    </a:lnTo>
                    <a:lnTo>
                      <a:pt x="127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4861" y="2308"/>
                <a:ext cx="103" cy="297"/>
              </a:xfrm>
              <a:custGeom>
                <a:avLst/>
                <a:gdLst>
                  <a:gd name="T0" fmla="*/ 0 w 412"/>
                  <a:gd name="T1" fmla="*/ 0 h 1186"/>
                  <a:gd name="T2" fmla="*/ 0 w 412"/>
                  <a:gd name="T3" fmla="*/ 0 h 1186"/>
                  <a:gd name="T4" fmla="*/ 0 w 412"/>
                  <a:gd name="T5" fmla="*/ 0 h 1186"/>
                  <a:gd name="T6" fmla="*/ 0 w 412"/>
                  <a:gd name="T7" fmla="*/ 0 h 1186"/>
                  <a:gd name="T8" fmla="*/ 0 w 412"/>
                  <a:gd name="T9" fmla="*/ 0 h 1186"/>
                  <a:gd name="T10" fmla="*/ 0 w 412"/>
                  <a:gd name="T11" fmla="*/ 0 h 1186"/>
                  <a:gd name="T12" fmla="*/ 0 w 412"/>
                  <a:gd name="T13" fmla="*/ 0 h 1186"/>
                  <a:gd name="T14" fmla="*/ 0 w 412"/>
                  <a:gd name="T15" fmla="*/ 0 h 1186"/>
                  <a:gd name="T16" fmla="*/ 0 w 412"/>
                  <a:gd name="T17" fmla="*/ 0 h 1186"/>
                  <a:gd name="T18" fmla="*/ 0 w 412"/>
                  <a:gd name="T19" fmla="*/ 0 h 1186"/>
                  <a:gd name="T20" fmla="*/ 0 w 412"/>
                  <a:gd name="T21" fmla="*/ 0 h 1186"/>
                  <a:gd name="T22" fmla="*/ 0 w 412"/>
                  <a:gd name="T23" fmla="*/ 0 h 1186"/>
                  <a:gd name="T24" fmla="*/ 0 w 412"/>
                  <a:gd name="T25" fmla="*/ 0 h 1186"/>
                  <a:gd name="T26" fmla="*/ 0 w 412"/>
                  <a:gd name="T27" fmla="*/ 0 h 1186"/>
                  <a:gd name="T28" fmla="*/ 0 w 412"/>
                  <a:gd name="T29" fmla="*/ 0 h 1186"/>
                  <a:gd name="T30" fmla="*/ 0 w 412"/>
                  <a:gd name="T31" fmla="*/ 0 h 1186"/>
                  <a:gd name="T32" fmla="*/ 0 w 412"/>
                  <a:gd name="T33" fmla="*/ 0 h 1186"/>
                  <a:gd name="T34" fmla="*/ 0 w 412"/>
                  <a:gd name="T35" fmla="*/ 0 h 1186"/>
                  <a:gd name="T36" fmla="*/ 0 w 412"/>
                  <a:gd name="T37" fmla="*/ 0 h 1186"/>
                  <a:gd name="T38" fmla="*/ 0 w 412"/>
                  <a:gd name="T39" fmla="*/ 0 h 1186"/>
                  <a:gd name="T40" fmla="*/ 0 w 412"/>
                  <a:gd name="T41" fmla="*/ 0 h 1186"/>
                  <a:gd name="T42" fmla="*/ 0 w 412"/>
                  <a:gd name="T43" fmla="*/ 0 h 1186"/>
                  <a:gd name="T44" fmla="*/ 0 w 412"/>
                  <a:gd name="T45" fmla="*/ 0 h 1186"/>
                  <a:gd name="T46" fmla="*/ 0 w 412"/>
                  <a:gd name="T47" fmla="*/ 0 h 1186"/>
                  <a:gd name="T48" fmla="*/ 0 w 412"/>
                  <a:gd name="T49" fmla="*/ 0 h 1186"/>
                  <a:gd name="T50" fmla="*/ 0 w 412"/>
                  <a:gd name="T51" fmla="*/ 0 h 1186"/>
                  <a:gd name="T52" fmla="*/ 0 w 412"/>
                  <a:gd name="T53" fmla="*/ 0 h 1186"/>
                  <a:gd name="T54" fmla="*/ 0 w 412"/>
                  <a:gd name="T55" fmla="*/ 0 h 1186"/>
                  <a:gd name="T56" fmla="*/ 0 w 412"/>
                  <a:gd name="T57" fmla="*/ 0 h 1186"/>
                  <a:gd name="T58" fmla="*/ 0 w 412"/>
                  <a:gd name="T59" fmla="*/ 0 h 1186"/>
                  <a:gd name="T60" fmla="*/ 0 w 412"/>
                  <a:gd name="T61" fmla="*/ 0 h 1186"/>
                  <a:gd name="T62" fmla="*/ 0 w 412"/>
                  <a:gd name="T63" fmla="*/ 0 h 1186"/>
                  <a:gd name="T64" fmla="*/ 0 w 412"/>
                  <a:gd name="T65" fmla="*/ 0 h 1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2"/>
                  <a:gd name="T100" fmla="*/ 0 h 1186"/>
                  <a:gd name="T101" fmla="*/ 412 w 412"/>
                  <a:gd name="T102" fmla="*/ 1186 h 1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2" h="1186">
                    <a:moveTo>
                      <a:pt x="253" y="109"/>
                    </a:moveTo>
                    <a:lnTo>
                      <a:pt x="297" y="35"/>
                    </a:lnTo>
                    <a:lnTo>
                      <a:pt x="350" y="0"/>
                    </a:lnTo>
                    <a:lnTo>
                      <a:pt x="412" y="23"/>
                    </a:lnTo>
                    <a:lnTo>
                      <a:pt x="403" y="93"/>
                    </a:lnTo>
                    <a:lnTo>
                      <a:pt x="363" y="144"/>
                    </a:lnTo>
                    <a:lnTo>
                      <a:pt x="284" y="270"/>
                    </a:lnTo>
                    <a:lnTo>
                      <a:pt x="231" y="391"/>
                    </a:lnTo>
                    <a:lnTo>
                      <a:pt x="200" y="520"/>
                    </a:lnTo>
                    <a:lnTo>
                      <a:pt x="204" y="646"/>
                    </a:lnTo>
                    <a:lnTo>
                      <a:pt x="253" y="814"/>
                    </a:lnTo>
                    <a:lnTo>
                      <a:pt x="293" y="975"/>
                    </a:lnTo>
                    <a:lnTo>
                      <a:pt x="350" y="1045"/>
                    </a:lnTo>
                    <a:lnTo>
                      <a:pt x="346" y="1085"/>
                    </a:lnTo>
                    <a:lnTo>
                      <a:pt x="297" y="1104"/>
                    </a:lnTo>
                    <a:lnTo>
                      <a:pt x="186" y="1119"/>
                    </a:lnTo>
                    <a:lnTo>
                      <a:pt x="107" y="1162"/>
                    </a:lnTo>
                    <a:lnTo>
                      <a:pt x="67" y="1186"/>
                    </a:lnTo>
                    <a:lnTo>
                      <a:pt x="0" y="1131"/>
                    </a:lnTo>
                    <a:lnTo>
                      <a:pt x="14" y="1096"/>
                    </a:lnTo>
                    <a:lnTo>
                      <a:pt x="80" y="1072"/>
                    </a:lnTo>
                    <a:lnTo>
                      <a:pt x="164" y="1061"/>
                    </a:lnTo>
                    <a:lnTo>
                      <a:pt x="244" y="1061"/>
                    </a:lnTo>
                    <a:lnTo>
                      <a:pt x="257" y="1038"/>
                    </a:lnTo>
                    <a:lnTo>
                      <a:pt x="244" y="998"/>
                    </a:lnTo>
                    <a:lnTo>
                      <a:pt x="177" y="846"/>
                    </a:lnTo>
                    <a:lnTo>
                      <a:pt x="133" y="696"/>
                    </a:lnTo>
                    <a:lnTo>
                      <a:pt x="111" y="587"/>
                    </a:lnTo>
                    <a:lnTo>
                      <a:pt x="107" y="486"/>
                    </a:lnTo>
                    <a:lnTo>
                      <a:pt x="124" y="387"/>
                    </a:lnTo>
                    <a:lnTo>
                      <a:pt x="164" y="286"/>
                    </a:lnTo>
                    <a:lnTo>
                      <a:pt x="226" y="152"/>
                    </a:lnTo>
                    <a:lnTo>
                      <a:pt x="25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Freeform 28"/>
              <p:cNvSpPr>
                <a:spLocks/>
              </p:cNvSpPr>
              <p:nvPr/>
            </p:nvSpPr>
            <p:spPr bwMode="auto">
              <a:xfrm>
                <a:off x="4920" y="1953"/>
                <a:ext cx="132" cy="155"/>
              </a:xfrm>
              <a:custGeom>
                <a:avLst/>
                <a:gdLst>
                  <a:gd name="T0" fmla="*/ 0 w 532"/>
                  <a:gd name="T1" fmla="*/ 0 h 619"/>
                  <a:gd name="T2" fmla="*/ 0 w 532"/>
                  <a:gd name="T3" fmla="*/ 0 h 619"/>
                  <a:gd name="T4" fmla="*/ 0 w 532"/>
                  <a:gd name="T5" fmla="*/ 0 h 619"/>
                  <a:gd name="T6" fmla="*/ 0 w 532"/>
                  <a:gd name="T7" fmla="*/ 0 h 619"/>
                  <a:gd name="T8" fmla="*/ 0 w 532"/>
                  <a:gd name="T9" fmla="*/ 0 h 619"/>
                  <a:gd name="T10" fmla="*/ 0 w 532"/>
                  <a:gd name="T11" fmla="*/ 0 h 619"/>
                  <a:gd name="T12" fmla="*/ 0 w 532"/>
                  <a:gd name="T13" fmla="*/ 0 h 619"/>
                  <a:gd name="T14" fmla="*/ 0 w 532"/>
                  <a:gd name="T15" fmla="*/ 0 h 619"/>
                  <a:gd name="T16" fmla="*/ 0 w 532"/>
                  <a:gd name="T17" fmla="*/ 0 h 619"/>
                  <a:gd name="T18" fmla="*/ 0 w 532"/>
                  <a:gd name="T19" fmla="*/ 0 h 619"/>
                  <a:gd name="T20" fmla="*/ 0 w 532"/>
                  <a:gd name="T21" fmla="*/ 0 h 619"/>
                  <a:gd name="T22" fmla="*/ 0 w 532"/>
                  <a:gd name="T23" fmla="*/ 0 h 619"/>
                  <a:gd name="T24" fmla="*/ 0 w 532"/>
                  <a:gd name="T25" fmla="*/ 0 h 619"/>
                  <a:gd name="T26" fmla="*/ 0 w 532"/>
                  <a:gd name="T27" fmla="*/ 0 h 619"/>
                  <a:gd name="T28" fmla="*/ 0 w 532"/>
                  <a:gd name="T29" fmla="*/ 0 h 619"/>
                  <a:gd name="T30" fmla="*/ 0 w 532"/>
                  <a:gd name="T31" fmla="*/ 0 h 619"/>
                  <a:gd name="T32" fmla="*/ 0 w 532"/>
                  <a:gd name="T33" fmla="*/ 0 h 619"/>
                  <a:gd name="T34" fmla="*/ 0 w 532"/>
                  <a:gd name="T35" fmla="*/ 0 h 619"/>
                  <a:gd name="T36" fmla="*/ 0 w 532"/>
                  <a:gd name="T37" fmla="*/ 0 h 619"/>
                  <a:gd name="T38" fmla="*/ 0 w 532"/>
                  <a:gd name="T39" fmla="*/ 0 h 619"/>
                  <a:gd name="T40" fmla="*/ 0 w 532"/>
                  <a:gd name="T41" fmla="*/ 0 h 619"/>
                  <a:gd name="T42" fmla="*/ 0 w 532"/>
                  <a:gd name="T43" fmla="*/ 0 h 619"/>
                  <a:gd name="T44" fmla="*/ 0 w 532"/>
                  <a:gd name="T45" fmla="*/ 0 h 6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2"/>
                  <a:gd name="T70" fmla="*/ 0 h 619"/>
                  <a:gd name="T71" fmla="*/ 532 w 532"/>
                  <a:gd name="T72" fmla="*/ 619 h 6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2" h="619">
                    <a:moveTo>
                      <a:pt x="194" y="517"/>
                    </a:moveTo>
                    <a:lnTo>
                      <a:pt x="234" y="595"/>
                    </a:lnTo>
                    <a:lnTo>
                      <a:pt x="327" y="619"/>
                    </a:lnTo>
                    <a:lnTo>
                      <a:pt x="408" y="611"/>
                    </a:lnTo>
                    <a:lnTo>
                      <a:pt x="473" y="561"/>
                    </a:lnTo>
                    <a:lnTo>
                      <a:pt x="526" y="458"/>
                    </a:lnTo>
                    <a:lnTo>
                      <a:pt x="532" y="337"/>
                    </a:lnTo>
                    <a:lnTo>
                      <a:pt x="513" y="231"/>
                    </a:lnTo>
                    <a:lnTo>
                      <a:pt x="439" y="113"/>
                    </a:lnTo>
                    <a:lnTo>
                      <a:pt x="384" y="58"/>
                    </a:lnTo>
                    <a:lnTo>
                      <a:pt x="327" y="24"/>
                    </a:lnTo>
                    <a:lnTo>
                      <a:pt x="274" y="0"/>
                    </a:lnTo>
                    <a:lnTo>
                      <a:pt x="181" y="8"/>
                    </a:lnTo>
                    <a:lnTo>
                      <a:pt x="132" y="78"/>
                    </a:lnTo>
                    <a:lnTo>
                      <a:pt x="106" y="153"/>
                    </a:lnTo>
                    <a:lnTo>
                      <a:pt x="106" y="271"/>
                    </a:lnTo>
                    <a:lnTo>
                      <a:pt x="128" y="384"/>
                    </a:lnTo>
                    <a:lnTo>
                      <a:pt x="154" y="447"/>
                    </a:lnTo>
                    <a:lnTo>
                      <a:pt x="8" y="540"/>
                    </a:lnTo>
                    <a:lnTo>
                      <a:pt x="0" y="576"/>
                    </a:lnTo>
                    <a:lnTo>
                      <a:pt x="22" y="595"/>
                    </a:lnTo>
                    <a:lnTo>
                      <a:pt x="181" y="490"/>
                    </a:lnTo>
                    <a:lnTo>
                      <a:pt x="194" y="5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Freeform 29"/>
              <p:cNvSpPr>
                <a:spLocks/>
              </p:cNvSpPr>
              <p:nvPr/>
            </p:nvSpPr>
            <p:spPr bwMode="auto">
              <a:xfrm>
                <a:off x="4998" y="1920"/>
                <a:ext cx="173" cy="259"/>
              </a:xfrm>
              <a:custGeom>
                <a:avLst/>
                <a:gdLst>
                  <a:gd name="T0" fmla="*/ 0 w 1057"/>
                  <a:gd name="T1" fmla="*/ 0 h 1037"/>
                  <a:gd name="T2" fmla="*/ 0 w 1057"/>
                  <a:gd name="T3" fmla="*/ 0 h 1037"/>
                  <a:gd name="T4" fmla="*/ 0 w 1057"/>
                  <a:gd name="T5" fmla="*/ 0 h 1037"/>
                  <a:gd name="T6" fmla="*/ 0 w 1057"/>
                  <a:gd name="T7" fmla="*/ 0 h 1037"/>
                  <a:gd name="T8" fmla="*/ 0 w 1057"/>
                  <a:gd name="T9" fmla="*/ 0 h 1037"/>
                  <a:gd name="T10" fmla="*/ 0 w 1057"/>
                  <a:gd name="T11" fmla="*/ 0 h 1037"/>
                  <a:gd name="T12" fmla="*/ 0 w 1057"/>
                  <a:gd name="T13" fmla="*/ 0 h 1037"/>
                  <a:gd name="T14" fmla="*/ 0 w 1057"/>
                  <a:gd name="T15" fmla="*/ 0 h 1037"/>
                  <a:gd name="T16" fmla="*/ 0 w 1057"/>
                  <a:gd name="T17" fmla="*/ 0 h 1037"/>
                  <a:gd name="T18" fmla="*/ 0 w 1057"/>
                  <a:gd name="T19" fmla="*/ 0 h 1037"/>
                  <a:gd name="T20" fmla="*/ 0 w 1057"/>
                  <a:gd name="T21" fmla="*/ 0 h 1037"/>
                  <a:gd name="T22" fmla="*/ 0 w 1057"/>
                  <a:gd name="T23" fmla="*/ 0 h 1037"/>
                  <a:gd name="T24" fmla="*/ 0 w 1057"/>
                  <a:gd name="T25" fmla="*/ 0 h 1037"/>
                  <a:gd name="T26" fmla="*/ 0 w 1057"/>
                  <a:gd name="T27" fmla="*/ 0 h 1037"/>
                  <a:gd name="T28" fmla="*/ 0 w 1057"/>
                  <a:gd name="T29" fmla="*/ 0 h 1037"/>
                  <a:gd name="T30" fmla="*/ 0 w 1057"/>
                  <a:gd name="T31" fmla="*/ 0 h 1037"/>
                  <a:gd name="T32" fmla="*/ 0 w 1057"/>
                  <a:gd name="T33" fmla="*/ 0 h 1037"/>
                  <a:gd name="T34" fmla="*/ 0 w 1057"/>
                  <a:gd name="T35" fmla="*/ 0 h 1037"/>
                  <a:gd name="T36" fmla="*/ 0 w 1057"/>
                  <a:gd name="T37" fmla="*/ 0 h 1037"/>
                  <a:gd name="T38" fmla="*/ 0 w 1057"/>
                  <a:gd name="T39" fmla="*/ 0 h 1037"/>
                  <a:gd name="T40" fmla="*/ 0 w 1057"/>
                  <a:gd name="T41" fmla="*/ 0 h 1037"/>
                  <a:gd name="T42" fmla="*/ 0 w 1057"/>
                  <a:gd name="T43" fmla="*/ 0 h 1037"/>
                  <a:gd name="T44" fmla="*/ 0 w 1057"/>
                  <a:gd name="T45" fmla="*/ 0 h 1037"/>
                  <a:gd name="T46" fmla="*/ 0 w 1057"/>
                  <a:gd name="T47" fmla="*/ 0 h 1037"/>
                  <a:gd name="T48" fmla="*/ 0 w 1057"/>
                  <a:gd name="T49" fmla="*/ 0 h 1037"/>
                  <a:gd name="T50" fmla="*/ 0 w 1057"/>
                  <a:gd name="T51" fmla="*/ 0 h 1037"/>
                  <a:gd name="T52" fmla="*/ 0 w 1057"/>
                  <a:gd name="T53" fmla="*/ 0 h 1037"/>
                  <a:gd name="T54" fmla="*/ 0 w 1057"/>
                  <a:gd name="T55" fmla="*/ 0 h 1037"/>
                  <a:gd name="T56" fmla="*/ 0 w 1057"/>
                  <a:gd name="T57" fmla="*/ 0 h 1037"/>
                  <a:gd name="T58" fmla="*/ 0 w 1057"/>
                  <a:gd name="T59" fmla="*/ 0 h 1037"/>
                  <a:gd name="T60" fmla="*/ 0 w 1057"/>
                  <a:gd name="T61" fmla="*/ 0 h 1037"/>
                  <a:gd name="T62" fmla="*/ 0 w 1057"/>
                  <a:gd name="T63" fmla="*/ 0 h 1037"/>
                  <a:gd name="T64" fmla="*/ 0 w 1057"/>
                  <a:gd name="T65" fmla="*/ 0 h 1037"/>
                  <a:gd name="T66" fmla="*/ 0 w 1057"/>
                  <a:gd name="T67" fmla="*/ 0 h 1037"/>
                  <a:gd name="T68" fmla="*/ 0 w 1057"/>
                  <a:gd name="T69" fmla="*/ 0 h 1037"/>
                  <a:gd name="T70" fmla="*/ 0 w 1057"/>
                  <a:gd name="T71" fmla="*/ 0 h 1037"/>
                  <a:gd name="T72" fmla="*/ 0 w 1057"/>
                  <a:gd name="T73" fmla="*/ 0 h 1037"/>
                  <a:gd name="T74" fmla="*/ 0 w 1057"/>
                  <a:gd name="T75" fmla="*/ 0 h 1037"/>
                  <a:gd name="T76" fmla="*/ 0 w 1057"/>
                  <a:gd name="T77" fmla="*/ 0 h 1037"/>
                  <a:gd name="T78" fmla="*/ 0 w 1057"/>
                  <a:gd name="T79" fmla="*/ 0 h 1037"/>
                  <a:gd name="T80" fmla="*/ 0 w 1057"/>
                  <a:gd name="T81" fmla="*/ 0 h 1037"/>
                  <a:gd name="T82" fmla="*/ 0 w 1057"/>
                  <a:gd name="T83" fmla="*/ 0 h 1037"/>
                  <a:gd name="T84" fmla="*/ 0 w 1057"/>
                  <a:gd name="T85" fmla="*/ 0 h 1037"/>
                  <a:gd name="T86" fmla="*/ 0 w 1057"/>
                  <a:gd name="T87" fmla="*/ 0 h 1037"/>
                  <a:gd name="T88" fmla="*/ 0 w 1057"/>
                  <a:gd name="T89" fmla="*/ 0 h 1037"/>
                  <a:gd name="T90" fmla="*/ 0 w 1057"/>
                  <a:gd name="T91" fmla="*/ 0 h 1037"/>
                  <a:gd name="T92" fmla="*/ 0 w 1057"/>
                  <a:gd name="T93" fmla="*/ 0 h 10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7"/>
                  <a:gd name="T142" fmla="*/ 0 h 1037"/>
                  <a:gd name="T143" fmla="*/ 1057 w 1057"/>
                  <a:gd name="T144" fmla="*/ 1037 h 10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7" h="1037">
                    <a:moveTo>
                      <a:pt x="703" y="717"/>
                    </a:moveTo>
                    <a:lnTo>
                      <a:pt x="650" y="764"/>
                    </a:lnTo>
                    <a:lnTo>
                      <a:pt x="539" y="822"/>
                    </a:lnTo>
                    <a:lnTo>
                      <a:pt x="438" y="857"/>
                    </a:lnTo>
                    <a:lnTo>
                      <a:pt x="367" y="893"/>
                    </a:lnTo>
                    <a:lnTo>
                      <a:pt x="300" y="940"/>
                    </a:lnTo>
                    <a:lnTo>
                      <a:pt x="292" y="1022"/>
                    </a:lnTo>
                    <a:lnTo>
                      <a:pt x="358" y="1037"/>
                    </a:lnTo>
                    <a:lnTo>
                      <a:pt x="526" y="951"/>
                    </a:lnTo>
                    <a:lnTo>
                      <a:pt x="650" y="849"/>
                    </a:lnTo>
                    <a:lnTo>
                      <a:pt x="796" y="720"/>
                    </a:lnTo>
                    <a:lnTo>
                      <a:pt x="915" y="638"/>
                    </a:lnTo>
                    <a:lnTo>
                      <a:pt x="1017" y="575"/>
                    </a:lnTo>
                    <a:lnTo>
                      <a:pt x="1057" y="544"/>
                    </a:lnTo>
                    <a:lnTo>
                      <a:pt x="1043" y="505"/>
                    </a:lnTo>
                    <a:lnTo>
                      <a:pt x="995" y="451"/>
                    </a:lnTo>
                    <a:lnTo>
                      <a:pt x="818" y="365"/>
                    </a:lnTo>
                    <a:lnTo>
                      <a:pt x="650" y="286"/>
                    </a:lnTo>
                    <a:lnTo>
                      <a:pt x="446" y="204"/>
                    </a:lnTo>
                    <a:lnTo>
                      <a:pt x="371" y="157"/>
                    </a:lnTo>
                    <a:lnTo>
                      <a:pt x="292" y="94"/>
                    </a:lnTo>
                    <a:lnTo>
                      <a:pt x="212" y="24"/>
                    </a:lnTo>
                    <a:lnTo>
                      <a:pt x="141" y="0"/>
                    </a:lnTo>
                    <a:lnTo>
                      <a:pt x="0" y="87"/>
                    </a:lnTo>
                    <a:lnTo>
                      <a:pt x="9" y="168"/>
                    </a:lnTo>
                    <a:lnTo>
                      <a:pt x="35" y="200"/>
                    </a:lnTo>
                    <a:lnTo>
                      <a:pt x="106" y="188"/>
                    </a:lnTo>
                    <a:lnTo>
                      <a:pt x="93" y="153"/>
                    </a:lnTo>
                    <a:lnTo>
                      <a:pt x="66" y="141"/>
                    </a:lnTo>
                    <a:lnTo>
                      <a:pt x="53" y="98"/>
                    </a:lnTo>
                    <a:lnTo>
                      <a:pt x="132" y="52"/>
                    </a:lnTo>
                    <a:lnTo>
                      <a:pt x="199" y="98"/>
                    </a:lnTo>
                    <a:lnTo>
                      <a:pt x="199" y="141"/>
                    </a:lnTo>
                    <a:lnTo>
                      <a:pt x="172" y="192"/>
                    </a:lnTo>
                    <a:lnTo>
                      <a:pt x="194" y="228"/>
                    </a:lnTo>
                    <a:lnTo>
                      <a:pt x="327" y="258"/>
                    </a:lnTo>
                    <a:lnTo>
                      <a:pt x="380" y="215"/>
                    </a:lnTo>
                    <a:lnTo>
                      <a:pt x="557" y="310"/>
                    </a:lnTo>
                    <a:lnTo>
                      <a:pt x="703" y="368"/>
                    </a:lnTo>
                    <a:lnTo>
                      <a:pt x="783" y="404"/>
                    </a:lnTo>
                    <a:lnTo>
                      <a:pt x="862" y="439"/>
                    </a:lnTo>
                    <a:lnTo>
                      <a:pt x="924" y="486"/>
                    </a:lnTo>
                    <a:lnTo>
                      <a:pt x="964" y="533"/>
                    </a:lnTo>
                    <a:lnTo>
                      <a:pt x="928" y="567"/>
                    </a:lnTo>
                    <a:lnTo>
                      <a:pt x="844" y="615"/>
                    </a:lnTo>
                    <a:lnTo>
                      <a:pt x="756" y="669"/>
                    </a:lnTo>
                    <a:lnTo>
                      <a:pt x="703" y="7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7" name="Freeform 18"/>
            <p:cNvSpPr>
              <a:spLocks/>
            </p:cNvSpPr>
            <p:nvPr/>
          </p:nvSpPr>
          <p:spPr bwMode="auto">
            <a:xfrm rot="19559583" flipH="1">
              <a:off x="3258572" y="822652"/>
              <a:ext cx="198350" cy="217615"/>
            </a:xfrm>
            <a:custGeom>
              <a:avLst/>
              <a:gdLst>
                <a:gd name="T0" fmla="*/ 0 w 446"/>
                <a:gd name="T1" fmla="*/ 918 h 948"/>
                <a:gd name="T2" fmla="*/ 4892 w 446"/>
                <a:gd name="T3" fmla="*/ 0 h 948"/>
                <a:gd name="T4" fmla="*/ 8450 w 446"/>
                <a:gd name="T5" fmla="*/ 459 h 948"/>
                <a:gd name="T6" fmla="*/ 7116 w 446"/>
                <a:gd name="T7" fmla="*/ 4821 h 948"/>
                <a:gd name="T8" fmla="*/ 22681 w 446"/>
                <a:gd name="T9" fmla="*/ 18135 h 948"/>
                <a:gd name="T10" fmla="*/ 25350 w 446"/>
                <a:gd name="T11" fmla="*/ 22037 h 948"/>
                <a:gd name="T12" fmla="*/ 22681 w 446"/>
                <a:gd name="T13" fmla="*/ 27317 h 948"/>
                <a:gd name="T14" fmla="*/ 15566 w 446"/>
                <a:gd name="T15" fmla="*/ 23873 h 948"/>
                <a:gd name="T16" fmla="*/ 14231 w 446"/>
                <a:gd name="T17" fmla="*/ 19282 h 948"/>
                <a:gd name="T18" fmla="*/ 5337 w 446"/>
                <a:gd name="T19" fmla="*/ 4361 h 948"/>
                <a:gd name="T20" fmla="*/ 0 w 446"/>
                <a:gd name="T21" fmla="*/ 918 h 9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6"/>
                <a:gd name="T34" fmla="*/ 0 h 948"/>
                <a:gd name="T35" fmla="*/ 446 w 446"/>
                <a:gd name="T36" fmla="*/ 948 h 9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6" h="948">
                  <a:moveTo>
                    <a:pt x="0" y="32"/>
                  </a:moveTo>
                  <a:lnTo>
                    <a:pt x="85" y="0"/>
                  </a:lnTo>
                  <a:lnTo>
                    <a:pt x="149" y="12"/>
                  </a:lnTo>
                  <a:lnTo>
                    <a:pt x="127" y="161"/>
                  </a:lnTo>
                  <a:lnTo>
                    <a:pt x="405" y="628"/>
                  </a:lnTo>
                  <a:lnTo>
                    <a:pt x="446" y="767"/>
                  </a:lnTo>
                  <a:lnTo>
                    <a:pt x="405" y="948"/>
                  </a:lnTo>
                  <a:lnTo>
                    <a:pt x="276" y="831"/>
                  </a:lnTo>
                  <a:lnTo>
                    <a:pt x="255" y="670"/>
                  </a:lnTo>
                  <a:lnTo>
                    <a:pt x="96" y="15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" name="Rectangle 6"/>
          <p:cNvSpPr>
            <a:spLocks noChangeArrowheads="1"/>
          </p:cNvSpPr>
          <p:nvPr/>
        </p:nvSpPr>
        <p:spPr bwMode="auto">
          <a:xfrm>
            <a:off x="3643305" y="785795"/>
            <a:ext cx="1928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Wahlgemeinschaft</a:t>
            </a:r>
            <a:endParaRPr lang="de-DE" sz="1600" b="1" dirty="0"/>
          </a:p>
        </p:txBody>
      </p:sp>
      <p:grpSp>
        <p:nvGrpSpPr>
          <p:cNvPr id="283" name="Group 589"/>
          <p:cNvGrpSpPr>
            <a:grpSpLocks/>
          </p:cNvGrpSpPr>
          <p:nvPr/>
        </p:nvGrpSpPr>
        <p:grpSpPr bwMode="auto">
          <a:xfrm flipH="1">
            <a:off x="3071801" y="928671"/>
            <a:ext cx="500067" cy="285752"/>
            <a:chOff x="3600" y="3060"/>
            <a:chExt cx="900" cy="569"/>
          </a:xfrm>
        </p:grpSpPr>
        <p:grpSp>
          <p:nvGrpSpPr>
            <p:cNvPr id="284" name="Gruppieren 177"/>
            <p:cNvGrpSpPr>
              <a:grpSpLocks/>
            </p:cNvGrpSpPr>
            <p:nvPr/>
          </p:nvGrpSpPr>
          <p:grpSpPr bwMode="auto">
            <a:xfrm>
              <a:off x="3593" y="3053"/>
              <a:ext cx="470" cy="566"/>
              <a:chOff x="4187243" y="2643177"/>
              <a:chExt cx="616555" cy="760963"/>
            </a:xfrm>
          </p:grpSpPr>
          <p:grpSp>
            <p:nvGrpSpPr>
              <p:cNvPr id="285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251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52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53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54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55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286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259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8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26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6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257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58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8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233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4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5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6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7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42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241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5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24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5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239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40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0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227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8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9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0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1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32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9" name="Group 62"/>
              <p:cNvGrpSpPr>
                <a:grpSpLocks/>
              </p:cNvGrpSpPr>
              <p:nvPr/>
            </p:nvGrpSpPr>
            <p:grpSpPr bwMode="auto">
              <a:xfrm flipH="1">
                <a:off x="4355379" y="2643177"/>
                <a:ext cx="280251" cy="468275"/>
                <a:chOff x="2047" y="3083"/>
                <a:chExt cx="305" cy="554"/>
              </a:xfrm>
            </p:grpSpPr>
            <p:sp>
              <p:nvSpPr>
                <p:cNvPr id="221" name="Freeform 63"/>
                <p:cNvSpPr>
                  <a:spLocks/>
                </p:cNvSpPr>
                <p:nvPr/>
              </p:nvSpPr>
              <p:spPr bwMode="auto">
                <a:xfrm>
                  <a:off x="2160" y="3156"/>
                  <a:ext cx="104" cy="96"/>
                </a:xfrm>
                <a:custGeom>
                  <a:avLst/>
                  <a:gdLst>
                    <a:gd name="T0" fmla="*/ 0 w 520"/>
                    <a:gd name="T1" fmla="*/ 0 h 478"/>
                    <a:gd name="T2" fmla="*/ 0 w 520"/>
                    <a:gd name="T3" fmla="*/ 0 h 478"/>
                    <a:gd name="T4" fmla="*/ 0 w 520"/>
                    <a:gd name="T5" fmla="*/ 0 h 478"/>
                    <a:gd name="T6" fmla="*/ 0 w 520"/>
                    <a:gd name="T7" fmla="*/ 0 h 478"/>
                    <a:gd name="T8" fmla="*/ 0 w 520"/>
                    <a:gd name="T9" fmla="*/ 0 h 478"/>
                    <a:gd name="T10" fmla="*/ 0 w 520"/>
                    <a:gd name="T11" fmla="*/ 0 h 478"/>
                    <a:gd name="T12" fmla="*/ 0 w 520"/>
                    <a:gd name="T13" fmla="*/ 0 h 478"/>
                    <a:gd name="T14" fmla="*/ 0 w 520"/>
                    <a:gd name="T15" fmla="*/ 0 h 478"/>
                    <a:gd name="T16" fmla="*/ 0 w 520"/>
                    <a:gd name="T17" fmla="*/ 0 h 478"/>
                    <a:gd name="T18" fmla="*/ 0 w 520"/>
                    <a:gd name="T19" fmla="*/ 0 h 478"/>
                    <a:gd name="T20" fmla="*/ 0 w 520"/>
                    <a:gd name="T21" fmla="*/ 0 h 478"/>
                    <a:gd name="T22" fmla="*/ 0 w 520"/>
                    <a:gd name="T23" fmla="*/ 0 h 478"/>
                    <a:gd name="T24" fmla="*/ 0 w 520"/>
                    <a:gd name="T25" fmla="*/ 0 h 478"/>
                    <a:gd name="T26" fmla="*/ 0 w 520"/>
                    <a:gd name="T27" fmla="*/ 0 h 478"/>
                    <a:gd name="T28" fmla="*/ 0 w 520"/>
                    <a:gd name="T29" fmla="*/ 0 h 478"/>
                    <a:gd name="T30" fmla="*/ 0 w 520"/>
                    <a:gd name="T31" fmla="*/ 0 h 478"/>
                    <a:gd name="T32" fmla="*/ 0 w 520"/>
                    <a:gd name="T33" fmla="*/ 0 h 478"/>
                    <a:gd name="T34" fmla="*/ 0 w 520"/>
                    <a:gd name="T35" fmla="*/ 0 h 478"/>
                    <a:gd name="T36" fmla="*/ 0 w 520"/>
                    <a:gd name="T37" fmla="*/ 0 h 478"/>
                    <a:gd name="T38" fmla="*/ 0 w 520"/>
                    <a:gd name="T39" fmla="*/ 0 h 478"/>
                    <a:gd name="T40" fmla="*/ 0 w 520"/>
                    <a:gd name="T41" fmla="*/ 0 h 478"/>
                    <a:gd name="T42" fmla="*/ 0 w 520"/>
                    <a:gd name="T43" fmla="*/ 0 h 478"/>
                    <a:gd name="T44" fmla="*/ 0 w 520"/>
                    <a:gd name="T45" fmla="*/ 0 h 47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0"/>
                    <a:gd name="T70" fmla="*/ 0 h 478"/>
                    <a:gd name="T71" fmla="*/ 520 w 520"/>
                    <a:gd name="T72" fmla="*/ 478 h 47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0" h="478">
                      <a:moveTo>
                        <a:pt x="180" y="115"/>
                      </a:moveTo>
                      <a:lnTo>
                        <a:pt x="207" y="51"/>
                      </a:lnTo>
                      <a:lnTo>
                        <a:pt x="280" y="9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79" y="36"/>
                      </a:lnTo>
                      <a:lnTo>
                        <a:pt x="520" y="130"/>
                      </a:lnTo>
                      <a:lnTo>
                        <a:pt x="500" y="254"/>
                      </a:lnTo>
                      <a:lnTo>
                        <a:pt x="434" y="362"/>
                      </a:lnTo>
                      <a:lnTo>
                        <a:pt x="366" y="436"/>
                      </a:lnTo>
                      <a:lnTo>
                        <a:pt x="293" y="468"/>
                      </a:lnTo>
                      <a:lnTo>
                        <a:pt x="238" y="478"/>
                      </a:lnTo>
                      <a:lnTo>
                        <a:pt x="180" y="459"/>
                      </a:lnTo>
                      <a:lnTo>
                        <a:pt x="135" y="409"/>
                      </a:lnTo>
                      <a:lnTo>
                        <a:pt x="114" y="344"/>
                      </a:lnTo>
                      <a:lnTo>
                        <a:pt x="118" y="275"/>
                      </a:lnTo>
                      <a:lnTo>
                        <a:pt x="139" y="193"/>
                      </a:lnTo>
                      <a:lnTo>
                        <a:pt x="148" y="178"/>
                      </a:lnTo>
                      <a:lnTo>
                        <a:pt x="14" y="89"/>
                      </a:lnTo>
                      <a:lnTo>
                        <a:pt x="0" y="68"/>
                      </a:lnTo>
                      <a:lnTo>
                        <a:pt x="0" y="41"/>
                      </a:lnTo>
                      <a:lnTo>
                        <a:pt x="32" y="26"/>
                      </a:lnTo>
                      <a:lnTo>
                        <a:pt x="18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2" name="Freeform 64"/>
                <p:cNvSpPr>
                  <a:spLocks/>
                </p:cNvSpPr>
                <p:nvPr/>
              </p:nvSpPr>
              <p:spPr bwMode="auto">
                <a:xfrm>
                  <a:off x="2228" y="3284"/>
                  <a:ext cx="124" cy="182"/>
                </a:xfrm>
                <a:custGeom>
                  <a:avLst/>
                  <a:gdLst>
                    <a:gd name="T0" fmla="*/ 0 w 619"/>
                    <a:gd name="T1" fmla="*/ 0 h 913"/>
                    <a:gd name="T2" fmla="*/ 0 w 619"/>
                    <a:gd name="T3" fmla="*/ 0 h 913"/>
                    <a:gd name="T4" fmla="*/ 0 w 619"/>
                    <a:gd name="T5" fmla="*/ 0 h 913"/>
                    <a:gd name="T6" fmla="*/ 0 w 619"/>
                    <a:gd name="T7" fmla="*/ 0 h 913"/>
                    <a:gd name="T8" fmla="*/ 0 w 619"/>
                    <a:gd name="T9" fmla="*/ 0 h 913"/>
                    <a:gd name="T10" fmla="*/ 0 w 619"/>
                    <a:gd name="T11" fmla="*/ 0 h 913"/>
                    <a:gd name="T12" fmla="*/ 0 w 619"/>
                    <a:gd name="T13" fmla="*/ 0 h 913"/>
                    <a:gd name="T14" fmla="*/ 0 w 619"/>
                    <a:gd name="T15" fmla="*/ 0 h 913"/>
                    <a:gd name="T16" fmla="*/ 0 w 619"/>
                    <a:gd name="T17" fmla="*/ 0 h 913"/>
                    <a:gd name="T18" fmla="*/ 0 w 619"/>
                    <a:gd name="T19" fmla="*/ 0 h 913"/>
                    <a:gd name="T20" fmla="*/ 0 w 619"/>
                    <a:gd name="T21" fmla="*/ 0 h 913"/>
                    <a:gd name="T22" fmla="*/ 0 w 619"/>
                    <a:gd name="T23" fmla="*/ 0 h 913"/>
                    <a:gd name="T24" fmla="*/ 0 w 619"/>
                    <a:gd name="T25" fmla="*/ 0 h 913"/>
                    <a:gd name="T26" fmla="*/ 0 w 619"/>
                    <a:gd name="T27" fmla="*/ 0 h 913"/>
                    <a:gd name="T28" fmla="*/ 0 w 619"/>
                    <a:gd name="T29" fmla="*/ 0 h 913"/>
                    <a:gd name="T30" fmla="*/ 0 w 619"/>
                    <a:gd name="T31" fmla="*/ 0 h 913"/>
                    <a:gd name="T32" fmla="*/ 0 w 619"/>
                    <a:gd name="T33" fmla="*/ 0 h 913"/>
                    <a:gd name="T34" fmla="*/ 0 w 619"/>
                    <a:gd name="T35" fmla="*/ 0 h 913"/>
                    <a:gd name="T36" fmla="*/ 0 w 619"/>
                    <a:gd name="T37" fmla="*/ 0 h 913"/>
                    <a:gd name="T38" fmla="*/ 0 w 619"/>
                    <a:gd name="T39" fmla="*/ 0 h 913"/>
                    <a:gd name="T40" fmla="*/ 0 w 619"/>
                    <a:gd name="T41" fmla="*/ 0 h 913"/>
                    <a:gd name="T42" fmla="*/ 0 w 619"/>
                    <a:gd name="T43" fmla="*/ 0 h 913"/>
                    <a:gd name="T44" fmla="*/ 0 w 619"/>
                    <a:gd name="T45" fmla="*/ 0 h 913"/>
                    <a:gd name="T46" fmla="*/ 0 w 619"/>
                    <a:gd name="T47" fmla="*/ 0 h 913"/>
                    <a:gd name="T48" fmla="*/ 0 w 619"/>
                    <a:gd name="T49" fmla="*/ 0 h 913"/>
                    <a:gd name="T50" fmla="*/ 0 w 619"/>
                    <a:gd name="T51" fmla="*/ 0 h 913"/>
                    <a:gd name="T52" fmla="*/ 0 w 619"/>
                    <a:gd name="T53" fmla="*/ 0 h 913"/>
                    <a:gd name="T54" fmla="*/ 0 w 619"/>
                    <a:gd name="T55" fmla="*/ 0 h 913"/>
                    <a:gd name="T56" fmla="*/ 0 w 619"/>
                    <a:gd name="T57" fmla="*/ 0 h 913"/>
                    <a:gd name="T58" fmla="*/ 0 w 619"/>
                    <a:gd name="T59" fmla="*/ 0 h 913"/>
                    <a:gd name="T60" fmla="*/ 0 w 619"/>
                    <a:gd name="T61" fmla="*/ 0 h 913"/>
                    <a:gd name="T62" fmla="*/ 0 w 619"/>
                    <a:gd name="T63" fmla="*/ 0 h 913"/>
                    <a:gd name="T64" fmla="*/ 0 w 619"/>
                    <a:gd name="T65" fmla="*/ 0 h 913"/>
                    <a:gd name="T66" fmla="*/ 0 w 619"/>
                    <a:gd name="T67" fmla="*/ 0 h 913"/>
                    <a:gd name="T68" fmla="*/ 0 w 619"/>
                    <a:gd name="T69" fmla="*/ 0 h 913"/>
                    <a:gd name="T70" fmla="*/ 0 w 619"/>
                    <a:gd name="T71" fmla="*/ 0 h 913"/>
                    <a:gd name="T72" fmla="*/ 0 w 619"/>
                    <a:gd name="T73" fmla="*/ 0 h 913"/>
                    <a:gd name="T74" fmla="*/ 0 w 619"/>
                    <a:gd name="T75" fmla="*/ 0 h 913"/>
                    <a:gd name="T76" fmla="*/ 0 w 619"/>
                    <a:gd name="T77" fmla="*/ 0 h 913"/>
                    <a:gd name="T78" fmla="*/ 0 w 619"/>
                    <a:gd name="T79" fmla="*/ 0 h 913"/>
                    <a:gd name="T80" fmla="*/ 0 w 619"/>
                    <a:gd name="T81" fmla="*/ 0 h 913"/>
                    <a:gd name="T82" fmla="*/ 0 w 619"/>
                    <a:gd name="T83" fmla="*/ 0 h 913"/>
                    <a:gd name="T84" fmla="*/ 0 w 619"/>
                    <a:gd name="T85" fmla="*/ 0 h 913"/>
                    <a:gd name="T86" fmla="*/ 0 w 619"/>
                    <a:gd name="T87" fmla="*/ 0 h 9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9"/>
                    <a:gd name="T133" fmla="*/ 0 h 913"/>
                    <a:gd name="T134" fmla="*/ 619 w 619"/>
                    <a:gd name="T135" fmla="*/ 913 h 9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9" h="913">
                      <a:moveTo>
                        <a:pt x="75" y="14"/>
                      </a:moveTo>
                      <a:lnTo>
                        <a:pt x="219" y="53"/>
                      </a:lnTo>
                      <a:lnTo>
                        <a:pt x="373" y="148"/>
                      </a:lnTo>
                      <a:lnTo>
                        <a:pt x="463" y="230"/>
                      </a:lnTo>
                      <a:lnTo>
                        <a:pt x="554" y="329"/>
                      </a:lnTo>
                      <a:lnTo>
                        <a:pt x="599" y="399"/>
                      </a:lnTo>
                      <a:lnTo>
                        <a:pt x="619" y="494"/>
                      </a:lnTo>
                      <a:lnTo>
                        <a:pt x="606" y="534"/>
                      </a:lnTo>
                      <a:lnTo>
                        <a:pt x="558" y="583"/>
                      </a:lnTo>
                      <a:lnTo>
                        <a:pt x="441" y="614"/>
                      </a:lnTo>
                      <a:lnTo>
                        <a:pt x="319" y="631"/>
                      </a:lnTo>
                      <a:lnTo>
                        <a:pt x="251" y="637"/>
                      </a:lnTo>
                      <a:lnTo>
                        <a:pt x="271" y="682"/>
                      </a:lnTo>
                      <a:lnTo>
                        <a:pt x="343" y="756"/>
                      </a:lnTo>
                      <a:lnTo>
                        <a:pt x="404" y="800"/>
                      </a:lnTo>
                      <a:lnTo>
                        <a:pt x="472" y="844"/>
                      </a:lnTo>
                      <a:lnTo>
                        <a:pt x="483" y="886"/>
                      </a:lnTo>
                      <a:lnTo>
                        <a:pt x="452" y="913"/>
                      </a:lnTo>
                      <a:lnTo>
                        <a:pt x="400" y="895"/>
                      </a:lnTo>
                      <a:lnTo>
                        <a:pt x="291" y="788"/>
                      </a:lnTo>
                      <a:lnTo>
                        <a:pt x="237" y="728"/>
                      </a:lnTo>
                      <a:lnTo>
                        <a:pt x="199" y="637"/>
                      </a:lnTo>
                      <a:lnTo>
                        <a:pt x="210" y="604"/>
                      </a:lnTo>
                      <a:lnTo>
                        <a:pt x="267" y="593"/>
                      </a:lnTo>
                      <a:lnTo>
                        <a:pt x="370" y="587"/>
                      </a:lnTo>
                      <a:lnTo>
                        <a:pt x="466" y="566"/>
                      </a:lnTo>
                      <a:lnTo>
                        <a:pt x="517" y="539"/>
                      </a:lnTo>
                      <a:lnTo>
                        <a:pt x="554" y="498"/>
                      </a:lnTo>
                      <a:lnTo>
                        <a:pt x="554" y="458"/>
                      </a:lnTo>
                      <a:lnTo>
                        <a:pt x="538" y="391"/>
                      </a:lnTo>
                      <a:lnTo>
                        <a:pt x="497" y="346"/>
                      </a:lnTo>
                      <a:lnTo>
                        <a:pt x="463" y="298"/>
                      </a:lnTo>
                      <a:lnTo>
                        <a:pt x="411" y="263"/>
                      </a:lnTo>
                      <a:lnTo>
                        <a:pt x="343" y="204"/>
                      </a:lnTo>
                      <a:lnTo>
                        <a:pt x="260" y="159"/>
                      </a:lnTo>
                      <a:lnTo>
                        <a:pt x="185" y="139"/>
                      </a:lnTo>
                      <a:lnTo>
                        <a:pt x="93" y="124"/>
                      </a:lnTo>
                      <a:lnTo>
                        <a:pt x="35" y="103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5" y="0"/>
                      </a:lnTo>
                      <a:lnTo>
                        <a:pt x="104" y="14"/>
                      </a:lnTo>
                      <a:lnTo>
                        <a:pt x="113" y="17"/>
                      </a:lnTo>
                      <a:lnTo>
                        <a:pt x="7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3" name="Freeform 65"/>
                <p:cNvSpPr>
                  <a:spLocks/>
                </p:cNvSpPr>
                <p:nvPr/>
              </p:nvSpPr>
              <p:spPr bwMode="auto">
                <a:xfrm>
                  <a:off x="2047" y="3083"/>
                  <a:ext cx="144" cy="207"/>
                </a:xfrm>
                <a:custGeom>
                  <a:avLst/>
                  <a:gdLst>
                    <a:gd name="T0" fmla="*/ 0 w 718"/>
                    <a:gd name="T1" fmla="*/ 0 h 1036"/>
                    <a:gd name="T2" fmla="*/ 0 w 718"/>
                    <a:gd name="T3" fmla="*/ 0 h 1036"/>
                    <a:gd name="T4" fmla="*/ 0 w 718"/>
                    <a:gd name="T5" fmla="*/ 0 h 1036"/>
                    <a:gd name="T6" fmla="*/ 0 w 718"/>
                    <a:gd name="T7" fmla="*/ 0 h 1036"/>
                    <a:gd name="T8" fmla="*/ 0 w 718"/>
                    <a:gd name="T9" fmla="*/ 0 h 1036"/>
                    <a:gd name="T10" fmla="*/ 0 w 718"/>
                    <a:gd name="T11" fmla="*/ 0 h 1036"/>
                    <a:gd name="T12" fmla="*/ 0 w 718"/>
                    <a:gd name="T13" fmla="*/ 0 h 1036"/>
                    <a:gd name="T14" fmla="*/ 0 w 718"/>
                    <a:gd name="T15" fmla="*/ 0 h 1036"/>
                    <a:gd name="T16" fmla="*/ 0 w 718"/>
                    <a:gd name="T17" fmla="*/ 0 h 1036"/>
                    <a:gd name="T18" fmla="*/ 0 w 718"/>
                    <a:gd name="T19" fmla="*/ 0 h 1036"/>
                    <a:gd name="T20" fmla="*/ 0 w 718"/>
                    <a:gd name="T21" fmla="*/ 0 h 1036"/>
                    <a:gd name="T22" fmla="*/ 0 w 718"/>
                    <a:gd name="T23" fmla="*/ 0 h 1036"/>
                    <a:gd name="T24" fmla="*/ 0 w 718"/>
                    <a:gd name="T25" fmla="*/ 0 h 1036"/>
                    <a:gd name="T26" fmla="*/ 0 w 718"/>
                    <a:gd name="T27" fmla="*/ 0 h 1036"/>
                    <a:gd name="T28" fmla="*/ 0 w 718"/>
                    <a:gd name="T29" fmla="*/ 0 h 1036"/>
                    <a:gd name="T30" fmla="*/ 0 w 718"/>
                    <a:gd name="T31" fmla="*/ 0 h 1036"/>
                    <a:gd name="T32" fmla="*/ 0 w 718"/>
                    <a:gd name="T33" fmla="*/ 0 h 1036"/>
                    <a:gd name="T34" fmla="*/ 0 w 718"/>
                    <a:gd name="T35" fmla="*/ 0 h 1036"/>
                    <a:gd name="T36" fmla="*/ 0 w 718"/>
                    <a:gd name="T37" fmla="*/ 0 h 1036"/>
                    <a:gd name="T38" fmla="*/ 0 w 718"/>
                    <a:gd name="T39" fmla="*/ 0 h 1036"/>
                    <a:gd name="T40" fmla="*/ 0 w 718"/>
                    <a:gd name="T41" fmla="*/ 0 h 1036"/>
                    <a:gd name="T42" fmla="*/ 0 w 718"/>
                    <a:gd name="T43" fmla="*/ 0 h 1036"/>
                    <a:gd name="T44" fmla="*/ 0 w 718"/>
                    <a:gd name="T45" fmla="*/ 0 h 1036"/>
                    <a:gd name="T46" fmla="*/ 0 w 718"/>
                    <a:gd name="T47" fmla="*/ 0 h 1036"/>
                    <a:gd name="T48" fmla="*/ 0 w 718"/>
                    <a:gd name="T49" fmla="*/ 0 h 1036"/>
                    <a:gd name="T50" fmla="*/ 0 w 718"/>
                    <a:gd name="T51" fmla="*/ 0 h 1036"/>
                    <a:gd name="T52" fmla="*/ 0 w 718"/>
                    <a:gd name="T53" fmla="*/ 0 h 1036"/>
                    <a:gd name="T54" fmla="*/ 0 w 718"/>
                    <a:gd name="T55" fmla="*/ 0 h 1036"/>
                    <a:gd name="T56" fmla="*/ 0 w 718"/>
                    <a:gd name="T57" fmla="*/ 0 h 1036"/>
                    <a:gd name="T58" fmla="*/ 0 w 718"/>
                    <a:gd name="T59" fmla="*/ 0 h 1036"/>
                    <a:gd name="T60" fmla="*/ 0 w 718"/>
                    <a:gd name="T61" fmla="*/ 0 h 1036"/>
                    <a:gd name="T62" fmla="*/ 0 w 718"/>
                    <a:gd name="T63" fmla="*/ 0 h 1036"/>
                    <a:gd name="T64" fmla="*/ 0 w 718"/>
                    <a:gd name="T65" fmla="*/ 0 h 1036"/>
                    <a:gd name="T66" fmla="*/ 0 w 718"/>
                    <a:gd name="T67" fmla="*/ 0 h 1036"/>
                    <a:gd name="T68" fmla="*/ 0 w 718"/>
                    <a:gd name="T69" fmla="*/ 0 h 1036"/>
                    <a:gd name="T70" fmla="*/ 0 w 718"/>
                    <a:gd name="T71" fmla="*/ 0 h 10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18"/>
                    <a:gd name="T109" fmla="*/ 0 h 1036"/>
                    <a:gd name="T110" fmla="*/ 718 w 718"/>
                    <a:gd name="T111" fmla="*/ 1036 h 10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18" h="1036">
                      <a:moveTo>
                        <a:pt x="657" y="890"/>
                      </a:moveTo>
                      <a:lnTo>
                        <a:pt x="711" y="937"/>
                      </a:lnTo>
                      <a:lnTo>
                        <a:pt x="718" y="983"/>
                      </a:lnTo>
                      <a:lnTo>
                        <a:pt x="698" y="1027"/>
                      </a:lnTo>
                      <a:lnTo>
                        <a:pt x="639" y="1036"/>
                      </a:lnTo>
                      <a:lnTo>
                        <a:pt x="564" y="947"/>
                      </a:lnTo>
                      <a:lnTo>
                        <a:pt x="533" y="872"/>
                      </a:lnTo>
                      <a:lnTo>
                        <a:pt x="476" y="777"/>
                      </a:lnTo>
                      <a:lnTo>
                        <a:pt x="420" y="670"/>
                      </a:lnTo>
                      <a:lnTo>
                        <a:pt x="370" y="581"/>
                      </a:lnTo>
                      <a:lnTo>
                        <a:pt x="298" y="470"/>
                      </a:lnTo>
                      <a:lnTo>
                        <a:pt x="209" y="366"/>
                      </a:lnTo>
                      <a:lnTo>
                        <a:pt x="137" y="276"/>
                      </a:lnTo>
                      <a:lnTo>
                        <a:pt x="103" y="250"/>
                      </a:lnTo>
                      <a:lnTo>
                        <a:pt x="72" y="250"/>
                      </a:lnTo>
                      <a:lnTo>
                        <a:pt x="24" y="232"/>
                      </a:lnTo>
                      <a:lnTo>
                        <a:pt x="11" y="193"/>
                      </a:lnTo>
                      <a:lnTo>
                        <a:pt x="0" y="124"/>
                      </a:lnTo>
                      <a:lnTo>
                        <a:pt x="11" y="59"/>
                      </a:lnTo>
                      <a:lnTo>
                        <a:pt x="35" y="17"/>
                      </a:lnTo>
                      <a:lnTo>
                        <a:pt x="65" y="0"/>
                      </a:lnTo>
                      <a:lnTo>
                        <a:pt x="106" y="23"/>
                      </a:lnTo>
                      <a:lnTo>
                        <a:pt x="126" y="8"/>
                      </a:lnTo>
                      <a:lnTo>
                        <a:pt x="144" y="42"/>
                      </a:lnTo>
                      <a:lnTo>
                        <a:pt x="158" y="124"/>
                      </a:lnTo>
                      <a:lnTo>
                        <a:pt x="148" y="166"/>
                      </a:lnTo>
                      <a:lnTo>
                        <a:pt x="155" y="232"/>
                      </a:lnTo>
                      <a:lnTo>
                        <a:pt x="189" y="276"/>
                      </a:lnTo>
                      <a:lnTo>
                        <a:pt x="270" y="372"/>
                      </a:lnTo>
                      <a:lnTo>
                        <a:pt x="332" y="438"/>
                      </a:lnTo>
                      <a:lnTo>
                        <a:pt x="393" y="518"/>
                      </a:lnTo>
                      <a:lnTo>
                        <a:pt x="431" y="571"/>
                      </a:lnTo>
                      <a:lnTo>
                        <a:pt x="506" y="657"/>
                      </a:lnTo>
                      <a:lnTo>
                        <a:pt x="564" y="760"/>
                      </a:lnTo>
                      <a:lnTo>
                        <a:pt x="619" y="875"/>
                      </a:lnTo>
                      <a:lnTo>
                        <a:pt x="657" y="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4" name="Freeform 66"/>
                <p:cNvSpPr>
                  <a:spLocks/>
                </p:cNvSpPr>
                <p:nvPr/>
              </p:nvSpPr>
              <p:spPr bwMode="auto">
                <a:xfrm>
                  <a:off x="2156" y="3260"/>
                  <a:ext cx="88" cy="189"/>
                </a:xfrm>
                <a:custGeom>
                  <a:avLst/>
                  <a:gdLst>
                    <a:gd name="T0" fmla="*/ 0 w 441"/>
                    <a:gd name="T1" fmla="*/ 0 h 947"/>
                    <a:gd name="T2" fmla="*/ 0 w 441"/>
                    <a:gd name="T3" fmla="*/ 0 h 947"/>
                    <a:gd name="T4" fmla="*/ 0 w 441"/>
                    <a:gd name="T5" fmla="*/ 0 h 947"/>
                    <a:gd name="T6" fmla="*/ 0 w 441"/>
                    <a:gd name="T7" fmla="*/ 0 h 947"/>
                    <a:gd name="T8" fmla="*/ 0 w 441"/>
                    <a:gd name="T9" fmla="*/ 0 h 947"/>
                    <a:gd name="T10" fmla="*/ 0 w 441"/>
                    <a:gd name="T11" fmla="*/ 0 h 947"/>
                    <a:gd name="T12" fmla="*/ 0 w 441"/>
                    <a:gd name="T13" fmla="*/ 0 h 947"/>
                    <a:gd name="T14" fmla="*/ 0 w 441"/>
                    <a:gd name="T15" fmla="*/ 0 h 947"/>
                    <a:gd name="T16" fmla="*/ 0 w 441"/>
                    <a:gd name="T17" fmla="*/ 0 h 947"/>
                    <a:gd name="T18" fmla="*/ 0 w 441"/>
                    <a:gd name="T19" fmla="*/ 0 h 947"/>
                    <a:gd name="T20" fmla="*/ 0 w 441"/>
                    <a:gd name="T21" fmla="*/ 0 h 947"/>
                    <a:gd name="T22" fmla="*/ 0 w 441"/>
                    <a:gd name="T23" fmla="*/ 0 h 947"/>
                    <a:gd name="T24" fmla="*/ 0 w 441"/>
                    <a:gd name="T25" fmla="*/ 0 h 947"/>
                    <a:gd name="T26" fmla="*/ 0 w 441"/>
                    <a:gd name="T27" fmla="*/ 0 h 947"/>
                    <a:gd name="T28" fmla="*/ 0 w 441"/>
                    <a:gd name="T29" fmla="*/ 0 h 947"/>
                    <a:gd name="T30" fmla="*/ 0 w 441"/>
                    <a:gd name="T31" fmla="*/ 0 h 947"/>
                    <a:gd name="T32" fmla="*/ 0 w 441"/>
                    <a:gd name="T33" fmla="*/ 0 h 947"/>
                    <a:gd name="T34" fmla="*/ 0 w 441"/>
                    <a:gd name="T35" fmla="*/ 0 h 947"/>
                    <a:gd name="T36" fmla="*/ 0 w 441"/>
                    <a:gd name="T37" fmla="*/ 0 h 947"/>
                    <a:gd name="T38" fmla="*/ 0 w 441"/>
                    <a:gd name="T39" fmla="*/ 0 h 947"/>
                    <a:gd name="T40" fmla="*/ 0 w 441"/>
                    <a:gd name="T41" fmla="*/ 0 h 947"/>
                    <a:gd name="T42" fmla="*/ 0 w 441"/>
                    <a:gd name="T43" fmla="*/ 0 h 947"/>
                    <a:gd name="T44" fmla="*/ 0 w 441"/>
                    <a:gd name="T45" fmla="*/ 0 h 947"/>
                    <a:gd name="T46" fmla="*/ 0 w 441"/>
                    <a:gd name="T47" fmla="*/ 0 h 9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41"/>
                    <a:gd name="T73" fmla="*/ 0 h 947"/>
                    <a:gd name="T74" fmla="*/ 441 w 441"/>
                    <a:gd name="T75" fmla="*/ 947 h 9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41" h="947">
                      <a:moveTo>
                        <a:pt x="14" y="249"/>
                      </a:moveTo>
                      <a:lnTo>
                        <a:pt x="61" y="124"/>
                      </a:lnTo>
                      <a:lnTo>
                        <a:pt x="102" y="65"/>
                      </a:lnTo>
                      <a:lnTo>
                        <a:pt x="174" y="4"/>
                      </a:lnTo>
                      <a:lnTo>
                        <a:pt x="236" y="0"/>
                      </a:lnTo>
                      <a:lnTo>
                        <a:pt x="301" y="18"/>
                      </a:lnTo>
                      <a:lnTo>
                        <a:pt x="359" y="63"/>
                      </a:lnTo>
                      <a:lnTo>
                        <a:pt x="359" y="145"/>
                      </a:lnTo>
                      <a:lnTo>
                        <a:pt x="332" y="217"/>
                      </a:lnTo>
                      <a:lnTo>
                        <a:pt x="332" y="348"/>
                      </a:lnTo>
                      <a:lnTo>
                        <a:pt x="342" y="546"/>
                      </a:lnTo>
                      <a:lnTo>
                        <a:pt x="393" y="668"/>
                      </a:lnTo>
                      <a:lnTo>
                        <a:pt x="441" y="766"/>
                      </a:lnTo>
                      <a:lnTo>
                        <a:pt x="441" y="841"/>
                      </a:lnTo>
                      <a:lnTo>
                        <a:pt x="389" y="911"/>
                      </a:lnTo>
                      <a:lnTo>
                        <a:pt x="348" y="945"/>
                      </a:lnTo>
                      <a:lnTo>
                        <a:pt x="287" y="947"/>
                      </a:lnTo>
                      <a:lnTo>
                        <a:pt x="215" y="947"/>
                      </a:lnTo>
                      <a:lnTo>
                        <a:pt x="136" y="926"/>
                      </a:lnTo>
                      <a:lnTo>
                        <a:pt x="61" y="802"/>
                      </a:lnTo>
                      <a:lnTo>
                        <a:pt x="20" y="654"/>
                      </a:lnTo>
                      <a:lnTo>
                        <a:pt x="0" y="538"/>
                      </a:lnTo>
                      <a:lnTo>
                        <a:pt x="0" y="401"/>
                      </a:lnTo>
                      <a:lnTo>
                        <a:pt x="14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5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26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0" name="Gruppieren 177"/>
            <p:cNvGrpSpPr>
              <a:grpSpLocks/>
            </p:cNvGrpSpPr>
            <p:nvPr/>
          </p:nvGrpSpPr>
          <p:grpSpPr bwMode="auto">
            <a:xfrm flipH="1">
              <a:off x="4005" y="3060"/>
              <a:ext cx="495" cy="438"/>
              <a:chOff x="4187243" y="2818793"/>
              <a:chExt cx="616555" cy="585347"/>
            </a:xfrm>
          </p:grpSpPr>
          <p:grpSp>
            <p:nvGrpSpPr>
              <p:cNvPr id="71" name="Group 52"/>
              <p:cNvGrpSpPr>
                <a:grpSpLocks/>
              </p:cNvGrpSpPr>
              <p:nvPr/>
            </p:nvGrpSpPr>
            <p:grpSpPr bwMode="auto">
              <a:xfrm flipH="1">
                <a:off x="4355384" y="2994395"/>
                <a:ext cx="224201" cy="409745"/>
                <a:chOff x="3480" y="1979"/>
                <a:chExt cx="942" cy="1451"/>
              </a:xfrm>
            </p:grpSpPr>
            <p:sp>
              <p:nvSpPr>
                <p:cNvPr id="199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00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01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02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03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72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207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9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20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205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206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4" name="Group 52"/>
              <p:cNvGrpSpPr>
                <a:grpSpLocks/>
              </p:cNvGrpSpPr>
              <p:nvPr/>
            </p:nvGrpSpPr>
            <p:grpSpPr bwMode="auto">
              <a:xfrm>
                <a:off x="4187243" y="2877325"/>
                <a:ext cx="224201" cy="468277"/>
                <a:chOff x="3480" y="1979"/>
                <a:chExt cx="942" cy="1451"/>
              </a:xfrm>
            </p:grpSpPr>
            <p:sp>
              <p:nvSpPr>
                <p:cNvPr id="181" name="Freeform 33"/>
                <p:cNvSpPr>
                  <a:spLocks/>
                </p:cNvSpPr>
                <p:nvPr/>
              </p:nvSpPr>
              <p:spPr bwMode="auto">
                <a:xfrm>
                  <a:off x="4014" y="2296"/>
                  <a:ext cx="408" cy="555"/>
                </a:xfrm>
                <a:custGeom>
                  <a:avLst/>
                  <a:gdLst>
                    <a:gd name="T0" fmla="*/ 1 w 584"/>
                    <a:gd name="T1" fmla="*/ 1 h 789"/>
                    <a:gd name="T2" fmla="*/ 1 w 584"/>
                    <a:gd name="T3" fmla="*/ 1 h 789"/>
                    <a:gd name="T4" fmla="*/ 1 w 584"/>
                    <a:gd name="T5" fmla="*/ 1 h 789"/>
                    <a:gd name="T6" fmla="*/ 1 w 584"/>
                    <a:gd name="T7" fmla="*/ 1 h 789"/>
                    <a:gd name="T8" fmla="*/ 1 w 584"/>
                    <a:gd name="T9" fmla="*/ 1 h 789"/>
                    <a:gd name="T10" fmla="*/ 1 w 584"/>
                    <a:gd name="T11" fmla="*/ 1 h 789"/>
                    <a:gd name="T12" fmla="*/ 1 w 584"/>
                    <a:gd name="T13" fmla="*/ 1 h 789"/>
                    <a:gd name="T14" fmla="*/ 1 w 584"/>
                    <a:gd name="T15" fmla="*/ 1 h 789"/>
                    <a:gd name="T16" fmla="*/ 1 w 584"/>
                    <a:gd name="T17" fmla="*/ 1 h 789"/>
                    <a:gd name="T18" fmla="*/ 1 w 584"/>
                    <a:gd name="T19" fmla="*/ 1 h 789"/>
                    <a:gd name="T20" fmla="*/ 1 w 584"/>
                    <a:gd name="T21" fmla="*/ 1 h 789"/>
                    <a:gd name="T22" fmla="*/ 1 w 584"/>
                    <a:gd name="T23" fmla="*/ 1 h 789"/>
                    <a:gd name="T24" fmla="*/ 1 w 584"/>
                    <a:gd name="T25" fmla="*/ 1 h 789"/>
                    <a:gd name="T26" fmla="*/ 1 w 584"/>
                    <a:gd name="T27" fmla="*/ 1 h 789"/>
                    <a:gd name="T28" fmla="*/ 1 w 584"/>
                    <a:gd name="T29" fmla="*/ 1 h 789"/>
                    <a:gd name="T30" fmla="*/ 1 w 584"/>
                    <a:gd name="T31" fmla="*/ 1 h 789"/>
                    <a:gd name="T32" fmla="*/ 1 w 584"/>
                    <a:gd name="T33" fmla="*/ 1 h 789"/>
                    <a:gd name="T34" fmla="*/ 1 w 584"/>
                    <a:gd name="T35" fmla="*/ 1 h 789"/>
                    <a:gd name="T36" fmla="*/ 1 w 584"/>
                    <a:gd name="T37" fmla="*/ 1 h 789"/>
                    <a:gd name="T38" fmla="*/ 1 w 584"/>
                    <a:gd name="T39" fmla="*/ 1 h 789"/>
                    <a:gd name="T40" fmla="*/ 1 w 584"/>
                    <a:gd name="T41" fmla="*/ 1 h 789"/>
                    <a:gd name="T42" fmla="*/ 1 w 584"/>
                    <a:gd name="T43" fmla="*/ 1 h 789"/>
                    <a:gd name="T44" fmla="*/ 1 w 584"/>
                    <a:gd name="T45" fmla="*/ 1 h 789"/>
                    <a:gd name="T46" fmla="*/ 1 w 584"/>
                    <a:gd name="T47" fmla="*/ 1 h 789"/>
                    <a:gd name="T48" fmla="*/ 1 w 584"/>
                    <a:gd name="T49" fmla="*/ 1 h 789"/>
                    <a:gd name="T50" fmla="*/ 1 w 584"/>
                    <a:gd name="T51" fmla="*/ 1 h 789"/>
                    <a:gd name="T52" fmla="*/ 1 w 584"/>
                    <a:gd name="T53" fmla="*/ 1 h 789"/>
                    <a:gd name="T54" fmla="*/ 1 w 584"/>
                    <a:gd name="T55" fmla="*/ 1 h 789"/>
                    <a:gd name="T56" fmla="*/ 1 w 584"/>
                    <a:gd name="T57" fmla="*/ 1 h 789"/>
                    <a:gd name="T58" fmla="*/ 1 w 584"/>
                    <a:gd name="T59" fmla="*/ 1 h 789"/>
                    <a:gd name="T60" fmla="*/ 1 w 584"/>
                    <a:gd name="T61" fmla="*/ 1 h 789"/>
                    <a:gd name="T62" fmla="*/ 1 w 584"/>
                    <a:gd name="T63" fmla="*/ 1 h 789"/>
                    <a:gd name="T64" fmla="*/ 1 w 584"/>
                    <a:gd name="T65" fmla="*/ 1 h 789"/>
                    <a:gd name="T66" fmla="*/ 1 w 584"/>
                    <a:gd name="T67" fmla="*/ 1 h 789"/>
                    <a:gd name="T68" fmla="*/ 1 w 584"/>
                    <a:gd name="T69" fmla="*/ 1 h 789"/>
                    <a:gd name="T70" fmla="*/ 1 w 584"/>
                    <a:gd name="T71" fmla="*/ 1 h 789"/>
                    <a:gd name="T72" fmla="*/ 1 w 584"/>
                    <a:gd name="T73" fmla="*/ 1 h 789"/>
                    <a:gd name="T74" fmla="*/ 1 w 584"/>
                    <a:gd name="T75" fmla="*/ 1 h 789"/>
                    <a:gd name="T76" fmla="*/ 0 w 584"/>
                    <a:gd name="T77" fmla="*/ 1 h 789"/>
                    <a:gd name="T78" fmla="*/ 0 w 584"/>
                    <a:gd name="T79" fmla="*/ 1 h 789"/>
                    <a:gd name="T80" fmla="*/ 1 w 584"/>
                    <a:gd name="T81" fmla="*/ 0 h 789"/>
                    <a:gd name="T82" fmla="*/ 1 w 584"/>
                    <a:gd name="T83" fmla="*/ 1 h 789"/>
                    <a:gd name="T84" fmla="*/ 1 w 584"/>
                    <a:gd name="T85" fmla="*/ 1 h 789"/>
                    <a:gd name="T86" fmla="*/ 1 w 584"/>
                    <a:gd name="T87" fmla="*/ 1 h 7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4"/>
                    <a:gd name="T133" fmla="*/ 0 h 789"/>
                    <a:gd name="T134" fmla="*/ 584 w 584"/>
                    <a:gd name="T135" fmla="*/ 789 h 78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4" h="789">
                      <a:moveTo>
                        <a:pt x="71" y="13"/>
                      </a:moveTo>
                      <a:lnTo>
                        <a:pt x="207" y="46"/>
                      </a:lnTo>
                      <a:lnTo>
                        <a:pt x="352" y="128"/>
                      </a:lnTo>
                      <a:lnTo>
                        <a:pt x="436" y="199"/>
                      </a:lnTo>
                      <a:lnTo>
                        <a:pt x="523" y="284"/>
                      </a:lnTo>
                      <a:lnTo>
                        <a:pt x="565" y="345"/>
                      </a:lnTo>
                      <a:lnTo>
                        <a:pt x="584" y="427"/>
                      </a:lnTo>
                      <a:lnTo>
                        <a:pt x="572" y="461"/>
                      </a:lnTo>
                      <a:lnTo>
                        <a:pt x="526" y="504"/>
                      </a:lnTo>
                      <a:lnTo>
                        <a:pt x="416" y="530"/>
                      </a:lnTo>
                      <a:lnTo>
                        <a:pt x="301" y="545"/>
                      </a:lnTo>
                      <a:lnTo>
                        <a:pt x="236" y="551"/>
                      </a:lnTo>
                      <a:lnTo>
                        <a:pt x="255" y="589"/>
                      </a:lnTo>
                      <a:lnTo>
                        <a:pt x="323" y="653"/>
                      </a:lnTo>
                      <a:lnTo>
                        <a:pt x="381" y="691"/>
                      </a:lnTo>
                      <a:lnTo>
                        <a:pt x="445" y="730"/>
                      </a:lnTo>
                      <a:lnTo>
                        <a:pt x="455" y="766"/>
                      </a:lnTo>
                      <a:lnTo>
                        <a:pt x="426" y="789"/>
                      </a:lnTo>
                      <a:lnTo>
                        <a:pt x="377" y="773"/>
                      </a:lnTo>
                      <a:lnTo>
                        <a:pt x="274" y="681"/>
                      </a:lnTo>
                      <a:lnTo>
                        <a:pt x="223" y="629"/>
                      </a:lnTo>
                      <a:lnTo>
                        <a:pt x="188" y="551"/>
                      </a:lnTo>
                      <a:lnTo>
                        <a:pt x="198" y="522"/>
                      </a:lnTo>
                      <a:lnTo>
                        <a:pt x="252" y="512"/>
                      </a:lnTo>
                      <a:lnTo>
                        <a:pt x="349" y="507"/>
                      </a:lnTo>
                      <a:lnTo>
                        <a:pt x="440" y="489"/>
                      </a:lnTo>
                      <a:lnTo>
                        <a:pt x="487" y="465"/>
                      </a:lnTo>
                      <a:lnTo>
                        <a:pt x="523" y="430"/>
                      </a:lnTo>
                      <a:lnTo>
                        <a:pt x="523" y="396"/>
                      </a:lnTo>
                      <a:lnTo>
                        <a:pt x="507" y="338"/>
                      </a:lnTo>
                      <a:lnTo>
                        <a:pt x="469" y="299"/>
                      </a:lnTo>
                      <a:lnTo>
                        <a:pt x="436" y="258"/>
                      </a:lnTo>
                      <a:lnTo>
                        <a:pt x="387" y="228"/>
                      </a:lnTo>
                      <a:lnTo>
                        <a:pt x="323" y="177"/>
                      </a:lnTo>
                      <a:lnTo>
                        <a:pt x="245" y="138"/>
                      </a:lnTo>
                      <a:lnTo>
                        <a:pt x="174" y="120"/>
                      </a:lnTo>
                      <a:lnTo>
                        <a:pt x="88" y="108"/>
                      </a:lnTo>
                      <a:lnTo>
                        <a:pt x="33" y="90"/>
                      </a:lnTo>
                      <a:lnTo>
                        <a:pt x="0" y="59"/>
                      </a:lnTo>
                      <a:lnTo>
                        <a:pt x="0" y="15"/>
                      </a:lnTo>
                      <a:lnTo>
                        <a:pt x="33" y="0"/>
                      </a:lnTo>
                      <a:lnTo>
                        <a:pt x="98" y="13"/>
                      </a:lnTo>
                      <a:lnTo>
                        <a:pt x="107" y="15"/>
                      </a:lnTo>
                      <a:lnTo>
                        <a:pt x="7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2" name="Freeform 34"/>
                <p:cNvSpPr>
                  <a:spLocks/>
                </p:cNvSpPr>
                <p:nvPr/>
              </p:nvSpPr>
              <p:spPr bwMode="auto">
                <a:xfrm rot="-3935891">
                  <a:off x="3521" y="2155"/>
                  <a:ext cx="388" cy="470"/>
                </a:xfrm>
                <a:custGeom>
                  <a:avLst/>
                  <a:gdLst>
                    <a:gd name="T0" fmla="*/ 1 w 677"/>
                    <a:gd name="T1" fmla="*/ 1 h 895"/>
                    <a:gd name="T2" fmla="*/ 1 w 677"/>
                    <a:gd name="T3" fmla="*/ 1 h 895"/>
                    <a:gd name="T4" fmla="*/ 1 w 677"/>
                    <a:gd name="T5" fmla="*/ 1 h 895"/>
                    <a:gd name="T6" fmla="*/ 1 w 677"/>
                    <a:gd name="T7" fmla="*/ 1 h 895"/>
                    <a:gd name="T8" fmla="*/ 1 w 677"/>
                    <a:gd name="T9" fmla="*/ 1 h 895"/>
                    <a:gd name="T10" fmla="*/ 1 w 677"/>
                    <a:gd name="T11" fmla="*/ 1 h 895"/>
                    <a:gd name="T12" fmla="*/ 1 w 677"/>
                    <a:gd name="T13" fmla="*/ 1 h 895"/>
                    <a:gd name="T14" fmla="*/ 1 w 677"/>
                    <a:gd name="T15" fmla="*/ 1 h 895"/>
                    <a:gd name="T16" fmla="*/ 1 w 677"/>
                    <a:gd name="T17" fmla="*/ 1 h 895"/>
                    <a:gd name="T18" fmla="*/ 1 w 677"/>
                    <a:gd name="T19" fmla="*/ 1 h 895"/>
                    <a:gd name="T20" fmla="*/ 1 w 677"/>
                    <a:gd name="T21" fmla="*/ 1 h 895"/>
                    <a:gd name="T22" fmla="*/ 1 w 677"/>
                    <a:gd name="T23" fmla="*/ 1 h 895"/>
                    <a:gd name="T24" fmla="*/ 1 w 677"/>
                    <a:gd name="T25" fmla="*/ 1 h 895"/>
                    <a:gd name="T26" fmla="*/ 1 w 677"/>
                    <a:gd name="T27" fmla="*/ 1 h 895"/>
                    <a:gd name="T28" fmla="*/ 1 w 677"/>
                    <a:gd name="T29" fmla="*/ 1 h 895"/>
                    <a:gd name="T30" fmla="*/ 1 w 677"/>
                    <a:gd name="T31" fmla="*/ 1 h 895"/>
                    <a:gd name="T32" fmla="*/ 1 w 677"/>
                    <a:gd name="T33" fmla="*/ 1 h 895"/>
                    <a:gd name="T34" fmla="*/ 0 w 677"/>
                    <a:gd name="T35" fmla="*/ 1 h 895"/>
                    <a:gd name="T36" fmla="*/ 1 w 677"/>
                    <a:gd name="T37" fmla="*/ 1 h 895"/>
                    <a:gd name="T38" fmla="*/ 1 w 677"/>
                    <a:gd name="T39" fmla="*/ 1 h 895"/>
                    <a:gd name="T40" fmla="*/ 1 w 677"/>
                    <a:gd name="T41" fmla="*/ 0 h 895"/>
                    <a:gd name="T42" fmla="*/ 1 w 677"/>
                    <a:gd name="T43" fmla="*/ 1 h 895"/>
                    <a:gd name="T44" fmla="*/ 1 w 677"/>
                    <a:gd name="T45" fmla="*/ 1 h 895"/>
                    <a:gd name="T46" fmla="*/ 1 w 677"/>
                    <a:gd name="T47" fmla="*/ 1 h 895"/>
                    <a:gd name="T48" fmla="*/ 1 w 677"/>
                    <a:gd name="T49" fmla="*/ 1 h 895"/>
                    <a:gd name="T50" fmla="*/ 1 w 677"/>
                    <a:gd name="T51" fmla="*/ 1 h 895"/>
                    <a:gd name="T52" fmla="*/ 1 w 677"/>
                    <a:gd name="T53" fmla="*/ 1 h 895"/>
                    <a:gd name="T54" fmla="*/ 1 w 677"/>
                    <a:gd name="T55" fmla="*/ 1 h 895"/>
                    <a:gd name="T56" fmla="*/ 1 w 677"/>
                    <a:gd name="T57" fmla="*/ 1 h 895"/>
                    <a:gd name="T58" fmla="*/ 1 w 677"/>
                    <a:gd name="T59" fmla="*/ 1 h 895"/>
                    <a:gd name="T60" fmla="*/ 1 w 677"/>
                    <a:gd name="T61" fmla="*/ 1 h 895"/>
                    <a:gd name="T62" fmla="*/ 1 w 677"/>
                    <a:gd name="T63" fmla="*/ 1 h 895"/>
                    <a:gd name="T64" fmla="*/ 1 w 677"/>
                    <a:gd name="T65" fmla="*/ 1 h 895"/>
                    <a:gd name="T66" fmla="*/ 1 w 677"/>
                    <a:gd name="T67" fmla="*/ 1 h 895"/>
                    <a:gd name="T68" fmla="*/ 1 w 677"/>
                    <a:gd name="T69" fmla="*/ 1 h 895"/>
                    <a:gd name="T70" fmla="*/ 1 w 677"/>
                    <a:gd name="T71" fmla="*/ 1 h 8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895"/>
                    <a:gd name="T110" fmla="*/ 677 w 677"/>
                    <a:gd name="T111" fmla="*/ 895 h 8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895">
                      <a:moveTo>
                        <a:pt x="620" y="769"/>
                      </a:moveTo>
                      <a:lnTo>
                        <a:pt x="671" y="810"/>
                      </a:lnTo>
                      <a:lnTo>
                        <a:pt x="677" y="849"/>
                      </a:lnTo>
                      <a:lnTo>
                        <a:pt x="659" y="887"/>
                      </a:lnTo>
                      <a:lnTo>
                        <a:pt x="603" y="895"/>
                      </a:lnTo>
                      <a:lnTo>
                        <a:pt x="532" y="818"/>
                      </a:lnTo>
                      <a:lnTo>
                        <a:pt x="503" y="753"/>
                      </a:lnTo>
                      <a:lnTo>
                        <a:pt x="449" y="671"/>
                      </a:lnTo>
                      <a:lnTo>
                        <a:pt x="397" y="579"/>
                      </a:lnTo>
                      <a:lnTo>
                        <a:pt x="349" y="502"/>
                      </a:lnTo>
                      <a:lnTo>
                        <a:pt x="281" y="406"/>
                      </a:lnTo>
                      <a:lnTo>
                        <a:pt x="197" y="317"/>
                      </a:lnTo>
                      <a:lnTo>
                        <a:pt x="129" y="239"/>
                      </a:lnTo>
                      <a:lnTo>
                        <a:pt x="97" y="217"/>
                      </a:lnTo>
                      <a:lnTo>
                        <a:pt x="68" y="217"/>
                      </a:lnTo>
                      <a:lnTo>
                        <a:pt x="22" y="201"/>
                      </a:lnTo>
                      <a:lnTo>
                        <a:pt x="10" y="168"/>
                      </a:lnTo>
                      <a:lnTo>
                        <a:pt x="0" y="108"/>
                      </a:lnTo>
                      <a:lnTo>
                        <a:pt x="10" y="52"/>
                      </a:lnTo>
                      <a:lnTo>
                        <a:pt x="32" y="15"/>
                      </a:lnTo>
                      <a:lnTo>
                        <a:pt x="61" y="0"/>
                      </a:lnTo>
                      <a:lnTo>
                        <a:pt x="100" y="21"/>
                      </a:lnTo>
                      <a:lnTo>
                        <a:pt x="119" y="8"/>
                      </a:lnTo>
                      <a:lnTo>
                        <a:pt x="136" y="37"/>
                      </a:lnTo>
                      <a:lnTo>
                        <a:pt x="149" y="108"/>
                      </a:lnTo>
                      <a:lnTo>
                        <a:pt x="139" y="144"/>
                      </a:lnTo>
                      <a:lnTo>
                        <a:pt x="146" y="201"/>
                      </a:lnTo>
                      <a:lnTo>
                        <a:pt x="178" y="239"/>
                      </a:lnTo>
                      <a:lnTo>
                        <a:pt x="254" y="322"/>
                      </a:lnTo>
                      <a:lnTo>
                        <a:pt x="313" y="378"/>
                      </a:lnTo>
                      <a:lnTo>
                        <a:pt x="371" y="448"/>
                      </a:lnTo>
                      <a:lnTo>
                        <a:pt x="407" y="493"/>
                      </a:lnTo>
                      <a:lnTo>
                        <a:pt x="478" y="568"/>
                      </a:lnTo>
                      <a:lnTo>
                        <a:pt x="532" y="656"/>
                      </a:lnTo>
                      <a:lnTo>
                        <a:pt x="584" y="756"/>
                      </a:lnTo>
                      <a:lnTo>
                        <a:pt x="620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3" name="Freeform 35"/>
                <p:cNvSpPr>
                  <a:spLocks/>
                </p:cNvSpPr>
                <p:nvPr/>
              </p:nvSpPr>
              <p:spPr bwMode="auto">
                <a:xfrm>
                  <a:off x="3846" y="2287"/>
                  <a:ext cx="339" cy="574"/>
                </a:xfrm>
                <a:custGeom>
                  <a:avLst/>
                  <a:gdLst>
                    <a:gd name="T0" fmla="*/ 2 w 416"/>
                    <a:gd name="T1" fmla="*/ 1 h 818"/>
                    <a:gd name="T2" fmla="*/ 2 w 416"/>
                    <a:gd name="T3" fmla="*/ 1 h 818"/>
                    <a:gd name="T4" fmla="*/ 2 w 416"/>
                    <a:gd name="T5" fmla="*/ 1 h 818"/>
                    <a:gd name="T6" fmla="*/ 2 w 416"/>
                    <a:gd name="T7" fmla="*/ 1 h 818"/>
                    <a:gd name="T8" fmla="*/ 2 w 416"/>
                    <a:gd name="T9" fmla="*/ 0 h 818"/>
                    <a:gd name="T10" fmla="*/ 2 w 416"/>
                    <a:gd name="T11" fmla="*/ 1 h 818"/>
                    <a:gd name="T12" fmla="*/ 3 w 416"/>
                    <a:gd name="T13" fmla="*/ 1 h 818"/>
                    <a:gd name="T14" fmla="*/ 3 w 416"/>
                    <a:gd name="T15" fmla="*/ 1 h 818"/>
                    <a:gd name="T16" fmla="*/ 3 w 416"/>
                    <a:gd name="T17" fmla="*/ 1 h 818"/>
                    <a:gd name="T18" fmla="*/ 3 w 416"/>
                    <a:gd name="T19" fmla="*/ 1 h 818"/>
                    <a:gd name="T20" fmla="*/ 3 w 416"/>
                    <a:gd name="T21" fmla="*/ 1 h 818"/>
                    <a:gd name="T22" fmla="*/ 3 w 416"/>
                    <a:gd name="T23" fmla="*/ 1 h 818"/>
                    <a:gd name="T24" fmla="*/ 4 w 416"/>
                    <a:gd name="T25" fmla="*/ 1 h 818"/>
                    <a:gd name="T26" fmla="*/ 4 w 416"/>
                    <a:gd name="T27" fmla="*/ 1 h 818"/>
                    <a:gd name="T28" fmla="*/ 3 w 416"/>
                    <a:gd name="T29" fmla="*/ 1 h 818"/>
                    <a:gd name="T30" fmla="*/ 3 w 416"/>
                    <a:gd name="T31" fmla="*/ 1 h 818"/>
                    <a:gd name="T32" fmla="*/ 2 w 416"/>
                    <a:gd name="T33" fmla="*/ 1 h 818"/>
                    <a:gd name="T34" fmla="*/ 2 w 416"/>
                    <a:gd name="T35" fmla="*/ 1 h 818"/>
                    <a:gd name="T36" fmla="*/ 2 w 416"/>
                    <a:gd name="T37" fmla="*/ 1 h 818"/>
                    <a:gd name="T38" fmla="*/ 2 w 416"/>
                    <a:gd name="T39" fmla="*/ 1 h 818"/>
                    <a:gd name="T40" fmla="*/ 2 w 416"/>
                    <a:gd name="T41" fmla="*/ 1 h 818"/>
                    <a:gd name="T42" fmla="*/ 0 w 416"/>
                    <a:gd name="T43" fmla="*/ 1 h 818"/>
                    <a:gd name="T44" fmla="*/ 0 w 416"/>
                    <a:gd name="T45" fmla="*/ 1 h 818"/>
                    <a:gd name="T46" fmla="*/ 2 w 416"/>
                    <a:gd name="T47" fmla="*/ 1 h 8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6"/>
                    <a:gd name="T73" fmla="*/ 0 h 818"/>
                    <a:gd name="T74" fmla="*/ 416 w 416"/>
                    <a:gd name="T75" fmla="*/ 818 h 8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6" h="818">
                      <a:moveTo>
                        <a:pt x="13" y="215"/>
                      </a:moveTo>
                      <a:lnTo>
                        <a:pt x="58" y="107"/>
                      </a:lnTo>
                      <a:lnTo>
                        <a:pt x="97" y="56"/>
                      </a:lnTo>
                      <a:lnTo>
                        <a:pt x="164" y="3"/>
                      </a:lnTo>
                      <a:lnTo>
                        <a:pt x="223" y="0"/>
                      </a:lnTo>
                      <a:lnTo>
                        <a:pt x="284" y="16"/>
                      </a:lnTo>
                      <a:lnTo>
                        <a:pt x="339" y="54"/>
                      </a:lnTo>
                      <a:lnTo>
                        <a:pt x="339" y="126"/>
                      </a:lnTo>
                      <a:lnTo>
                        <a:pt x="313" y="187"/>
                      </a:lnTo>
                      <a:lnTo>
                        <a:pt x="313" y="300"/>
                      </a:lnTo>
                      <a:lnTo>
                        <a:pt x="323" y="472"/>
                      </a:lnTo>
                      <a:lnTo>
                        <a:pt x="371" y="577"/>
                      </a:lnTo>
                      <a:lnTo>
                        <a:pt x="416" y="661"/>
                      </a:lnTo>
                      <a:lnTo>
                        <a:pt x="416" y="726"/>
                      </a:lnTo>
                      <a:lnTo>
                        <a:pt x="368" y="787"/>
                      </a:lnTo>
                      <a:lnTo>
                        <a:pt x="329" y="816"/>
                      </a:lnTo>
                      <a:lnTo>
                        <a:pt x="271" y="818"/>
                      </a:lnTo>
                      <a:lnTo>
                        <a:pt x="203" y="818"/>
                      </a:lnTo>
                      <a:lnTo>
                        <a:pt x="129" y="800"/>
                      </a:lnTo>
                      <a:lnTo>
                        <a:pt x="58" y="692"/>
                      </a:lnTo>
                      <a:lnTo>
                        <a:pt x="19" y="564"/>
                      </a:lnTo>
                      <a:lnTo>
                        <a:pt x="0" y="464"/>
                      </a:lnTo>
                      <a:lnTo>
                        <a:pt x="0" y="346"/>
                      </a:lnTo>
                      <a:lnTo>
                        <a:pt x="13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4" name="Freeform 36"/>
                <p:cNvSpPr>
                  <a:spLocks/>
                </p:cNvSpPr>
                <p:nvPr/>
              </p:nvSpPr>
              <p:spPr bwMode="auto">
                <a:xfrm>
                  <a:off x="3974" y="2777"/>
                  <a:ext cx="290" cy="599"/>
                </a:xfrm>
                <a:custGeom>
                  <a:avLst/>
                  <a:gdLst>
                    <a:gd name="T0" fmla="*/ 2 w 352"/>
                    <a:gd name="T1" fmla="*/ 1 h 857"/>
                    <a:gd name="T2" fmla="*/ 2 w 352"/>
                    <a:gd name="T3" fmla="*/ 0 h 857"/>
                    <a:gd name="T4" fmla="*/ 2 w 352"/>
                    <a:gd name="T5" fmla="*/ 1 h 857"/>
                    <a:gd name="T6" fmla="*/ 2 w 352"/>
                    <a:gd name="T7" fmla="*/ 1 h 857"/>
                    <a:gd name="T8" fmla="*/ 2 w 352"/>
                    <a:gd name="T9" fmla="*/ 1 h 857"/>
                    <a:gd name="T10" fmla="*/ 2 w 352"/>
                    <a:gd name="T11" fmla="*/ 1 h 857"/>
                    <a:gd name="T12" fmla="*/ 2 w 352"/>
                    <a:gd name="T13" fmla="*/ 1 h 857"/>
                    <a:gd name="T14" fmla="*/ 2 w 352"/>
                    <a:gd name="T15" fmla="*/ 1 h 857"/>
                    <a:gd name="T16" fmla="*/ 2 w 352"/>
                    <a:gd name="T17" fmla="*/ 1 h 857"/>
                    <a:gd name="T18" fmla="*/ 2 w 352"/>
                    <a:gd name="T19" fmla="*/ 1 h 857"/>
                    <a:gd name="T20" fmla="*/ 2 w 352"/>
                    <a:gd name="T21" fmla="*/ 1 h 857"/>
                    <a:gd name="T22" fmla="*/ 2 w 352"/>
                    <a:gd name="T23" fmla="*/ 1 h 857"/>
                    <a:gd name="T24" fmla="*/ 0 w 352"/>
                    <a:gd name="T25" fmla="*/ 1 h 857"/>
                    <a:gd name="T26" fmla="*/ 0 w 352"/>
                    <a:gd name="T27" fmla="*/ 1 h 857"/>
                    <a:gd name="T28" fmla="*/ 2 w 352"/>
                    <a:gd name="T29" fmla="*/ 1 h 857"/>
                    <a:gd name="T30" fmla="*/ 2 w 352"/>
                    <a:gd name="T31" fmla="*/ 1 h 857"/>
                    <a:gd name="T32" fmla="*/ 2 w 352"/>
                    <a:gd name="T33" fmla="*/ 1 h 857"/>
                    <a:gd name="T34" fmla="*/ 3 w 352"/>
                    <a:gd name="T35" fmla="*/ 1 h 857"/>
                    <a:gd name="T36" fmla="*/ 3 w 352"/>
                    <a:gd name="T37" fmla="*/ 1 h 857"/>
                    <a:gd name="T38" fmla="*/ 4 w 352"/>
                    <a:gd name="T39" fmla="*/ 1 h 857"/>
                    <a:gd name="T40" fmla="*/ 4 w 352"/>
                    <a:gd name="T41" fmla="*/ 1 h 857"/>
                    <a:gd name="T42" fmla="*/ 2 w 352"/>
                    <a:gd name="T43" fmla="*/ 1 h 857"/>
                    <a:gd name="T44" fmla="*/ 2 w 352"/>
                    <a:gd name="T45" fmla="*/ 1 h 857"/>
                    <a:gd name="T46" fmla="*/ 2 w 352"/>
                    <a:gd name="T47" fmla="*/ 1 h 857"/>
                    <a:gd name="T48" fmla="*/ 2 w 352"/>
                    <a:gd name="T49" fmla="*/ 1 h 857"/>
                    <a:gd name="T50" fmla="*/ 2 w 352"/>
                    <a:gd name="T51" fmla="*/ 1 h 857"/>
                    <a:gd name="T52" fmla="*/ 2 w 352"/>
                    <a:gd name="T53" fmla="*/ 1 h 857"/>
                    <a:gd name="T54" fmla="*/ 2 w 352"/>
                    <a:gd name="T55" fmla="*/ 1 h 857"/>
                    <a:gd name="T56" fmla="*/ 3 w 352"/>
                    <a:gd name="T57" fmla="*/ 1 h 857"/>
                    <a:gd name="T58" fmla="*/ 3 w 352"/>
                    <a:gd name="T59" fmla="*/ 1 h 857"/>
                    <a:gd name="T60" fmla="*/ 3 w 352"/>
                    <a:gd name="T61" fmla="*/ 1 h 857"/>
                    <a:gd name="T62" fmla="*/ 3 w 352"/>
                    <a:gd name="T63" fmla="*/ 1 h 857"/>
                    <a:gd name="T64" fmla="*/ 2 w 352"/>
                    <a:gd name="T65" fmla="*/ 1 h 857"/>
                    <a:gd name="T66" fmla="*/ 2 w 352"/>
                    <a:gd name="T67" fmla="*/ 1 h 857"/>
                    <a:gd name="T68" fmla="*/ 2 w 352"/>
                    <a:gd name="T69" fmla="*/ 1 h 857"/>
                    <a:gd name="T70" fmla="*/ 2 w 352"/>
                    <a:gd name="T71" fmla="*/ 1 h 857"/>
                    <a:gd name="T72" fmla="*/ 2 w 352"/>
                    <a:gd name="T73" fmla="*/ 1 h 8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2"/>
                    <a:gd name="T112" fmla="*/ 0 h 857"/>
                    <a:gd name="T113" fmla="*/ 352 w 352"/>
                    <a:gd name="T114" fmla="*/ 857 h 8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2" h="857">
                      <a:moveTo>
                        <a:pt x="193" y="15"/>
                      </a:moveTo>
                      <a:lnTo>
                        <a:pt x="149" y="0"/>
                      </a:lnTo>
                      <a:lnTo>
                        <a:pt x="106" y="20"/>
                      </a:lnTo>
                      <a:lnTo>
                        <a:pt x="81" y="93"/>
                      </a:lnTo>
                      <a:lnTo>
                        <a:pt x="106" y="209"/>
                      </a:lnTo>
                      <a:lnTo>
                        <a:pt x="149" y="271"/>
                      </a:lnTo>
                      <a:lnTo>
                        <a:pt x="193" y="378"/>
                      </a:lnTo>
                      <a:lnTo>
                        <a:pt x="216" y="433"/>
                      </a:lnTo>
                      <a:lnTo>
                        <a:pt x="216" y="502"/>
                      </a:lnTo>
                      <a:lnTo>
                        <a:pt x="157" y="571"/>
                      </a:lnTo>
                      <a:lnTo>
                        <a:pt x="78" y="646"/>
                      </a:lnTo>
                      <a:lnTo>
                        <a:pt x="29" y="685"/>
                      </a:lnTo>
                      <a:lnTo>
                        <a:pt x="0" y="716"/>
                      </a:lnTo>
                      <a:lnTo>
                        <a:pt x="0" y="749"/>
                      </a:lnTo>
                      <a:lnTo>
                        <a:pt x="32" y="754"/>
                      </a:lnTo>
                      <a:lnTo>
                        <a:pt x="110" y="770"/>
                      </a:lnTo>
                      <a:lnTo>
                        <a:pt x="223" y="816"/>
                      </a:lnTo>
                      <a:lnTo>
                        <a:pt x="255" y="849"/>
                      </a:lnTo>
                      <a:lnTo>
                        <a:pt x="300" y="857"/>
                      </a:lnTo>
                      <a:lnTo>
                        <a:pt x="352" y="818"/>
                      </a:lnTo>
                      <a:lnTo>
                        <a:pt x="320" y="801"/>
                      </a:lnTo>
                      <a:lnTo>
                        <a:pt x="196" y="765"/>
                      </a:lnTo>
                      <a:lnTo>
                        <a:pt x="116" y="747"/>
                      </a:lnTo>
                      <a:lnTo>
                        <a:pt x="58" y="725"/>
                      </a:lnTo>
                      <a:lnTo>
                        <a:pt x="58" y="718"/>
                      </a:lnTo>
                      <a:lnTo>
                        <a:pt x="68" y="700"/>
                      </a:lnTo>
                      <a:lnTo>
                        <a:pt x="106" y="664"/>
                      </a:lnTo>
                      <a:lnTo>
                        <a:pt x="216" y="587"/>
                      </a:lnTo>
                      <a:lnTo>
                        <a:pt x="281" y="522"/>
                      </a:lnTo>
                      <a:lnTo>
                        <a:pt x="294" y="476"/>
                      </a:lnTo>
                      <a:lnTo>
                        <a:pt x="284" y="409"/>
                      </a:lnTo>
                      <a:lnTo>
                        <a:pt x="255" y="355"/>
                      </a:lnTo>
                      <a:lnTo>
                        <a:pt x="216" y="278"/>
                      </a:lnTo>
                      <a:lnTo>
                        <a:pt x="203" y="198"/>
                      </a:lnTo>
                      <a:lnTo>
                        <a:pt x="203" y="121"/>
                      </a:lnTo>
                      <a:lnTo>
                        <a:pt x="203" y="51"/>
                      </a:lnTo>
                      <a:lnTo>
                        <a:pt x="19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5" name="Freeform 37"/>
                <p:cNvSpPr>
                  <a:spLocks/>
                </p:cNvSpPr>
                <p:nvPr/>
              </p:nvSpPr>
              <p:spPr bwMode="auto">
                <a:xfrm>
                  <a:off x="3797" y="2782"/>
                  <a:ext cx="236" cy="648"/>
                </a:xfrm>
                <a:custGeom>
                  <a:avLst/>
                  <a:gdLst>
                    <a:gd name="T0" fmla="*/ 2 w 287"/>
                    <a:gd name="T1" fmla="*/ 1 h 926"/>
                    <a:gd name="T2" fmla="*/ 2 w 287"/>
                    <a:gd name="T3" fmla="*/ 1 h 926"/>
                    <a:gd name="T4" fmla="*/ 2 w 287"/>
                    <a:gd name="T5" fmla="*/ 0 h 926"/>
                    <a:gd name="T6" fmla="*/ 3 w 287"/>
                    <a:gd name="T7" fmla="*/ 0 h 926"/>
                    <a:gd name="T8" fmla="*/ 3 w 287"/>
                    <a:gd name="T9" fmla="*/ 1 h 926"/>
                    <a:gd name="T10" fmla="*/ 3 w 287"/>
                    <a:gd name="T11" fmla="*/ 1 h 926"/>
                    <a:gd name="T12" fmla="*/ 2 w 287"/>
                    <a:gd name="T13" fmla="*/ 1 h 926"/>
                    <a:gd name="T14" fmla="*/ 2 w 287"/>
                    <a:gd name="T15" fmla="*/ 1 h 926"/>
                    <a:gd name="T16" fmla="*/ 2 w 287"/>
                    <a:gd name="T17" fmla="*/ 1 h 926"/>
                    <a:gd name="T18" fmla="*/ 2 w 287"/>
                    <a:gd name="T19" fmla="*/ 1 h 926"/>
                    <a:gd name="T20" fmla="*/ 2 w 287"/>
                    <a:gd name="T21" fmla="*/ 1 h 926"/>
                    <a:gd name="T22" fmla="*/ 2 w 287"/>
                    <a:gd name="T23" fmla="*/ 1 h 926"/>
                    <a:gd name="T24" fmla="*/ 2 w 287"/>
                    <a:gd name="T25" fmla="*/ 1 h 926"/>
                    <a:gd name="T26" fmla="*/ 2 w 287"/>
                    <a:gd name="T27" fmla="*/ 1 h 926"/>
                    <a:gd name="T28" fmla="*/ 2 w 287"/>
                    <a:gd name="T29" fmla="*/ 1 h 926"/>
                    <a:gd name="T30" fmla="*/ 2 w 287"/>
                    <a:gd name="T31" fmla="*/ 1 h 926"/>
                    <a:gd name="T32" fmla="*/ 2 w 287"/>
                    <a:gd name="T33" fmla="*/ 1 h 926"/>
                    <a:gd name="T34" fmla="*/ 2 w 287"/>
                    <a:gd name="T35" fmla="*/ 1 h 926"/>
                    <a:gd name="T36" fmla="*/ 2 w 287"/>
                    <a:gd name="T37" fmla="*/ 1 h 926"/>
                    <a:gd name="T38" fmla="*/ 2 w 287"/>
                    <a:gd name="T39" fmla="*/ 1 h 926"/>
                    <a:gd name="T40" fmla="*/ 2 w 287"/>
                    <a:gd name="T41" fmla="*/ 1 h 926"/>
                    <a:gd name="T42" fmla="*/ 2 w 287"/>
                    <a:gd name="T43" fmla="*/ 1 h 926"/>
                    <a:gd name="T44" fmla="*/ 2 w 287"/>
                    <a:gd name="T45" fmla="*/ 1 h 926"/>
                    <a:gd name="T46" fmla="*/ 2 w 287"/>
                    <a:gd name="T47" fmla="*/ 1 h 926"/>
                    <a:gd name="T48" fmla="*/ 2 w 287"/>
                    <a:gd name="T49" fmla="*/ 1 h 926"/>
                    <a:gd name="T50" fmla="*/ 2 w 287"/>
                    <a:gd name="T51" fmla="*/ 1 h 926"/>
                    <a:gd name="T52" fmla="*/ 2 w 287"/>
                    <a:gd name="T53" fmla="*/ 1 h 926"/>
                    <a:gd name="T54" fmla="*/ 2 w 287"/>
                    <a:gd name="T55" fmla="*/ 1 h 926"/>
                    <a:gd name="T56" fmla="*/ 2 w 287"/>
                    <a:gd name="T57" fmla="*/ 1 h 926"/>
                    <a:gd name="T58" fmla="*/ 0 w 287"/>
                    <a:gd name="T59" fmla="*/ 1 h 926"/>
                    <a:gd name="T60" fmla="*/ 2 w 287"/>
                    <a:gd name="T61" fmla="*/ 1 h 926"/>
                    <a:gd name="T62" fmla="*/ 2 w 287"/>
                    <a:gd name="T63" fmla="*/ 1 h 926"/>
                    <a:gd name="T64" fmla="*/ 2 w 287"/>
                    <a:gd name="T65" fmla="*/ 1 h 926"/>
                    <a:gd name="T66" fmla="*/ 2 w 287"/>
                    <a:gd name="T67" fmla="*/ 1 h 9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7"/>
                    <a:gd name="T103" fmla="*/ 0 h 926"/>
                    <a:gd name="T104" fmla="*/ 287 w 287"/>
                    <a:gd name="T105" fmla="*/ 926 h 9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7" h="926">
                      <a:moveTo>
                        <a:pt x="146" y="143"/>
                      </a:moveTo>
                      <a:lnTo>
                        <a:pt x="182" y="46"/>
                      </a:lnTo>
                      <a:lnTo>
                        <a:pt x="223" y="0"/>
                      </a:lnTo>
                      <a:lnTo>
                        <a:pt x="252" y="0"/>
                      </a:lnTo>
                      <a:lnTo>
                        <a:pt x="287" y="23"/>
                      </a:lnTo>
                      <a:lnTo>
                        <a:pt x="277" y="105"/>
                      </a:lnTo>
                      <a:lnTo>
                        <a:pt x="248" y="174"/>
                      </a:lnTo>
                      <a:lnTo>
                        <a:pt x="184" y="247"/>
                      </a:lnTo>
                      <a:lnTo>
                        <a:pt x="127" y="363"/>
                      </a:lnTo>
                      <a:lnTo>
                        <a:pt x="95" y="430"/>
                      </a:lnTo>
                      <a:lnTo>
                        <a:pt x="78" y="494"/>
                      </a:lnTo>
                      <a:lnTo>
                        <a:pt x="88" y="561"/>
                      </a:lnTo>
                      <a:lnTo>
                        <a:pt x="114" y="641"/>
                      </a:lnTo>
                      <a:lnTo>
                        <a:pt x="136" y="684"/>
                      </a:lnTo>
                      <a:lnTo>
                        <a:pt x="156" y="746"/>
                      </a:lnTo>
                      <a:lnTo>
                        <a:pt x="153" y="772"/>
                      </a:lnTo>
                      <a:lnTo>
                        <a:pt x="107" y="870"/>
                      </a:lnTo>
                      <a:lnTo>
                        <a:pt x="95" y="924"/>
                      </a:lnTo>
                      <a:lnTo>
                        <a:pt x="56" y="926"/>
                      </a:lnTo>
                      <a:lnTo>
                        <a:pt x="8" y="900"/>
                      </a:lnTo>
                      <a:lnTo>
                        <a:pt x="2" y="877"/>
                      </a:lnTo>
                      <a:lnTo>
                        <a:pt x="22" y="849"/>
                      </a:lnTo>
                      <a:lnTo>
                        <a:pt x="76" y="795"/>
                      </a:lnTo>
                      <a:lnTo>
                        <a:pt x="107" y="764"/>
                      </a:lnTo>
                      <a:lnTo>
                        <a:pt x="114" y="739"/>
                      </a:lnTo>
                      <a:lnTo>
                        <a:pt x="95" y="692"/>
                      </a:lnTo>
                      <a:lnTo>
                        <a:pt x="59" y="633"/>
                      </a:lnTo>
                      <a:lnTo>
                        <a:pt x="27" y="563"/>
                      </a:lnTo>
                      <a:lnTo>
                        <a:pt x="8" y="514"/>
                      </a:lnTo>
                      <a:lnTo>
                        <a:pt x="0" y="455"/>
                      </a:lnTo>
                      <a:lnTo>
                        <a:pt x="27" y="394"/>
                      </a:lnTo>
                      <a:lnTo>
                        <a:pt x="69" y="308"/>
                      </a:lnTo>
                      <a:lnTo>
                        <a:pt x="127" y="214"/>
                      </a:lnTo>
                      <a:lnTo>
                        <a:pt x="146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grpSp>
              <p:nvGrpSpPr>
                <p:cNvPr id="108" name="Group 38"/>
                <p:cNvGrpSpPr>
                  <a:grpSpLocks/>
                </p:cNvGrpSpPr>
                <p:nvPr/>
              </p:nvGrpSpPr>
              <p:grpSpPr bwMode="auto">
                <a:xfrm>
                  <a:off x="3787" y="2115"/>
                  <a:ext cx="545" cy="725"/>
                  <a:chOff x="4506" y="1088"/>
                  <a:chExt cx="154" cy="164"/>
                </a:xfrm>
              </p:grpSpPr>
              <p:sp>
                <p:nvSpPr>
                  <p:cNvPr id="189" name="Freeform 39"/>
                  <p:cNvSpPr>
                    <a:spLocks/>
                  </p:cNvSpPr>
                  <p:nvPr/>
                </p:nvSpPr>
                <p:spPr bwMode="auto">
                  <a:xfrm>
                    <a:off x="4506" y="1088"/>
                    <a:ext cx="154" cy="164"/>
                  </a:xfrm>
                  <a:custGeom>
                    <a:avLst/>
                    <a:gdLst>
                      <a:gd name="T0" fmla="*/ 0 w 925"/>
                      <a:gd name="T1" fmla="*/ 0 h 1149"/>
                      <a:gd name="T2" fmla="*/ 0 w 925"/>
                      <a:gd name="T3" fmla="*/ 0 h 1149"/>
                      <a:gd name="T4" fmla="*/ 0 w 925"/>
                      <a:gd name="T5" fmla="*/ 0 h 1149"/>
                      <a:gd name="T6" fmla="*/ 0 w 925"/>
                      <a:gd name="T7" fmla="*/ 0 h 1149"/>
                      <a:gd name="T8" fmla="*/ 0 w 925"/>
                      <a:gd name="T9" fmla="*/ 0 h 1149"/>
                      <a:gd name="T10" fmla="*/ 0 w 925"/>
                      <a:gd name="T11" fmla="*/ 0 h 1149"/>
                      <a:gd name="T12" fmla="*/ 0 w 925"/>
                      <a:gd name="T13" fmla="*/ 0 h 1149"/>
                      <a:gd name="T14" fmla="*/ 0 w 925"/>
                      <a:gd name="T15" fmla="*/ 0 h 1149"/>
                      <a:gd name="T16" fmla="*/ 0 w 925"/>
                      <a:gd name="T17" fmla="*/ 0 h 1149"/>
                      <a:gd name="T18" fmla="*/ 0 w 925"/>
                      <a:gd name="T19" fmla="*/ 0 h 1149"/>
                      <a:gd name="T20" fmla="*/ 0 w 925"/>
                      <a:gd name="T21" fmla="*/ 0 h 1149"/>
                      <a:gd name="T22" fmla="*/ 0 w 925"/>
                      <a:gd name="T23" fmla="*/ 0 h 1149"/>
                      <a:gd name="T24" fmla="*/ 0 w 925"/>
                      <a:gd name="T25" fmla="*/ 0 h 1149"/>
                      <a:gd name="T26" fmla="*/ 0 w 925"/>
                      <a:gd name="T27" fmla="*/ 0 h 1149"/>
                      <a:gd name="T28" fmla="*/ 0 w 925"/>
                      <a:gd name="T29" fmla="*/ 0 h 1149"/>
                      <a:gd name="T30" fmla="*/ 0 w 925"/>
                      <a:gd name="T31" fmla="*/ 0 h 1149"/>
                      <a:gd name="T32" fmla="*/ 0 w 925"/>
                      <a:gd name="T33" fmla="*/ 0 h 1149"/>
                      <a:gd name="T34" fmla="*/ 0 w 925"/>
                      <a:gd name="T35" fmla="*/ 0 h 1149"/>
                      <a:gd name="T36" fmla="*/ 0 w 925"/>
                      <a:gd name="T37" fmla="*/ 0 h 1149"/>
                      <a:gd name="T38" fmla="*/ 0 w 925"/>
                      <a:gd name="T39" fmla="*/ 0 h 1149"/>
                      <a:gd name="T40" fmla="*/ 0 w 925"/>
                      <a:gd name="T41" fmla="*/ 0 h 1149"/>
                      <a:gd name="T42" fmla="*/ 0 w 925"/>
                      <a:gd name="T43" fmla="*/ 0 h 1149"/>
                      <a:gd name="T44" fmla="*/ 0 w 925"/>
                      <a:gd name="T45" fmla="*/ 0 h 1149"/>
                      <a:gd name="T46" fmla="*/ 0 w 925"/>
                      <a:gd name="T47" fmla="*/ 0 h 1149"/>
                      <a:gd name="T48" fmla="*/ 0 w 925"/>
                      <a:gd name="T49" fmla="*/ 0 h 1149"/>
                      <a:gd name="T50" fmla="*/ 0 w 925"/>
                      <a:gd name="T51" fmla="*/ 0 h 1149"/>
                      <a:gd name="T52" fmla="*/ 0 w 925"/>
                      <a:gd name="T53" fmla="*/ 0 h 1149"/>
                      <a:gd name="T54" fmla="*/ 0 w 925"/>
                      <a:gd name="T55" fmla="*/ 0 h 1149"/>
                      <a:gd name="T56" fmla="*/ 0 w 925"/>
                      <a:gd name="T57" fmla="*/ 0 h 1149"/>
                      <a:gd name="T58" fmla="*/ 0 w 925"/>
                      <a:gd name="T59" fmla="*/ 0 h 1149"/>
                      <a:gd name="T60" fmla="*/ 0 w 925"/>
                      <a:gd name="T61" fmla="*/ 0 h 1149"/>
                      <a:gd name="T62" fmla="*/ 0 w 925"/>
                      <a:gd name="T63" fmla="*/ 0 h 1149"/>
                      <a:gd name="T64" fmla="*/ 0 w 925"/>
                      <a:gd name="T65" fmla="*/ 0 h 1149"/>
                      <a:gd name="T66" fmla="*/ 0 w 925"/>
                      <a:gd name="T67" fmla="*/ 0 h 1149"/>
                      <a:gd name="T68" fmla="*/ 0 w 925"/>
                      <a:gd name="T69" fmla="*/ 0 h 1149"/>
                      <a:gd name="T70" fmla="*/ 0 w 925"/>
                      <a:gd name="T71" fmla="*/ 0 h 1149"/>
                      <a:gd name="T72" fmla="*/ 0 w 925"/>
                      <a:gd name="T73" fmla="*/ 0 h 1149"/>
                      <a:gd name="T74" fmla="*/ 0 w 925"/>
                      <a:gd name="T75" fmla="*/ 0 h 1149"/>
                      <a:gd name="T76" fmla="*/ 0 w 925"/>
                      <a:gd name="T77" fmla="*/ 0 h 1149"/>
                      <a:gd name="T78" fmla="*/ 0 w 925"/>
                      <a:gd name="T79" fmla="*/ 0 h 114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25"/>
                      <a:gd name="T121" fmla="*/ 0 h 1149"/>
                      <a:gd name="T122" fmla="*/ 925 w 925"/>
                      <a:gd name="T123" fmla="*/ 1149 h 114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25" h="1149">
                        <a:moveTo>
                          <a:pt x="135" y="0"/>
                        </a:moveTo>
                        <a:lnTo>
                          <a:pt x="80" y="88"/>
                        </a:lnTo>
                        <a:lnTo>
                          <a:pt x="48" y="162"/>
                        </a:lnTo>
                        <a:lnTo>
                          <a:pt x="19" y="242"/>
                        </a:lnTo>
                        <a:lnTo>
                          <a:pt x="0" y="304"/>
                        </a:lnTo>
                        <a:lnTo>
                          <a:pt x="22" y="393"/>
                        </a:lnTo>
                        <a:lnTo>
                          <a:pt x="90" y="448"/>
                        </a:lnTo>
                        <a:lnTo>
                          <a:pt x="145" y="501"/>
                        </a:lnTo>
                        <a:lnTo>
                          <a:pt x="125" y="643"/>
                        </a:lnTo>
                        <a:lnTo>
                          <a:pt x="97" y="835"/>
                        </a:lnTo>
                        <a:lnTo>
                          <a:pt x="119" y="1041"/>
                        </a:lnTo>
                        <a:lnTo>
                          <a:pt x="148" y="1133"/>
                        </a:lnTo>
                        <a:lnTo>
                          <a:pt x="274" y="1103"/>
                        </a:lnTo>
                        <a:lnTo>
                          <a:pt x="362" y="1097"/>
                        </a:lnTo>
                        <a:lnTo>
                          <a:pt x="494" y="1103"/>
                        </a:lnTo>
                        <a:lnTo>
                          <a:pt x="611" y="1137"/>
                        </a:lnTo>
                        <a:lnTo>
                          <a:pt x="678" y="1149"/>
                        </a:lnTo>
                        <a:lnTo>
                          <a:pt x="678" y="1072"/>
                        </a:lnTo>
                        <a:lnTo>
                          <a:pt x="663" y="926"/>
                        </a:lnTo>
                        <a:lnTo>
                          <a:pt x="633" y="782"/>
                        </a:lnTo>
                        <a:lnTo>
                          <a:pt x="611" y="640"/>
                        </a:lnTo>
                        <a:lnTo>
                          <a:pt x="601" y="588"/>
                        </a:lnTo>
                        <a:lnTo>
                          <a:pt x="639" y="566"/>
                        </a:lnTo>
                        <a:lnTo>
                          <a:pt x="746" y="594"/>
                        </a:lnTo>
                        <a:lnTo>
                          <a:pt x="844" y="619"/>
                        </a:lnTo>
                        <a:lnTo>
                          <a:pt x="892" y="659"/>
                        </a:lnTo>
                        <a:lnTo>
                          <a:pt x="895" y="581"/>
                        </a:lnTo>
                        <a:lnTo>
                          <a:pt x="925" y="486"/>
                        </a:lnTo>
                        <a:lnTo>
                          <a:pt x="805" y="419"/>
                        </a:lnTo>
                        <a:lnTo>
                          <a:pt x="707" y="370"/>
                        </a:lnTo>
                        <a:lnTo>
                          <a:pt x="621" y="342"/>
                        </a:lnTo>
                        <a:lnTo>
                          <a:pt x="553" y="324"/>
                        </a:lnTo>
                        <a:lnTo>
                          <a:pt x="487" y="324"/>
                        </a:lnTo>
                        <a:lnTo>
                          <a:pt x="440" y="332"/>
                        </a:lnTo>
                        <a:lnTo>
                          <a:pt x="377" y="324"/>
                        </a:lnTo>
                        <a:lnTo>
                          <a:pt x="323" y="286"/>
                        </a:lnTo>
                        <a:lnTo>
                          <a:pt x="274" y="224"/>
                        </a:lnTo>
                        <a:lnTo>
                          <a:pt x="232" y="170"/>
                        </a:lnTo>
                        <a:lnTo>
                          <a:pt x="186" y="72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1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15" y="1098"/>
                    <a:ext cx="137" cy="149"/>
                    <a:chOff x="4515" y="1098"/>
                    <a:chExt cx="137" cy="149"/>
                  </a:xfrm>
                </p:grpSpPr>
                <p:sp>
                  <p:nvSpPr>
                    <p:cNvPr id="19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15" y="1098"/>
                      <a:ext cx="25" cy="49"/>
                    </a:xfrm>
                    <a:custGeom>
                      <a:avLst/>
                      <a:gdLst>
                        <a:gd name="T0" fmla="*/ 0 w 153"/>
                        <a:gd name="T1" fmla="*/ 0 h 348"/>
                        <a:gd name="T2" fmla="*/ 0 w 153"/>
                        <a:gd name="T3" fmla="*/ 0 h 348"/>
                        <a:gd name="T4" fmla="*/ 0 w 153"/>
                        <a:gd name="T5" fmla="*/ 0 h 348"/>
                        <a:gd name="T6" fmla="*/ 0 w 153"/>
                        <a:gd name="T7" fmla="*/ 0 h 348"/>
                        <a:gd name="T8" fmla="*/ 0 w 153"/>
                        <a:gd name="T9" fmla="*/ 0 h 348"/>
                        <a:gd name="T10" fmla="*/ 0 w 153"/>
                        <a:gd name="T11" fmla="*/ 0 h 348"/>
                        <a:gd name="T12" fmla="*/ 0 w 153"/>
                        <a:gd name="T13" fmla="*/ 0 h 348"/>
                        <a:gd name="T14" fmla="*/ 0 w 153"/>
                        <a:gd name="T15" fmla="*/ 0 h 348"/>
                        <a:gd name="T16" fmla="*/ 0 w 153"/>
                        <a:gd name="T17" fmla="*/ 0 h 348"/>
                        <a:gd name="T18" fmla="*/ 0 w 153"/>
                        <a:gd name="T19" fmla="*/ 0 h 348"/>
                        <a:gd name="T20" fmla="*/ 0 w 153"/>
                        <a:gd name="T21" fmla="*/ 0 h 348"/>
                        <a:gd name="T22" fmla="*/ 0 w 153"/>
                        <a:gd name="T23" fmla="*/ 0 h 348"/>
                        <a:gd name="T24" fmla="*/ 0 w 153"/>
                        <a:gd name="T25" fmla="*/ 0 h 348"/>
                        <a:gd name="T26" fmla="*/ 0 w 153"/>
                        <a:gd name="T27" fmla="*/ 0 h 34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3"/>
                        <a:gd name="T43" fmla="*/ 0 h 348"/>
                        <a:gd name="T44" fmla="*/ 153 w 153"/>
                        <a:gd name="T45" fmla="*/ 348 h 34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3" h="348">
                          <a:moveTo>
                            <a:pt x="0" y="308"/>
                          </a:moveTo>
                          <a:lnTo>
                            <a:pt x="10" y="232"/>
                          </a:lnTo>
                          <a:lnTo>
                            <a:pt x="45" y="149"/>
                          </a:lnTo>
                          <a:lnTo>
                            <a:pt x="74" y="79"/>
                          </a:lnTo>
                          <a:lnTo>
                            <a:pt x="96" y="25"/>
                          </a:lnTo>
                          <a:lnTo>
                            <a:pt x="125" y="0"/>
                          </a:lnTo>
                          <a:lnTo>
                            <a:pt x="153" y="15"/>
                          </a:lnTo>
                          <a:lnTo>
                            <a:pt x="112" y="94"/>
                          </a:lnTo>
                          <a:lnTo>
                            <a:pt x="65" y="201"/>
                          </a:lnTo>
                          <a:lnTo>
                            <a:pt x="36" y="296"/>
                          </a:lnTo>
                          <a:lnTo>
                            <a:pt x="36" y="348"/>
                          </a:lnTo>
                          <a:lnTo>
                            <a:pt x="0" y="348"/>
                          </a:lnTo>
                          <a:lnTo>
                            <a:pt x="0" y="286"/>
                          </a:lnTo>
                          <a:lnTo>
                            <a:pt x="0" y="3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27" y="1115"/>
                      <a:ext cx="23" cy="42"/>
                    </a:xfrm>
                    <a:custGeom>
                      <a:avLst/>
                      <a:gdLst>
                        <a:gd name="T0" fmla="*/ 0 w 142"/>
                        <a:gd name="T1" fmla="*/ 0 h 294"/>
                        <a:gd name="T2" fmla="*/ 0 w 142"/>
                        <a:gd name="T3" fmla="*/ 0 h 294"/>
                        <a:gd name="T4" fmla="*/ 0 w 142"/>
                        <a:gd name="T5" fmla="*/ 0 h 294"/>
                        <a:gd name="T6" fmla="*/ 0 w 142"/>
                        <a:gd name="T7" fmla="*/ 0 h 294"/>
                        <a:gd name="T8" fmla="*/ 0 w 142"/>
                        <a:gd name="T9" fmla="*/ 0 h 294"/>
                        <a:gd name="T10" fmla="*/ 0 w 142"/>
                        <a:gd name="T11" fmla="*/ 0 h 294"/>
                        <a:gd name="T12" fmla="*/ 0 w 142"/>
                        <a:gd name="T13" fmla="*/ 0 h 294"/>
                        <a:gd name="T14" fmla="*/ 0 w 142"/>
                        <a:gd name="T15" fmla="*/ 0 h 294"/>
                        <a:gd name="T16" fmla="*/ 0 w 142"/>
                        <a:gd name="T17" fmla="*/ 0 h 294"/>
                        <a:gd name="T18" fmla="*/ 0 w 142"/>
                        <a:gd name="T19" fmla="*/ 0 h 294"/>
                        <a:gd name="T20" fmla="*/ 0 w 142"/>
                        <a:gd name="T21" fmla="*/ 0 h 294"/>
                        <a:gd name="T22" fmla="*/ 0 w 142"/>
                        <a:gd name="T23" fmla="*/ 0 h 294"/>
                        <a:gd name="T24" fmla="*/ 0 w 142"/>
                        <a:gd name="T25" fmla="*/ 0 h 294"/>
                        <a:gd name="T26" fmla="*/ 0 w 142"/>
                        <a:gd name="T27" fmla="*/ 0 h 29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42"/>
                        <a:gd name="T43" fmla="*/ 0 h 294"/>
                        <a:gd name="T44" fmla="*/ 142 w 142"/>
                        <a:gd name="T45" fmla="*/ 294 h 29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42" h="294">
                          <a:moveTo>
                            <a:pt x="0" y="261"/>
                          </a:moveTo>
                          <a:lnTo>
                            <a:pt x="9" y="196"/>
                          </a:lnTo>
                          <a:lnTo>
                            <a:pt x="41" y="127"/>
                          </a:lnTo>
                          <a:lnTo>
                            <a:pt x="68" y="67"/>
                          </a:lnTo>
                          <a:lnTo>
                            <a:pt x="89" y="21"/>
                          </a:lnTo>
                          <a:lnTo>
                            <a:pt x="116" y="0"/>
                          </a:lnTo>
                          <a:lnTo>
                            <a:pt x="142" y="13"/>
                          </a:lnTo>
                          <a:lnTo>
                            <a:pt x="104" y="81"/>
                          </a:lnTo>
                          <a:lnTo>
                            <a:pt x="59" y="169"/>
                          </a:lnTo>
                          <a:lnTo>
                            <a:pt x="32" y="250"/>
                          </a:lnTo>
                          <a:lnTo>
                            <a:pt x="32" y="294"/>
                          </a:lnTo>
                          <a:lnTo>
                            <a:pt x="0" y="294"/>
                          </a:lnTo>
                          <a:lnTo>
                            <a:pt x="0" y="242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37" y="1125"/>
                      <a:ext cx="25" cy="121"/>
                    </a:xfrm>
                    <a:custGeom>
                      <a:avLst/>
                      <a:gdLst>
                        <a:gd name="T0" fmla="*/ 0 w 149"/>
                        <a:gd name="T1" fmla="*/ 0 h 844"/>
                        <a:gd name="T2" fmla="*/ 0 w 149"/>
                        <a:gd name="T3" fmla="*/ 0 h 844"/>
                        <a:gd name="T4" fmla="*/ 0 w 149"/>
                        <a:gd name="T5" fmla="*/ 0 h 844"/>
                        <a:gd name="T6" fmla="*/ 0 w 149"/>
                        <a:gd name="T7" fmla="*/ 0 h 844"/>
                        <a:gd name="T8" fmla="*/ 0 w 149"/>
                        <a:gd name="T9" fmla="*/ 0 h 844"/>
                        <a:gd name="T10" fmla="*/ 0 w 149"/>
                        <a:gd name="T11" fmla="*/ 0 h 844"/>
                        <a:gd name="T12" fmla="*/ 0 w 149"/>
                        <a:gd name="T13" fmla="*/ 0 h 844"/>
                        <a:gd name="T14" fmla="*/ 0 w 149"/>
                        <a:gd name="T15" fmla="*/ 0 h 844"/>
                        <a:gd name="T16" fmla="*/ 0 w 149"/>
                        <a:gd name="T17" fmla="*/ 0 h 844"/>
                        <a:gd name="T18" fmla="*/ 0 w 149"/>
                        <a:gd name="T19" fmla="*/ 0 h 844"/>
                        <a:gd name="T20" fmla="*/ 0 w 149"/>
                        <a:gd name="T21" fmla="*/ 0 h 844"/>
                        <a:gd name="T22" fmla="*/ 0 w 149"/>
                        <a:gd name="T23" fmla="*/ 0 h 844"/>
                        <a:gd name="T24" fmla="*/ 0 w 149"/>
                        <a:gd name="T25" fmla="*/ 0 h 844"/>
                        <a:gd name="T26" fmla="*/ 0 w 149"/>
                        <a:gd name="T27" fmla="*/ 0 h 844"/>
                        <a:gd name="T28" fmla="*/ 0 w 149"/>
                        <a:gd name="T29" fmla="*/ 0 h 844"/>
                        <a:gd name="T30" fmla="*/ 0 w 149"/>
                        <a:gd name="T31" fmla="*/ 0 h 844"/>
                        <a:gd name="T32" fmla="*/ 0 w 149"/>
                        <a:gd name="T33" fmla="*/ 0 h 844"/>
                        <a:gd name="T34" fmla="*/ 0 w 149"/>
                        <a:gd name="T35" fmla="*/ 0 h 844"/>
                        <a:gd name="T36" fmla="*/ 0 w 149"/>
                        <a:gd name="T37" fmla="*/ 0 h 84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4"/>
                        <a:gd name="T59" fmla="*/ 149 w 149"/>
                        <a:gd name="T60" fmla="*/ 844 h 84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4">
                          <a:moveTo>
                            <a:pt x="29" y="820"/>
                          </a:moveTo>
                          <a:lnTo>
                            <a:pt x="14" y="726"/>
                          </a:lnTo>
                          <a:lnTo>
                            <a:pt x="0" y="597"/>
                          </a:lnTo>
                          <a:lnTo>
                            <a:pt x="4" y="439"/>
                          </a:lnTo>
                          <a:lnTo>
                            <a:pt x="14" y="287"/>
                          </a:lnTo>
                          <a:lnTo>
                            <a:pt x="39" y="169"/>
                          </a:lnTo>
                          <a:lnTo>
                            <a:pt x="71" y="75"/>
                          </a:lnTo>
                          <a:lnTo>
                            <a:pt x="110" y="0"/>
                          </a:lnTo>
                          <a:lnTo>
                            <a:pt x="149" y="47"/>
                          </a:lnTo>
                          <a:lnTo>
                            <a:pt x="110" y="122"/>
                          </a:lnTo>
                          <a:lnTo>
                            <a:pt x="91" y="187"/>
                          </a:lnTo>
                          <a:lnTo>
                            <a:pt x="68" y="303"/>
                          </a:lnTo>
                          <a:lnTo>
                            <a:pt x="52" y="470"/>
                          </a:lnTo>
                          <a:lnTo>
                            <a:pt x="52" y="602"/>
                          </a:lnTo>
                          <a:lnTo>
                            <a:pt x="61" y="704"/>
                          </a:lnTo>
                          <a:lnTo>
                            <a:pt x="78" y="771"/>
                          </a:lnTo>
                          <a:lnTo>
                            <a:pt x="91" y="826"/>
                          </a:lnTo>
                          <a:lnTo>
                            <a:pt x="32" y="844"/>
                          </a:lnTo>
                          <a:lnTo>
                            <a:pt x="29" y="8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559" y="1136"/>
                      <a:ext cx="19" cy="107"/>
                    </a:xfrm>
                    <a:custGeom>
                      <a:avLst/>
                      <a:gdLst>
                        <a:gd name="T0" fmla="*/ 0 w 112"/>
                        <a:gd name="T1" fmla="*/ 0 h 750"/>
                        <a:gd name="T2" fmla="*/ 0 w 112"/>
                        <a:gd name="T3" fmla="*/ 0 h 750"/>
                        <a:gd name="T4" fmla="*/ 0 w 112"/>
                        <a:gd name="T5" fmla="*/ 0 h 750"/>
                        <a:gd name="T6" fmla="*/ 0 w 112"/>
                        <a:gd name="T7" fmla="*/ 0 h 750"/>
                        <a:gd name="T8" fmla="*/ 0 w 112"/>
                        <a:gd name="T9" fmla="*/ 0 h 750"/>
                        <a:gd name="T10" fmla="*/ 0 w 112"/>
                        <a:gd name="T11" fmla="*/ 0 h 750"/>
                        <a:gd name="T12" fmla="*/ 0 w 112"/>
                        <a:gd name="T13" fmla="*/ 0 h 750"/>
                        <a:gd name="T14" fmla="*/ 0 w 112"/>
                        <a:gd name="T15" fmla="*/ 0 h 750"/>
                        <a:gd name="T16" fmla="*/ 0 w 112"/>
                        <a:gd name="T17" fmla="*/ 0 h 750"/>
                        <a:gd name="T18" fmla="*/ 0 w 112"/>
                        <a:gd name="T19" fmla="*/ 0 h 750"/>
                        <a:gd name="T20" fmla="*/ 0 w 112"/>
                        <a:gd name="T21" fmla="*/ 0 h 750"/>
                        <a:gd name="T22" fmla="*/ 0 w 112"/>
                        <a:gd name="T23" fmla="*/ 0 h 750"/>
                        <a:gd name="T24" fmla="*/ 0 w 112"/>
                        <a:gd name="T25" fmla="*/ 0 h 750"/>
                        <a:gd name="T26" fmla="*/ 0 w 112"/>
                        <a:gd name="T27" fmla="*/ 0 h 750"/>
                        <a:gd name="T28" fmla="*/ 0 w 112"/>
                        <a:gd name="T29" fmla="*/ 0 h 750"/>
                        <a:gd name="T30" fmla="*/ 0 w 112"/>
                        <a:gd name="T31" fmla="*/ 0 h 750"/>
                        <a:gd name="T32" fmla="*/ 0 w 112"/>
                        <a:gd name="T33" fmla="*/ 0 h 7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2"/>
                        <a:gd name="T52" fmla="*/ 0 h 750"/>
                        <a:gd name="T53" fmla="*/ 112 w 112"/>
                        <a:gd name="T54" fmla="*/ 750 h 7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2" h="750">
                          <a:moveTo>
                            <a:pt x="32" y="742"/>
                          </a:moveTo>
                          <a:lnTo>
                            <a:pt x="8" y="619"/>
                          </a:lnTo>
                          <a:lnTo>
                            <a:pt x="0" y="485"/>
                          </a:lnTo>
                          <a:lnTo>
                            <a:pt x="0" y="357"/>
                          </a:lnTo>
                          <a:lnTo>
                            <a:pt x="8" y="246"/>
                          </a:lnTo>
                          <a:lnTo>
                            <a:pt x="18" y="131"/>
                          </a:lnTo>
                          <a:lnTo>
                            <a:pt x="52" y="41"/>
                          </a:lnTo>
                          <a:lnTo>
                            <a:pt x="72" y="0"/>
                          </a:lnTo>
                          <a:lnTo>
                            <a:pt x="112" y="0"/>
                          </a:lnTo>
                          <a:lnTo>
                            <a:pt x="82" y="123"/>
                          </a:lnTo>
                          <a:lnTo>
                            <a:pt x="72" y="226"/>
                          </a:lnTo>
                          <a:lnTo>
                            <a:pt x="68" y="355"/>
                          </a:lnTo>
                          <a:lnTo>
                            <a:pt x="68" y="485"/>
                          </a:lnTo>
                          <a:lnTo>
                            <a:pt x="72" y="635"/>
                          </a:lnTo>
                          <a:lnTo>
                            <a:pt x="82" y="719"/>
                          </a:lnTo>
                          <a:lnTo>
                            <a:pt x="92" y="750"/>
                          </a:lnTo>
                          <a:lnTo>
                            <a:pt x="32" y="7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581" y="1134"/>
                      <a:ext cx="19" cy="113"/>
                    </a:xfrm>
                    <a:custGeom>
                      <a:avLst/>
                      <a:gdLst>
                        <a:gd name="T0" fmla="*/ 0 w 112"/>
                        <a:gd name="T1" fmla="*/ 0 h 790"/>
                        <a:gd name="T2" fmla="*/ 0 w 112"/>
                        <a:gd name="T3" fmla="*/ 0 h 790"/>
                        <a:gd name="T4" fmla="*/ 0 w 112"/>
                        <a:gd name="T5" fmla="*/ 0 h 790"/>
                        <a:gd name="T6" fmla="*/ 0 w 112"/>
                        <a:gd name="T7" fmla="*/ 0 h 790"/>
                        <a:gd name="T8" fmla="*/ 0 w 112"/>
                        <a:gd name="T9" fmla="*/ 0 h 790"/>
                        <a:gd name="T10" fmla="*/ 0 w 112"/>
                        <a:gd name="T11" fmla="*/ 0 h 790"/>
                        <a:gd name="T12" fmla="*/ 0 w 112"/>
                        <a:gd name="T13" fmla="*/ 0 h 790"/>
                        <a:gd name="T14" fmla="*/ 0 w 112"/>
                        <a:gd name="T15" fmla="*/ 0 h 790"/>
                        <a:gd name="T16" fmla="*/ 0 w 112"/>
                        <a:gd name="T17" fmla="*/ 0 h 790"/>
                        <a:gd name="T18" fmla="*/ 0 w 112"/>
                        <a:gd name="T19" fmla="*/ 0 h 790"/>
                        <a:gd name="T20" fmla="*/ 0 w 112"/>
                        <a:gd name="T21" fmla="*/ 0 h 790"/>
                        <a:gd name="T22" fmla="*/ 0 w 112"/>
                        <a:gd name="T23" fmla="*/ 0 h 790"/>
                        <a:gd name="T24" fmla="*/ 0 w 112"/>
                        <a:gd name="T25" fmla="*/ 0 h 790"/>
                        <a:gd name="T26" fmla="*/ 0 w 112"/>
                        <a:gd name="T27" fmla="*/ 0 h 790"/>
                        <a:gd name="T28" fmla="*/ 0 w 112"/>
                        <a:gd name="T29" fmla="*/ 0 h 790"/>
                        <a:gd name="T30" fmla="*/ 0 w 112"/>
                        <a:gd name="T31" fmla="*/ 0 h 7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2"/>
                        <a:gd name="T49" fmla="*/ 0 h 790"/>
                        <a:gd name="T50" fmla="*/ 112 w 112"/>
                        <a:gd name="T51" fmla="*/ 790 h 7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2" h="790">
                          <a:moveTo>
                            <a:pt x="39" y="754"/>
                          </a:moveTo>
                          <a:lnTo>
                            <a:pt x="12" y="616"/>
                          </a:lnTo>
                          <a:lnTo>
                            <a:pt x="2" y="483"/>
                          </a:lnTo>
                          <a:lnTo>
                            <a:pt x="0" y="346"/>
                          </a:lnTo>
                          <a:lnTo>
                            <a:pt x="0" y="191"/>
                          </a:lnTo>
                          <a:lnTo>
                            <a:pt x="19" y="82"/>
                          </a:lnTo>
                          <a:lnTo>
                            <a:pt x="29" y="6"/>
                          </a:lnTo>
                          <a:lnTo>
                            <a:pt x="79" y="0"/>
                          </a:lnTo>
                          <a:lnTo>
                            <a:pt x="69" y="75"/>
                          </a:lnTo>
                          <a:lnTo>
                            <a:pt x="49" y="200"/>
                          </a:lnTo>
                          <a:lnTo>
                            <a:pt x="52" y="321"/>
                          </a:lnTo>
                          <a:lnTo>
                            <a:pt x="69" y="483"/>
                          </a:lnTo>
                          <a:lnTo>
                            <a:pt x="82" y="621"/>
                          </a:lnTo>
                          <a:lnTo>
                            <a:pt x="99" y="698"/>
                          </a:lnTo>
                          <a:lnTo>
                            <a:pt x="112" y="790"/>
                          </a:lnTo>
                          <a:lnTo>
                            <a:pt x="39" y="7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00" y="1137"/>
                      <a:ext cx="13" cy="36"/>
                    </a:xfrm>
                    <a:custGeom>
                      <a:avLst/>
                      <a:gdLst>
                        <a:gd name="T0" fmla="*/ 0 w 76"/>
                        <a:gd name="T1" fmla="*/ 0 h 252"/>
                        <a:gd name="T2" fmla="*/ 0 w 76"/>
                        <a:gd name="T3" fmla="*/ 0 h 252"/>
                        <a:gd name="T4" fmla="*/ 0 w 76"/>
                        <a:gd name="T5" fmla="*/ 0 h 252"/>
                        <a:gd name="T6" fmla="*/ 0 w 76"/>
                        <a:gd name="T7" fmla="*/ 0 h 252"/>
                        <a:gd name="T8" fmla="*/ 0 w 76"/>
                        <a:gd name="T9" fmla="*/ 0 h 252"/>
                        <a:gd name="T10" fmla="*/ 0 w 76"/>
                        <a:gd name="T11" fmla="*/ 0 h 252"/>
                        <a:gd name="T12" fmla="*/ 0 w 76"/>
                        <a:gd name="T13" fmla="*/ 0 h 252"/>
                        <a:gd name="T14" fmla="*/ 0 w 76"/>
                        <a:gd name="T15" fmla="*/ 0 h 252"/>
                        <a:gd name="T16" fmla="*/ 0 w 76"/>
                        <a:gd name="T17" fmla="*/ 0 h 252"/>
                        <a:gd name="T18" fmla="*/ 0 w 76"/>
                        <a:gd name="T19" fmla="*/ 0 h 2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6"/>
                        <a:gd name="T31" fmla="*/ 0 h 252"/>
                        <a:gd name="T32" fmla="*/ 76 w 76"/>
                        <a:gd name="T33" fmla="*/ 252 h 2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6" h="252">
                          <a:moveTo>
                            <a:pt x="20" y="0"/>
                          </a:moveTo>
                          <a:lnTo>
                            <a:pt x="0" y="73"/>
                          </a:lnTo>
                          <a:lnTo>
                            <a:pt x="0" y="143"/>
                          </a:lnTo>
                          <a:lnTo>
                            <a:pt x="10" y="226"/>
                          </a:lnTo>
                          <a:lnTo>
                            <a:pt x="20" y="252"/>
                          </a:lnTo>
                          <a:lnTo>
                            <a:pt x="70" y="203"/>
                          </a:lnTo>
                          <a:lnTo>
                            <a:pt x="50" y="125"/>
                          </a:lnTo>
                          <a:lnTo>
                            <a:pt x="57" y="47"/>
                          </a:lnTo>
                          <a:lnTo>
                            <a:pt x="76" y="11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621" y="1143"/>
                      <a:ext cx="13" cy="27"/>
                    </a:xfrm>
                    <a:custGeom>
                      <a:avLst/>
                      <a:gdLst>
                        <a:gd name="T0" fmla="*/ 0 w 78"/>
                        <a:gd name="T1" fmla="*/ 0 h 194"/>
                        <a:gd name="T2" fmla="*/ 0 w 78"/>
                        <a:gd name="T3" fmla="*/ 0 h 194"/>
                        <a:gd name="T4" fmla="*/ 0 w 78"/>
                        <a:gd name="T5" fmla="*/ 0 h 194"/>
                        <a:gd name="T6" fmla="*/ 0 w 78"/>
                        <a:gd name="T7" fmla="*/ 0 h 194"/>
                        <a:gd name="T8" fmla="*/ 0 w 78"/>
                        <a:gd name="T9" fmla="*/ 0 h 194"/>
                        <a:gd name="T10" fmla="*/ 0 w 78"/>
                        <a:gd name="T11" fmla="*/ 0 h 194"/>
                        <a:gd name="T12" fmla="*/ 0 w 78"/>
                        <a:gd name="T13" fmla="*/ 0 h 194"/>
                        <a:gd name="T14" fmla="*/ 0 w 78"/>
                        <a:gd name="T15" fmla="*/ 0 h 194"/>
                        <a:gd name="T16" fmla="*/ 0 w 78"/>
                        <a:gd name="T17" fmla="*/ 0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94"/>
                        <a:gd name="T29" fmla="*/ 78 w 78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94">
                          <a:moveTo>
                            <a:pt x="20" y="0"/>
                          </a:moveTo>
                          <a:lnTo>
                            <a:pt x="0" y="65"/>
                          </a:lnTo>
                          <a:lnTo>
                            <a:pt x="0" y="132"/>
                          </a:lnTo>
                          <a:lnTo>
                            <a:pt x="20" y="181"/>
                          </a:lnTo>
                          <a:lnTo>
                            <a:pt x="78" y="194"/>
                          </a:lnTo>
                          <a:lnTo>
                            <a:pt x="56" y="148"/>
                          </a:lnTo>
                          <a:lnTo>
                            <a:pt x="59" y="78"/>
                          </a:lnTo>
                          <a:lnTo>
                            <a:pt x="78" y="25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42" y="1152"/>
                      <a:ext cx="10" cy="24"/>
                    </a:xfrm>
                    <a:custGeom>
                      <a:avLst/>
                      <a:gdLst>
                        <a:gd name="T0" fmla="*/ 0 w 60"/>
                        <a:gd name="T1" fmla="*/ 0 h 169"/>
                        <a:gd name="T2" fmla="*/ 0 w 60"/>
                        <a:gd name="T3" fmla="*/ 0 h 169"/>
                        <a:gd name="T4" fmla="*/ 0 w 60"/>
                        <a:gd name="T5" fmla="*/ 0 h 169"/>
                        <a:gd name="T6" fmla="*/ 0 w 60"/>
                        <a:gd name="T7" fmla="*/ 0 h 169"/>
                        <a:gd name="T8" fmla="*/ 0 w 60"/>
                        <a:gd name="T9" fmla="*/ 0 h 169"/>
                        <a:gd name="T10" fmla="*/ 0 w 60"/>
                        <a:gd name="T11" fmla="*/ 0 h 169"/>
                        <a:gd name="T12" fmla="*/ 0 w 60"/>
                        <a:gd name="T13" fmla="*/ 0 h 169"/>
                        <a:gd name="T14" fmla="*/ 0 w 60"/>
                        <a:gd name="T15" fmla="*/ 0 h 169"/>
                        <a:gd name="T16" fmla="*/ 0 w 60"/>
                        <a:gd name="T17" fmla="*/ 0 h 1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0"/>
                        <a:gd name="T28" fmla="*/ 0 h 169"/>
                        <a:gd name="T29" fmla="*/ 60 w 60"/>
                        <a:gd name="T30" fmla="*/ 169 h 1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0" h="169">
                          <a:moveTo>
                            <a:pt x="13" y="0"/>
                          </a:moveTo>
                          <a:lnTo>
                            <a:pt x="0" y="36"/>
                          </a:lnTo>
                          <a:lnTo>
                            <a:pt x="0" y="101"/>
                          </a:lnTo>
                          <a:lnTo>
                            <a:pt x="9" y="153"/>
                          </a:lnTo>
                          <a:lnTo>
                            <a:pt x="60" y="169"/>
                          </a:lnTo>
                          <a:lnTo>
                            <a:pt x="39" y="117"/>
                          </a:lnTo>
                          <a:lnTo>
                            <a:pt x="39" y="62"/>
                          </a:lnTo>
                          <a:lnTo>
                            <a:pt x="51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24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87" name="AutoShape 49"/>
                <p:cNvSpPr>
                  <a:spLocks noChangeArrowheads="1"/>
                </p:cNvSpPr>
                <p:nvPr/>
              </p:nvSpPr>
              <p:spPr bwMode="auto">
                <a:xfrm rot="-550120">
                  <a:off x="3742" y="2069"/>
                  <a:ext cx="233" cy="2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8" name="Freeform 32"/>
                <p:cNvSpPr>
                  <a:spLocks/>
                </p:cNvSpPr>
                <p:nvPr/>
              </p:nvSpPr>
              <p:spPr bwMode="auto">
                <a:xfrm rot="-1485850">
                  <a:off x="3833" y="1979"/>
                  <a:ext cx="403" cy="289"/>
                </a:xfrm>
                <a:custGeom>
                  <a:avLst/>
                  <a:gdLst>
                    <a:gd name="T0" fmla="*/ 2 w 491"/>
                    <a:gd name="T1" fmla="*/ 1 h 412"/>
                    <a:gd name="T2" fmla="*/ 2 w 491"/>
                    <a:gd name="T3" fmla="*/ 1 h 412"/>
                    <a:gd name="T4" fmla="*/ 2 w 491"/>
                    <a:gd name="T5" fmla="*/ 1 h 412"/>
                    <a:gd name="T6" fmla="*/ 3 w 491"/>
                    <a:gd name="T7" fmla="*/ 0 h 412"/>
                    <a:gd name="T8" fmla="*/ 4 w 491"/>
                    <a:gd name="T9" fmla="*/ 0 h 412"/>
                    <a:gd name="T10" fmla="*/ 5 w 491"/>
                    <a:gd name="T11" fmla="*/ 1 h 412"/>
                    <a:gd name="T12" fmla="*/ 5 w 491"/>
                    <a:gd name="T13" fmla="*/ 1 h 412"/>
                    <a:gd name="T14" fmla="*/ 5 w 491"/>
                    <a:gd name="T15" fmla="*/ 1 h 412"/>
                    <a:gd name="T16" fmla="*/ 4 w 491"/>
                    <a:gd name="T17" fmla="*/ 1 h 412"/>
                    <a:gd name="T18" fmla="*/ 3 w 491"/>
                    <a:gd name="T19" fmla="*/ 1 h 412"/>
                    <a:gd name="T20" fmla="*/ 2 w 491"/>
                    <a:gd name="T21" fmla="*/ 1 h 412"/>
                    <a:gd name="T22" fmla="*/ 2 w 491"/>
                    <a:gd name="T23" fmla="*/ 1 h 412"/>
                    <a:gd name="T24" fmla="*/ 2 w 491"/>
                    <a:gd name="T25" fmla="*/ 1 h 412"/>
                    <a:gd name="T26" fmla="*/ 2 w 491"/>
                    <a:gd name="T27" fmla="*/ 1 h 412"/>
                    <a:gd name="T28" fmla="*/ 2 w 491"/>
                    <a:gd name="T29" fmla="*/ 1 h 412"/>
                    <a:gd name="T30" fmla="*/ 2 w 491"/>
                    <a:gd name="T31" fmla="*/ 1 h 412"/>
                    <a:gd name="T32" fmla="*/ 2 w 491"/>
                    <a:gd name="T33" fmla="*/ 1 h 412"/>
                    <a:gd name="T34" fmla="*/ 2 w 491"/>
                    <a:gd name="T35" fmla="*/ 1 h 412"/>
                    <a:gd name="T36" fmla="*/ 2 w 491"/>
                    <a:gd name="T37" fmla="*/ 1 h 412"/>
                    <a:gd name="T38" fmla="*/ 0 w 491"/>
                    <a:gd name="T39" fmla="*/ 1 h 412"/>
                    <a:gd name="T40" fmla="*/ 0 w 491"/>
                    <a:gd name="T41" fmla="*/ 1 h 412"/>
                    <a:gd name="T42" fmla="*/ 2 w 491"/>
                    <a:gd name="T43" fmla="*/ 1 h 412"/>
                    <a:gd name="T44" fmla="*/ 2 w 491"/>
                    <a:gd name="T45" fmla="*/ 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1"/>
                    <a:gd name="T70" fmla="*/ 0 h 412"/>
                    <a:gd name="T71" fmla="*/ 491 w 491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1" h="412">
                      <a:moveTo>
                        <a:pt x="170" y="99"/>
                      </a:moveTo>
                      <a:lnTo>
                        <a:pt x="195" y="43"/>
                      </a:lnTo>
                      <a:lnTo>
                        <a:pt x="264" y="7"/>
                      </a:lnTo>
                      <a:lnTo>
                        <a:pt x="312" y="0"/>
                      </a:lnTo>
                      <a:lnTo>
                        <a:pt x="364" y="0"/>
                      </a:lnTo>
                      <a:lnTo>
                        <a:pt x="452" y="31"/>
                      </a:lnTo>
                      <a:lnTo>
                        <a:pt x="491" y="112"/>
                      </a:lnTo>
                      <a:lnTo>
                        <a:pt x="472" y="219"/>
                      </a:lnTo>
                      <a:lnTo>
                        <a:pt x="410" y="312"/>
                      </a:lnTo>
                      <a:lnTo>
                        <a:pt x="345" y="376"/>
                      </a:lnTo>
                      <a:lnTo>
                        <a:pt x="276" y="403"/>
                      </a:lnTo>
                      <a:lnTo>
                        <a:pt x="224" y="412"/>
                      </a:lnTo>
                      <a:lnTo>
                        <a:pt x="170" y="396"/>
                      </a:lnTo>
                      <a:lnTo>
                        <a:pt x="128" y="352"/>
                      </a:lnTo>
                      <a:lnTo>
                        <a:pt x="108" y="297"/>
                      </a:lnTo>
                      <a:lnTo>
                        <a:pt x="111" y="237"/>
                      </a:lnTo>
                      <a:lnTo>
                        <a:pt x="131" y="166"/>
                      </a:lnTo>
                      <a:lnTo>
                        <a:pt x="140" y="153"/>
                      </a:lnTo>
                      <a:lnTo>
                        <a:pt x="13" y="76"/>
                      </a:lnTo>
                      <a:lnTo>
                        <a:pt x="0" y="58"/>
                      </a:lnTo>
                      <a:lnTo>
                        <a:pt x="0" y="35"/>
                      </a:lnTo>
                      <a:lnTo>
                        <a:pt x="30" y="22"/>
                      </a:lnTo>
                      <a:lnTo>
                        <a:pt x="17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1" name="Group 55"/>
              <p:cNvGrpSpPr>
                <a:grpSpLocks/>
              </p:cNvGrpSpPr>
              <p:nvPr/>
            </p:nvGrpSpPr>
            <p:grpSpPr bwMode="auto">
              <a:xfrm flipH="1">
                <a:off x="4523550" y="2818793"/>
                <a:ext cx="280248" cy="468277"/>
                <a:chOff x="4155" y="1217"/>
                <a:chExt cx="453" cy="715"/>
              </a:xfrm>
            </p:grpSpPr>
            <p:sp>
              <p:nvSpPr>
                <p:cNvPr id="175" name="Freeform 56"/>
                <p:cNvSpPr>
                  <a:spLocks/>
                </p:cNvSpPr>
                <p:nvPr/>
              </p:nvSpPr>
              <p:spPr bwMode="auto">
                <a:xfrm>
                  <a:off x="4353" y="1455"/>
                  <a:ext cx="106" cy="253"/>
                </a:xfrm>
                <a:custGeom>
                  <a:avLst/>
                  <a:gdLst>
                    <a:gd name="T0" fmla="*/ 0 w 317"/>
                    <a:gd name="T1" fmla="*/ 0 h 758"/>
                    <a:gd name="T2" fmla="*/ 0 w 317"/>
                    <a:gd name="T3" fmla="*/ 0 h 758"/>
                    <a:gd name="T4" fmla="*/ 0 w 317"/>
                    <a:gd name="T5" fmla="*/ 0 h 758"/>
                    <a:gd name="T6" fmla="*/ 0 w 317"/>
                    <a:gd name="T7" fmla="*/ 0 h 758"/>
                    <a:gd name="T8" fmla="*/ 0 w 317"/>
                    <a:gd name="T9" fmla="*/ 0 h 758"/>
                    <a:gd name="T10" fmla="*/ 0 w 317"/>
                    <a:gd name="T11" fmla="*/ 0 h 758"/>
                    <a:gd name="T12" fmla="*/ 0 w 317"/>
                    <a:gd name="T13" fmla="*/ 0 h 758"/>
                    <a:gd name="T14" fmla="*/ 0 w 317"/>
                    <a:gd name="T15" fmla="*/ 0 h 758"/>
                    <a:gd name="T16" fmla="*/ 0 w 317"/>
                    <a:gd name="T17" fmla="*/ 0 h 758"/>
                    <a:gd name="T18" fmla="*/ 0 w 317"/>
                    <a:gd name="T19" fmla="*/ 0 h 758"/>
                    <a:gd name="T20" fmla="*/ 0 w 317"/>
                    <a:gd name="T21" fmla="*/ 0 h 758"/>
                    <a:gd name="T22" fmla="*/ 0 w 317"/>
                    <a:gd name="T23" fmla="*/ 0 h 758"/>
                    <a:gd name="T24" fmla="*/ 0 w 317"/>
                    <a:gd name="T25" fmla="*/ 0 h 758"/>
                    <a:gd name="T26" fmla="*/ 0 w 317"/>
                    <a:gd name="T27" fmla="*/ 0 h 758"/>
                    <a:gd name="T28" fmla="*/ 0 w 317"/>
                    <a:gd name="T29" fmla="*/ 0 h 758"/>
                    <a:gd name="T30" fmla="*/ 0 w 317"/>
                    <a:gd name="T31" fmla="*/ 0 h 758"/>
                    <a:gd name="T32" fmla="*/ 0 w 317"/>
                    <a:gd name="T33" fmla="*/ 0 h 758"/>
                    <a:gd name="T34" fmla="*/ 0 w 317"/>
                    <a:gd name="T35" fmla="*/ 0 h 758"/>
                    <a:gd name="T36" fmla="*/ 0 w 317"/>
                    <a:gd name="T37" fmla="*/ 0 h 758"/>
                    <a:gd name="T38" fmla="*/ 0 w 317"/>
                    <a:gd name="T39" fmla="*/ 0 h 758"/>
                    <a:gd name="T40" fmla="*/ 0 w 317"/>
                    <a:gd name="T41" fmla="*/ 0 h 758"/>
                    <a:gd name="T42" fmla="*/ 0 w 317"/>
                    <a:gd name="T43" fmla="*/ 0 h 7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7"/>
                    <a:gd name="T67" fmla="*/ 0 h 758"/>
                    <a:gd name="T68" fmla="*/ 317 w 317"/>
                    <a:gd name="T69" fmla="*/ 758 h 7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7" h="758">
                      <a:moveTo>
                        <a:pt x="75" y="61"/>
                      </a:moveTo>
                      <a:lnTo>
                        <a:pt x="109" y="16"/>
                      </a:lnTo>
                      <a:lnTo>
                        <a:pt x="174" y="0"/>
                      </a:lnTo>
                      <a:lnTo>
                        <a:pt x="229" y="16"/>
                      </a:lnTo>
                      <a:lnTo>
                        <a:pt x="260" y="41"/>
                      </a:lnTo>
                      <a:lnTo>
                        <a:pt x="285" y="90"/>
                      </a:lnTo>
                      <a:lnTo>
                        <a:pt x="307" y="178"/>
                      </a:lnTo>
                      <a:lnTo>
                        <a:pt x="317" y="273"/>
                      </a:lnTo>
                      <a:lnTo>
                        <a:pt x="317" y="444"/>
                      </a:lnTo>
                      <a:lnTo>
                        <a:pt x="285" y="592"/>
                      </a:lnTo>
                      <a:lnTo>
                        <a:pt x="239" y="676"/>
                      </a:lnTo>
                      <a:lnTo>
                        <a:pt x="192" y="724"/>
                      </a:lnTo>
                      <a:lnTo>
                        <a:pt x="140" y="758"/>
                      </a:lnTo>
                      <a:lnTo>
                        <a:pt x="66" y="754"/>
                      </a:lnTo>
                      <a:lnTo>
                        <a:pt x="7" y="703"/>
                      </a:lnTo>
                      <a:lnTo>
                        <a:pt x="0" y="643"/>
                      </a:lnTo>
                      <a:lnTo>
                        <a:pt x="29" y="552"/>
                      </a:lnTo>
                      <a:lnTo>
                        <a:pt x="54" y="451"/>
                      </a:lnTo>
                      <a:lnTo>
                        <a:pt x="63" y="320"/>
                      </a:lnTo>
                      <a:lnTo>
                        <a:pt x="48" y="209"/>
                      </a:lnTo>
                      <a:lnTo>
                        <a:pt x="48" y="127"/>
                      </a:lnTo>
                      <a:lnTo>
                        <a:pt x="7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76" name="Freeform 57"/>
                <p:cNvSpPr>
                  <a:spLocks/>
                </p:cNvSpPr>
                <p:nvPr/>
              </p:nvSpPr>
              <p:spPr bwMode="auto">
                <a:xfrm>
                  <a:off x="4394" y="1680"/>
                  <a:ext cx="121" cy="248"/>
                </a:xfrm>
                <a:custGeom>
                  <a:avLst/>
                  <a:gdLst>
                    <a:gd name="T0" fmla="*/ 0 w 361"/>
                    <a:gd name="T1" fmla="*/ 0 h 746"/>
                    <a:gd name="T2" fmla="*/ 0 w 361"/>
                    <a:gd name="T3" fmla="*/ 0 h 746"/>
                    <a:gd name="T4" fmla="*/ 0 w 361"/>
                    <a:gd name="T5" fmla="*/ 0 h 746"/>
                    <a:gd name="T6" fmla="*/ 0 w 361"/>
                    <a:gd name="T7" fmla="*/ 0 h 746"/>
                    <a:gd name="T8" fmla="*/ 0 w 361"/>
                    <a:gd name="T9" fmla="*/ 0 h 746"/>
                    <a:gd name="T10" fmla="*/ 0 w 361"/>
                    <a:gd name="T11" fmla="*/ 0 h 746"/>
                    <a:gd name="T12" fmla="*/ 0 w 361"/>
                    <a:gd name="T13" fmla="*/ 0 h 746"/>
                    <a:gd name="T14" fmla="*/ 0 w 361"/>
                    <a:gd name="T15" fmla="*/ 0 h 746"/>
                    <a:gd name="T16" fmla="*/ 0 w 361"/>
                    <a:gd name="T17" fmla="*/ 0 h 746"/>
                    <a:gd name="T18" fmla="*/ 0 w 361"/>
                    <a:gd name="T19" fmla="*/ 0 h 746"/>
                    <a:gd name="T20" fmla="*/ 0 w 361"/>
                    <a:gd name="T21" fmla="*/ 0 h 746"/>
                    <a:gd name="T22" fmla="*/ 0 w 361"/>
                    <a:gd name="T23" fmla="*/ 0 h 746"/>
                    <a:gd name="T24" fmla="*/ 0 w 361"/>
                    <a:gd name="T25" fmla="*/ 0 h 746"/>
                    <a:gd name="T26" fmla="*/ 0 w 361"/>
                    <a:gd name="T27" fmla="*/ 0 h 746"/>
                    <a:gd name="T28" fmla="*/ 0 w 361"/>
                    <a:gd name="T29" fmla="*/ 0 h 746"/>
                    <a:gd name="T30" fmla="*/ 0 w 361"/>
                    <a:gd name="T31" fmla="*/ 0 h 746"/>
                    <a:gd name="T32" fmla="*/ 0 w 361"/>
                    <a:gd name="T33" fmla="*/ 0 h 746"/>
                    <a:gd name="T34" fmla="*/ 0 w 361"/>
                    <a:gd name="T35" fmla="*/ 0 h 746"/>
                    <a:gd name="T36" fmla="*/ 0 w 361"/>
                    <a:gd name="T37" fmla="*/ 0 h 746"/>
                    <a:gd name="T38" fmla="*/ 0 w 361"/>
                    <a:gd name="T39" fmla="*/ 0 h 746"/>
                    <a:gd name="T40" fmla="*/ 0 w 361"/>
                    <a:gd name="T41" fmla="*/ 0 h 746"/>
                    <a:gd name="T42" fmla="*/ 0 w 361"/>
                    <a:gd name="T43" fmla="*/ 0 h 746"/>
                    <a:gd name="T44" fmla="*/ 0 w 361"/>
                    <a:gd name="T45" fmla="*/ 0 h 746"/>
                    <a:gd name="T46" fmla="*/ 0 w 361"/>
                    <a:gd name="T47" fmla="*/ 0 h 746"/>
                    <a:gd name="T48" fmla="*/ 0 w 361"/>
                    <a:gd name="T49" fmla="*/ 0 h 746"/>
                    <a:gd name="T50" fmla="*/ 0 w 361"/>
                    <a:gd name="T51" fmla="*/ 0 h 746"/>
                    <a:gd name="T52" fmla="*/ 0 w 361"/>
                    <a:gd name="T53" fmla="*/ 0 h 746"/>
                    <a:gd name="T54" fmla="*/ 0 w 361"/>
                    <a:gd name="T55" fmla="*/ 0 h 746"/>
                    <a:gd name="T56" fmla="*/ 0 w 361"/>
                    <a:gd name="T57" fmla="*/ 0 h 746"/>
                    <a:gd name="T58" fmla="*/ 0 w 361"/>
                    <a:gd name="T59" fmla="*/ 0 h 746"/>
                    <a:gd name="T60" fmla="*/ 0 w 361"/>
                    <a:gd name="T61" fmla="*/ 0 h 7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746"/>
                    <a:gd name="T95" fmla="*/ 361 w 361"/>
                    <a:gd name="T96" fmla="*/ 746 h 7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746">
                      <a:moveTo>
                        <a:pt x="120" y="30"/>
                      </a:move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0" y="40"/>
                      </a:lnTo>
                      <a:lnTo>
                        <a:pt x="9" y="101"/>
                      </a:lnTo>
                      <a:lnTo>
                        <a:pt x="58" y="160"/>
                      </a:lnTo>
                      <a:lnTo>
                        <a:pt x="160" y="215"/>
                      </a:lnTo>
                      <a:lnTo>
                        <a:pt x="277" y="331"/>
                      </a:lnTo>
                      <a:lnTo>
                        <a:pt x="296" y="381"/>
                      </a:lnTo>
                      <a:lnTo>
                        <a:pt x="286" y="405"/>
                      </a:lnTo>
                      <a:lnTo>
                        <a:pt x="197" y="481"/>
                      </a:lnTo>
                      <a:lnTo>
                        <a:pt x="92" y="573"/>
                      </a:lnTo>
                      <a:lnTo>
                        <a:pt x="67" y="612"/>
                      </a:lnTo>
                      <a:lnTo>
                        <a:pt x="67" y="653"/>
                      </a:lnTo>
                      <a:lnTo>
                        <a:pt x="148" y="696"/>
                      </a:lnTo>
                      <a:lnTo>
                        <a:pt x="271" y="746"/>
                      </a:lnTo>
                      <a:lnTo>
                        <a:pt x="314" y="746"/>
                      </a:lnTo>
                      <a:lnTo>
                        <a:pt x="361" y="713"/>
                      </a:lnTo>
                      <a:lnTo>
                        <a:pt x="361" y="687"/>
                      </a:lnTo>
                      <a:lnTo>
                        <a:pt x="326" y="673"/>
                      </a:lnTo>
                      <a:lnTo>
                        <a:pt x="169" y="653"/>
                      </a:lnTo>
                      <a:lnTo>
                        <a:pt x="111" y="636"/>
                      </a:lnTo>
                      <a:lnTo>
                        <a:pt x="104" y="606"/>
                      </a:lnTo>
                      <a:lnTo>
                        <a:pt x="206" y="522"/>
                      </a:lnTo>
                      <a:lnTo>
                        <a:pt x="317" y="442"/>
                      </a:lnTo>
                      <a:lnTo>
                        <a:pt x="342" y="412"/>
                      </a:lnTo>
                      <a:lnTo>
                        <a:pt x="351" y="371"/>
                      </a:lnTo>
                      <a:lnTo>
                        <a:pt x="342" y="315"/>
                      </a:lnTo>
                      <a:lnTo>
                        <a:pt x="308" y="271"/>
                      </a:lnTo>
                      <a:lnTo>
                        <a:pt x="197" y="124"/>
                      </a:lnTo>
                      <a:lnTo>
                        <a:pt x="12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77" name="Freeform 58"/>
                <p:cNvSpPr>
                  <a:spLocks/>
                </p:cNvSpPr>
                <p:nvPr/>
              </p:nvSpPr>
              <p:spPr bwMode="auto">
                <a:xfrm>
                  <a:off x="4236" y="1667"/>
                  <a:ext cx="150" cy="265"/>
                </a:xfrm>
                <a:custGeom>
                  <a:avLst/>
                  <a:gdLst>
                    <a:gd name="T0" fmla="*/ 0 w 450"/>
                    <a:gd name="T1" fmla="*/ 0 h 794"/>
                    <a:gd name="T2" fmla="*/ 0 w 450"/>
                    <a:gd name="T3" fmla="*/ 0 h 794"/>
                    <a:gd name="T4" fmla="*/ 0 w 450"/>
                    <a:gd name="T5" fmla="*/ 0 h 794"/>
                    <a:gd name="T6" fmla="*/ 0 w 450"/>
                    <a:gd name="T7" fmla="*/ 0 h 794"/>
                    <a:gd name="T8" fmla="*/ 0 w 450"/>
                    <a:gd name="T9" fmla="*/ 0 h 794"/>
                    <a:gd name="T10" fmla="*/ 0 w 450"/>
                    <a:gd name="T11" fmla="*/ 0 h 794"/>
                    <a:gd name="T12" fmla="*/ 0 w 450"/>
                    <a:gd name="T13" fmla="*/ 0 h 794"/>
                    <a:gd name="T14" fmla="*/ 0 w 450"/>
                    <a:gd name="T15" fmla="*/ 0 h 794"/>
                    <a:gd name="T16" fmla="*/ 0 w 450"/>
                    <a:gd name="T17" fmla="*/ 0 h 794"/>
                    <a:gd name="T18" fmla="*/ 0 w 450"/>
                    <a:gd name="T19" fmla="*/ 0 h 794"/>
                    <a:gd name="T20" fmla="*/ 0 w 450"/>
                    <a:gd name="T21" fmla="*/ 0 h 794"/>
                    <a:gd name="T22" fmla="*/ 0 w 450"/>
                    <a:gd name="T23" fmla="*/ 0 h 794"/>
                    <a:gd name="T24" fmla="*/ 0 w 450"/>
                    <a:gd name="T25" fmla="*/ 0 h 794"/>
                    <a:gd name="T26" fmla="*/ 0 w 450"/>
                    <a:gd name="T27" fmla="*/ 0 h 794"/>
                    <a:gd name="T28" fmla="*/ 0 w 450"/>
                    <a:gd name="T29" fmla="*/ 0 h 794"/>
                    <a:gd name="T30" fmla="*/ 0 w 450"/>
                    <a:gd name="T31" fmla="*/ 0 h 794"/>
                    <a:gd name="T32" fmla="*/ 0 w 450"/>
                    <a:gd name="T33" fmla="*/ 0 h 794"/>
                    <a:gd name="T34" fmla="*/ 0 w 450"/>
                    <a:gd name="T35" fmla="*/ 0 h 794"/>
                    <a:gd name="T36" fmla="*/ 0 w 450"/>
                    <a:gd name="T37" fmla="*/ 0 h 794"/>
                    <a:gd name="T38" fmla="*/ 0 w 450"/>
                    <a:gd name="T39" fmla="*/ 0 h 794"/>
                    <a:gd name="T40" fmla="*/ 0 w 450"/>
                    <a:gd name="T41" fmla="*/ 0 h 794"/>
                    <a:gd name="T42" fmla="*/ 0 w 450"/>
                    <a:gd name="T43" fmla="*/ 0 h 794"/>
                    <a:gd name="T44" fmla="*/ 0 w 450"/>
                    <a:gd name="T45" fmla="*/ 0 h 794"/>
                    <a:gd name="T46" fmla="*/ 0 w 450"/>
                    <a:gd name="T47" fmla="*/ 0 h 794"/>
                    <a:gd name="T48" fmla="*/ 0 w 450"/>
                    <a:gd name="T49" fmla="*/ 0 h 794"/>
                    <a:gd name="T50" fmla="*/ 0 w 450"/>
                    <a:gd name="T51" fmla="*/ 0 h 794"/>
                    <a:gd name="T52" fmla="*/ 0 w 450"/>
                    <a:gd name="T53" fmla="*/ 0 h 794"/>
                    <a:gd name="T54" fmla="*/ 0 w 450"/>
                    <a:gd name="T55" fmla="*/ 0 h 794"/>
                    <a:gd name="T56" fmla="*/ 0 w 450"/>
                    <a:gd name="T57" fmla="*/ 0 h 794"/>
                    <a:gd name="T58" fmla="*/ 0 w 450"/>
                    <a:gd name="T59" fmla="*/ 0 h 794"/>
                    <a:gd name="T60" fmla="*/ 0 w 450"/>
                    <a:gd name="T61" fmla="*/ 0 h 794"/>
                    <a:gd name="T62" fmla="*/ 0 w 450"/>
                    <a:gd name="T63" fmla="*/ 0 h 794"/>
                    <a:gd name="T64" fmla="*/ 0 w 450"/>
                    <a:gd name="T65" fmla="*/ 0 h 794"/>
                    <a:gd name="T66" fmla="*/ 0 w 450"/>
                    <a:gd name="T67" fmla="*/ 0 h 794"/>
                    <a:gd name="T68" fmla="*/ 0 w 450"/>
                    <a:gd name="T69" fmla="*/ 0 h 794"/>
                    <a:gd name="T70" fmla="*/ 0 w 450"/>
                    <a:gd name="T71" fmla="*/ 0 h 794"/>
                    <a:gd name="T72" fmla="*/ 0 w 450"/>
                    <a:gd name="T73" fmla="*/ 0 h 7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0"/>
                    <a:gd name="T112" fmla="*/ 0 h 794"/>
                    <a:gd name="T113" fmla="*/ 450 w 450"/>
                    <a:gd name="T114" fmla="*/ 794 h 79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0" h="794">
                      <a:moveTo>
                        <a:pt x="244" y="107"/>
                      </a:moveTo>
                      <a:lnTo>
                        <a:pt x="316" y="39"/>
                      </a:lnTo>
                      <a:lnTo>
                        <a:pt x="384" y="0"/>
                      </a:lnTo>
                      <a:lnTo>
                        <a:pt x="427" y="6"/>
                      </a:lnTo>
                      <a:lnTo>
                        <a:pt x="450" y="39"/>
                      </a:lnTo>
                      <a:lnTo>
                        <a:pt x="450" y="76"/>
                      </a:lnTo>
                      <a:lnTo>
                        <a:pt x="436" y="117"/>
                      </a:lnTo>
                      <a:lnTo>
                        <a:pt x="390" y="140"/>
                      </a:lnTo>
                      <a:lnTo>
                        <a:pt x="297" y="197"/>
                      </a:lnTo>
                      <a:lnTo>
                        <a:pt x="241" y="268"/>
                      </a:lnTo>
                      <a:lnTo>
                        <a:pt x="204" y="352"/>
                      </a:lnTo>
                      <a:lnTo>
                        <a:pt x="195" y="401"/>
                      </a:lnTo>
                      <a:lnTo>
                        <a:pt x="244" y="462"/>
                      </a:lnTo>
                      <a:lnTo>
                        <a:pt x="297" y="549"/>
                      </a:lnTo>
                      <a:lnTo>
                        <a:pt x="335" y="630"/>
                      </a:lnTo>
                      <a:lnTo>
                        <a:pt x="344" y="680"/>
                      </a:lnTo>
                      <a:lnTo>
                        <a:pt x="344" y="710"/>
                      </a:lnTo>
                      <a:lnTo>
                        <a:pt x="319" y="730"/>
                      </a:lnTo>
                      <a:lnTo>
                        <a:pt x="241" y="733"/>
                      </a:lnTo>
                      <a:lnTo>
                        <a:pt x="123" y="763"/>
                      </a:lnTo>
                      <a:lnTo>
                        <a:pt x="101" y="790"/>
                      </a:lnTo>
                      <a:lnTo>
                        <a:pt x="83" y="794"/>
                      </a:lnTo>
                      <a:lnTo>
                        <a:pt x="0" y="763"/>
                      </a:lnTo>
                      <a:lnTo>
                        <a:pt x="0" y="733"/>
                      </a:lnTo>
                      <a:lnTo>
                        <a:pt x="37" y="710"/>
                      </a:lnTo>
                      <a:lnTo>
                        <a:pt x="186" y="680"/>
                      </a:lnTo>
                      <a:lnTo>
                        <a:pt x="263" y="690"/>
                      </a:lnTo>
                      <a:lnTo>
                        <a:pt x="301" y="690"/>
                      </a:lnTo>
                      <a:lnTo>
                        <a:pt x="310" y="673"/>
                      </a:lnTo>
                      <a:lnTo>
                        <a:pt x="278" y="599"/>
                      </a:lnTo>
                      <a:lnTo>
                        <a:pt x="213" y="502"/>
                      </a:lnTo>
                      <a:lnTo>
                        <a:pt x="167" y="432"/>
                      </a:lnTo>
                      <a:lnTo>
                        <a:pt x="149" y="391"/>
                      </a:lnTo>
                      <a:lnTo>
                        <a:pt x="149" y="331"/>
                      </a:lnTo>
                      <a:lnTo>
                        <a:pt x="180" y="231"/>
                      </a:lnTo>
                      <a:lnTo>
                        <a:pt x="207" y="168"/>
                      </a:lnTo>
                      <a:lnTo>
                        <a:pt x="24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78" name="Freeform 59"/>
                <p:cNvSpPr>
                  <a:spLocks/>
                </p:cNvSpPr>
                <p:nvPr/>
              </p:nvSpPr>
              <p:spPr bwMode="auto">
                <a:xfrm>
                  <a:off x="4155" y="1455"/>
                  <a:ext cx="203" cy="198"/>
                </a:xfrm>
                <a:custGeom>
                  <a:avLst/>
                  <a:gdLst>
                    <a:gd name="T0" fmla="*/ 0 w 609"/>
                    <a:gd name="T1" fmla="*/ 0 h 594"/>
                    <a:gd name="T2" fmla="*/ 0 w 609"/>
                    <a:gd name="T3" fmla="*/ 0 h 594"/>
                    <a:gd name="T4" fmla="*/ 0 w 609"/>
                    <a:gd name="T5" fmla="*/ 0 h 594"/>
                    <a:gd name="T6" fmla="*/ 0 w 609"/>
                    <a:gd name="T7" fmla="*/ 0 h 594"/>
                    <a:gd name="T8" fmla="*/ 0 w 609"/>
                    <a:gd name="T9" fmla="*/ 0 h 594"/>
                    <a:gd name="T10" fmla="*/ 0 w 609"/>
                    <a:gd name="T11" fmla="*/ 0 h 594"/>
                    <a:gd name="T12" fmla="*/ 0 w 609"/>
                    <a:gd name="T13" fmla="*/ 0 h 594"/>
                    <a:gd name="T14" fmla="*/ 0 w 609"/>
                    <a:gd name="T15" fmla="*/ 0 h 594"/>
                    <a:gd name="T16" fmla="*/ 0 w 609"/>
                    <a:gd name="T17" fmla="*/ 0 h 594"/>
                    <a:gd name="T18" fmla="*/ 0 w 609"/>
                    <a:gd name="T19" fmla="*/ 0 h 594"/>
                    <a:gd name="T20" fmla="*/ 0 w 609"/>
                    <a:gd name="T21" fmla="*/ 0 h 594"/>
                    <a:gd name="T22" fmla="*/ 0 w 609"/>
                    <a:gd name="T23" fmla="*/ 0 h 594"/>
                    <a:gd name="T24" fmla="*/ 0 w 609"/>
                    <a:gd name="T25" fmla="*/ 0 h 594"/>
                    <a:gd name="T26" fmla="*/ 0 w 609"/>
                    <a:gd name="T27" fmla="*/ 0 h 594"/>
                    <a:gd name="T28" fmla="*/ 0 w 609"/>
                    <a:gd name="T29" fmla="*/ 0 h 594"/>
                    <a:gd name="T30" fmla="*/ 0 w 609"/>
                    <a:gd name="T31" fmla="*/ 0 h 594"/>
                    <a:gd name="T32" fmla="*/ 0 w 609"/>
                    <a:gd name="T33" fmla="*/ 0 h 594"/>
                    <a:gd name="T34" fmla="*/ 0 w 609"/>
                    <a:gd name="T35" fmla="*/ 0 h 594"/>
                    <a:gd name="T36" fmla="*/ 0 w 609"/>
                    <a:gd name="T37" fmla="*/ 0 h 594"/>
                    <a:gd name="T38" fmla="*/ 0 w 609"/>
                    <a:gd name="T39" fmla="*/ 0 h 594"/>
                    <a:gd name="T40" fmla="*/ 0 w 609"/>
                    <a:gd name="T41" fmla="*/ 0 h 594"/>
                    <a:gd name="T42" fmla="*/ 0 w 609"/>
                    <a:gd name="T43" fmla="*/ 0 h 594"/>
                    <a:gd name="T44" fmla="*/ 0 w 609"/>
                    <a:gd name="T45" fmla="*/ 0 h 594"/>
                    <a:gd name="T46" fmla="*/ 0 w 609"/>
                    <a:gd name="T47" fmla="*/ 0 h 594"/>
                    <a:gd name="T48" fmla="*/ 0 w 609"/>
                    <a:gd name="T49" fmla="*/ 0 h 594"/>
                    <a:gd name="T50" fmla="*/ 0 w 609"/>
                    <a:gd name="T51" fmla="*/ 0 h 594"/>
                    <a:gd name="T52" fmla="*/ 0 w 609"/>
                    <a:gd name="T53" fmla="*/ 0 h 594"/>
                    <a:gd name="T54" fmla="*/ 0 w 609"/>
                    <a:gd name="T55" fmla="*/ 0 h 594"/>
                    <a:gd name="T56" fmla="*/ 0 w 609"/>
                    <a:gd name="T57" fmla="*/ 0 h 594"/>
                    <a:gd name="T58" fmla="*/ 0 w 609"/>
                    <a:gd name="T59" fmla="*/ 0 h 594"/>
                    <a:gd name="T60" fmla="*/ 0 w 609"/>
                    <a:gd name="T61" fmla="*/ 0 h 594"/>
                    <a:gd name="T62" fmla="*/ 0 w 609"/>
                    <a:gd name="T63" fmla="*/ 0 h 594"/>
                    <a:gd name="T64" fmla="*/ 0 w 609"/>
                    <a:gd name="T65" fmla="*/ 0 h 5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9"/>
                    <a:gd name="T100" fmla="*/ 0 h 594"/>
                    <a:gd name="T101" fmla="*/ 609 w 609"/>
                    <a:gd name="T102" fmla="*/ 594 h 5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9" h="594">
                      <a:moveTo>
                        <a:pt x="365" y="594"/>
                      </a:moveTo>
                      <a:lnTo>
                        <a:pt x="403" y="589"/>
                      </a:lnTo>
                      <a:lnTo>
                        <a:pt x="414" y="555"/>
                      </a:lnTo>
                      <a:lnTo>
                        <a:pt x="425" y="435"/>
                      </a:lnTo>
                      <a:lnTo>
                        <a:pt x="481" y="294"/>
                      </a:lnTo>
                      <a:lnTo>
                        <a:pt x="540" y="230"/>
                      </a:lnTo>
                      <a:lnTo>
                        <a:pt x="609" y="164"/>
                      </a:lnTo>
                      <a:lnTo>
                        <a:pt x="602" y="117"/>
                      </a:lnTo>
                      <a:lnTo>
                        <a:pt x="561" y="92"/>
                      </a:lnTo>
                      <a:lnTo>
                        <a:pt x="510" y="117"/>
                      </a:lnTo>
                      <a:lnTo>
                        <a:pt x="453" y="185"/>
                      </a:lnTo>
                      <a:lnTo>
                        <a:pt x="401" y="333"/>
                      </a:lnTo>
                      <a:lnTo>
                        <a:pt x="378" y="448"/>
                      </a:lnTo>
                      <a:lnTo>
                        <a:pt x="363" y="508"/>
                      </a:lnTo>
                      <a:lnTo>
                        <a:pt x="320" y="486"/>
                      </a:lnTo>
                      <a:lnTo>
                        <a:pt x="271" y="387"/>
                      </a:lnTo>
                      <a:lnTo>
                        <a:pt x="231" y="250"/>
                      </a:lnTo>
                      <a:lnTo>
                        <a:pt x="239" y="188"/>
                      </a:lnTo>
                      <a:lnTo>
                        <a:pt x="261" y="123"/>
                      </a:lnTo>
                      <a:lnTo>
                        <a:pt x="270" y="75"/>
                      </a:lnTo>
                      <a:lnTo>
                        <a:pt x="172" y="72"/>
                      </a:lnTo>
                      <a:lnTo>
                        <a:pt x="73" y="52"/>
                      </a:lnTo>
                      <a:lnTo>
                        <a:pt x="27" y="0"/>
                      </a:lnTo>
                      <a:lnTo>
                        <a:pt x="0" y="25"/>
                      </a:lnTo>
                      <a:lnTo>
                        <a:pt x="36" y="114"/>
                      </a:lnTo>
                      <a:lnTo>
                        <a:pt x="115" y="124"/>
                      </a:lnTo>
                      <a:lnTo>
                        <a:pt x="200" y="134"/>
                      </a:lnTo>
                      <a:lnTo>
                        <a:pt x="203" y="212"/>
                      </a:lnTo>
                      <a:lnTo>
                        <a:pt x="211" y="302"/>
                      </a:lnTo>
                      <a:lnTo>
                        <a:pt x="240" y="403"/>
                      </a:lnTo>
                      <a:lnTo>
                        <a:pt x="276" y="503"/>
                      </a:lnTo>
                      <a:lnTo>
                        <a:pt x="330" y="570"/>
                      </a:lnTo>
                      <a:lnTo>
                        <a:pt x="365" y="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79" name="Freeform 60"/>
                <p:cNvSpPr>
                  <a:spLocks/>
                </p:cNvSpPr>
                <p:nvPr/>
              </p:nvSpPr>
              <p:spPr bwMode="auto">
                <a:xfrm>
                  <a:off x="4458" y="1217"/>
                  <a:ext cx="150" cy="268"/>
                </a:xfrm>
                <a:custGeom>
                  <a:avLst/>
                  <a:gdLst>
                    <a:gd name="T0" fmla="*/ 0 w 448"/>
                    <a:gd name="T1" fmla="*/ 0 h 802"/>
                    <a:gd name="T2" fmla="*/ 0 w 448"/>
                    <a:gd name="T3" fmla="*/ 0 h 802"/>
                    <a:gd name="T4" fmla="*/ 0 w 448"/>
                    <a:gd name="T5" fmla="*/ 0 h 802"/>
                    <a:gd name="T6" fmla="*/ 0 w 448"/>
                    <a:gd name="T7" fmla="*/ 0 h 802"/>
                    <a:gd name="T8" fmla="*/ 0 w 448"/>
                    <a:gd name="T9" fmla="*/ 0 h 802"/>
                    <a:gd name="T10" fmla="*/ 0 w 448"/>
                    <a:gd name="T11" fmla="*/ 0 h 802"/>
                    <a:gd name="T12" fmla="*/ 0 w 448"/>
                    <a:gd name="T13" fmla="*/ 0 h 802"/>
                    <a:gd name="T14" fmla="*/ 0 w 448"/>
                    <a:gd name="T15" fmla="*/ 0 h 802"/>
                    <a:gd name="T16" fmla="*/ 0 w 448"/>
                    <a:gd name="T17" fmla="*/ 0 h 802"/>
                    <a:gd name="T18" fmla="*/ 0 w 448"/>
                    <a:gd name="T19" fmla="*/ 0 h 802"/>
                    <a:gd name="T20" fmla="*/ 0 w 448"/>
                    <a:gd name="T21" fmla="*/ 0 h 802"/>
                    <a:gd name="T22" fmla="*/ 0 w 448"/>
                    <a:gd name="T23" fmla="*/ 0 h 802"/>
                    <a:gd name="T24" fmla="*/ 0 w 448"/>
                    <a:gd name="T25" fmla="*/ 0 h 802"/>
                    <a:gd name="T26" fmla="*/ 0 w 448"/>
                    <a:gd name="T27" fmla="*/ 0 h 802"/>
                    <a:gd name="T28" fmla="*/ 0 w 448"/>
                    <a:gd name="T29" fmla="*/ 0 h 802"/>
                    <a:gd name="T30" fmla="*/ 0 w 448"/>
                    <a:gd name="T31" fmla="*/ 0 h 802"/>
                    <a:gd name="T32" fmla="*/ 0 w 448"/>
                    <a:gd name="T33" fmla="*/ 0 h 802"/>
                    <a:gd name="T34" fmla="*/ 0 w 448"/>
                    <a:gd name="T35" fmla="*/ 0 h 802"/>
                    <a:gd name="T36" fmla="*/ 0 w 448"/>
                    <a:gd name="T37" fmla="*/ 0 h 802"/>
                    <a:gd name="T38" fmla="*/ 0 w 448"/>
                    <a:gd name="T39" fmla="*/ 0 h 802"/>
                    <a:gd name="T40" fmla="*/ 0 w 448"/>
                    <a:gd name="T41" fmla="*/ 0 h 802"/>
                    <a:gd name="T42" fmla="*/ 0 w 448"/>
                    <a:gd name="T43" fmla="*/ 0 h 802"/>
                    <a:gd name="T44" fmla="*/ 0 w 448"/>
                    <a:gd name="T45" fmla="*/ 0 h 802"/>
                    <a:gd name="T46" fmla="*/ 0 w 448"/>
                    <a:gd name="T47" fmla="*/ 0 h 802"/>
                    <a:gd name="T48" fmla="*/ 0 w 448"/>
                    <a:gd name="T49" fmla="*/ 0 h 802"/>
                    <a:gd name="T50" fmla="*/ 0 w 448"/>
                    <a:gd name="T51" fmla="*/ 0 h 802"/>
                    <a:gd name="T52" fmla="*/ 0 w 448"/>
                    <a:gd name="T53" fmla="*/ 0 h 802"/>
                    <a:gd name="T54" fmla="*/ 0 w 448"/>
                    <a:gd name="T55" fmla="*/ 0 h 802"/>
                    <a:gd name="T56" fmla="*/ 0 w 448"/>
                    <a:gd name="T57" fmla="*/ 0 h 802"/>
                    <a:gd name="T58" fmla="*/ 0 w 448"/>
                    <a:gd name="T59" fmla="*/ 0 h 802"/>
                    <a:gd name="T60" fmla="*/ 0 w 448"/>
                    <a:gd name="T61" fmla="*/ 0 h 802"/>
                    <a:gd name="T62" fmla="*/ 0 w 448"/>
                    <a:gd name="T63" fmla="*/ 0 h 802"/>
                    <a:gd name="T64" fmla="*/ 0 w 448"/>
                    <a:gd name="T65" fmla="*/ 0 h 802"/>
                    <a:gd name="T66" fmla="*/ 0 w 448"/>
                    <a:gd name="T67" fmla="*/ 0 h 802"/>
                    <a:gd name="T68" fmla="*/ 0 w 448"/>
                    <a:gd name="T69" fmla="*/ 0 h 802"/>
                    <a:gd name="T70" fmla="*/ 0 w 448"/>
                    <a:gd name="T71" fmla="*/ 0 h 802"/>
                    <a:gd name="T72" fmla="*/ 0 w 448"/>
                    <a:gd name="T73" fmla="*/ 0 h 802"/>
                    <a:gd name="T74" fmla="*/ 0 w 448"/>
                    <a:gd name="T75" fmla="*/ 0 h 802"/>
                    <a:gd name="T76" fmla="*/ 0 w 448"/>
                    <a:gd name="T77" fmla="*/ 0 h 802"/>
                    <a:gd name="T78" fmla="*/ 0 w 448"/>
                    <a:gd name="T79" fmla="*/ 0 h 8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8"/>
                    <a:gd name="T121" fmla="*/ 0 h 802"/>
                    <a:gd name="T122" fmla="*/ 448 w 448"/>
                    <a:gd name="T123" fmla="*/ 802 h 80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8" h="802">
                      <a:moveTo>
                        <a:pt x="0" y="795"/>
                      </a:moveTo>
                      <a:lnTo>
                        <a:pt x="0" y="742"/>
                      </a:lnTo>
                      <a:lnTo>
                        <a:pt x="28" y="701"/>
                      </a:lnTo>
                      <a:lnTo>
                        <a:pt x="149" y="654"/>
                      </a:lnTo>
                      <a:lnTo>
                        <a:pt x="299" y="614"/>
                      </a:lnTo>
                      <a:lnTo>
                        <a:pt x="385" y="591"/>
                      </a:lnTo>
                      <a:lnTo>
                        <a:pt x="396" y="570"/>
                      </a:lnTo>
                      <a:lnTo>
                        <a:pt x="354" y="511"/>
                      </a:lnTo>
                      <a:lnTo>
                        <a:pt x="273" y="423"/>
                      </a:lnTo>
                      <a:lnTo>
                        <a:pt x="190" y="349"/>
                      </a:lnTo>
                      <a:lnTo>
                        <a:pt x="124" y="309"/>
                      </a:lnTo>
                      <a:lnTo>
                        <a:pt x="87" y="268"/>
                      </a:lnTo>
                      <a:lnTo>
                        <a:pt x="84" y="239"/>
                      </a:lnTo>
                      <a:lnTo>
                        <a:pt x="106" y="212"/>
                      </a:lnTo>
                      <a:lnTo>
                        <a:pt x="158" y="198"/>
                      </a:lnTo>
                      <a:lnTo>
                        <a:pt x="224" y="147"/>
                      </a:lnTo>
                      <a:lnTo>
                        <a:pt x="233" y="98"/>
                      </a:lnTo>
                      <a:lnTo>
                        <a:pt x="233" y="27"/>
                      </a:lnTo>
                      <a:lnTo>
                        <a:pt x="227" y="0"/>
                      </a:lnTo>
                      <a:lnTo>
                        <a:pt x="252" y="6"/>
                      </a:lnTo>
                      <a:lnTo>
                        <a:pt x="287" y="67"/>
                      </a:lnTo>
                      <a:lnTo>
                        <a:pt x="299" y="131"/>
                      </a:lnTo>
                      <a:lnTo>
                        <a:pt x="261" y="178"/>
                      </a:lnTo>
                      <a:lnTo>
                        <a:pt x="227" y="192"/>
                      </a:lnTo>
                      <a:lnTo>
                        <a:pt x="161" y="229"/>
                      </a:lnTo>
                      <a:lnTo>
                        <a:pt x="149" y="249"/>
                      </a:lnTo>
                      <a:lnTo>
                        <a:pt x="158" y="268"/>
                      </a:lnTo>
                      <a:lnTo>
                        <a:pt x="218" y="323"/>
                      </a:lnTo>
                      <a:lnTo>
                        <a:pt x="280" y="352"/>
                      </a:lnTo>
                      <a:lnTo>
                        <a:pt x="364" y="429"/>
                      </a:lnTo>
                      <a:lnTo>
                        <a:pt x="420" y="520"/>
                      </a:lnTo>
                      <a:lnTo>
                        <a:pt x="448" y="591"/>
                      </a:lnTo>
                      <a:lnTo>
                        <a:pt x="439" y="614"/>
                      </a:lnTo>
                      <a:lnTo>
                        <a:pt x="420" y="630"/>
                      </a:lnTo>
                      <a:lnTo>
                        <a:pt x="348" y="661"/>
                      </a:lnTo>
                      <a:lnTo>
                        <a:pt x="205" y="712"/>
                      </a:lnTo>
                      <a:lnTo>
                        <a:pt x="115" y="755"/>
                      </a:lnTo>
                      <a:lnTo>
                        <a:pt x="56" y="792"/>
                      </a:lnTo>
                      <a:lnTo>
                        <a:pt x="18" y="802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80" name="Freeform 61"/>
                <p:cNvSpPr>
                  <a:spLocks/>
                </p:cNvSpPr>
                <p:nvPr/>
              </p:nvSpPr>
              <p:spPr bwMode="auto">
                <a:xfrm>
                  <a:off x="4312" y="1257"/>
                  <a:ext cx="116" cy="191"/>
                </a:xfrm>
                <a:custGeom>
                  <a:avLst/>
                  <a:gdLst>
                    <a:gd name="T0" fmla="*/ 0 w 349"/>
                    <a:gd name="T1" fmla="*/ 0 h 571"/>
                    <a:gd name="T2" fmla="*/ 0 w 349"/>
                    <a:gd name="T3" fmla="*/ 0 h 571"/>
                    <a:gd name="T4" fmla="*/ 0 w 349"/>
                    <a:gd name="T5" fmla="*/ 0 h 571"/>
                    <a:gd name="T6" fmla="*/ 0 w 349"/>
                    <a:gd name="T7" fmla="*/ 0 h 571"/>
                    <a:gd name="T8" fmla="*/ 0 w 349"/>
                    <a:gd name="T9" fmla="*/ 0 h 571"/>
                    <a:gd name="T10" fmla="*/ 0 w 349"/>
                    <a:gd name="T11" fmla="*/ 0 h 571"/>
                    <a:gd name="T12" fmla="*/ 0 w 349"/>
                    <a:gd name="T13" fmla="*/ 0 h 571"/>
                    <a:gd name="T14" fmla="*/ 0 w 349"/>
                    <a:gd name="T15" fmla="*/ 0 h 571"/>
                    <a:gd name="T16" fmla="*/ 0 w 349"/>
                    <a:gd name="T17" fmla="*/ 0 h 571"/>
                    <a:gd name="T18" fmla="*/ 0 w 349"/>
                    <a:gd name="T19" fmla="*/ 0 h 571"/>
                    <a:gd name="T20" fmla="*/ 0 w 349"/>
                    <a:gd name="T21" fmla="*/ 0 h 571"/>
                    <a:gd name="T22" fmla="*/ 0 w 349"/>
                    <a:gd name="T23" fmla="*/ 0 h 571"/>
                    <a:gd name="T24" fmla="*/ 0 w 349"/>
                    <a:gd name="T25" fmla="*/ 0 h 571"/>
                    <a:gd name="T26" fmla="*/ 0 w 349"/>
                    <a:gd name="T27" fmla="*/ 0 h 571"/>
                    <a:gd name="T28" fmla="*/ 0 w 349"/>
                    <a:gd name="T29" fmla="*/ 0 h 571"/>
                    <a:gd name="T30" fmla="*/ 0 w 349"/>
                    <a:gd name="T31" fmla="*/ 0 h 571"/>
                    <a:gd name="T32" fmla="*/ 0 w 349"/>
                    <a:gd name="T33" fmla="*/ 0 h 571"/>
                    <a:gd name="T34" fmla="*/ 0 w 349"/>
                    <a:gd name="T35" fmla="*/ 0 h 571"/>
                    <a:gd name="T36" fmla="*/ 0 w 349"/>
                    <a:gd name="T37" fmla="*/ 0 h 571"/>
                    <a:gd name="T38" fmla="*/ 0 w 349"/>
                    <a:gd name="T39" fmla="*/ 0 h 571"/>
                    <a:gd name="T40" fmla="*/ 0 w 349"/>
                    <a:gd name="T41" fmla="*/ 0 h 571"/>
                    <a:gd name="T42" fmla="*/ 0 w 349"/>
                    <a:gd name="T43" fmla="*/ 0 h 571"/>
                    <a:gd name="T44" fmla="*/ 0 w 349"/>
                    <a:gd name="T45" fmla="*/ 0 h 571"/>
                    <a:gd name="T46" fmla="*/ 0 w 349"/>
                    <a:gd name="T47" fmla="*/ 0 h 571"/>
                    <a:gd name="T48" fmla="*/ 0 w 349"/>
                    <a:gd name="T49" fmla="*/ 0 h 571"/>
                    <a:gd name="T50" fmla="*/ 0 w 349"/>
                    <a:gd name="T51" fmla="*/ 0 h 571"/>
                    <a:gd name="T52" fmla="*/ 0 w 349"/>
                    <a:gd name="T53" fmla="*/ 0 h 571"/>
                    <a:gd name="T54" fmla="*/ 0 w 349"/>
                    <a:gd name="T55" fmla="*/ 0 h 5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9"/>
                    <a:gd name="T85" fmla="*/ 0 h 571"/>
                    <a:gd name="T86" fmla="*/ 349 w 349"/>
                    <a:gd name="T87" fmla="*/ 571 h 5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9" h="571">
                      <a:moveTo>
                        <a:pt x="71" y="463"/>
                      </a:moveTo>
                      <a:lnTo>
                        <a:pt x="111" y="514"/>
                      </a:lnTo>
                      <a:lnTo>
                        <a:pt x="177" y="561"/>
                      </a:lnTo>
                      <a:lnTo>
                        <a:pt x="232" y="571"/>
                      </a:lnTo>
                      <a:lnTo>
                        <a:pt x="274" y="561"/>
                      </a:lnTo>
                      <a:lnTo>
                        <a:pt x="325" y="522"/>
                      </a:lnTo>
                      <a:lnTo>
                        <a:pt x="343" y="440"/>
                      </a:lnTo>
                      <a:lnTo>
                        <a:pt x="349" y="379"/>
                      </a:lnTo>
                      <a:lnTo>
                        <a:pt x="334" y="323"/>
                      </a:lnTo>
                      <a:lnTo>
                        <a:pt x="305" y="252"/>
                      </a:lnTo>
                      <a:lnTo>
                        <a:pt x="278" y="192"/>
                      </a:lnTo>
                      <a:lnTo>
                        <a:pt x="274" y="178"/>
                      </a:lnTo>
                      <a:lnTo>
                        <a:pt x="287" y="108"/>
                      </a:lnTo>
                      <a:lnTo>
                        <a:pt x="325" y="37"/>
                      </a:lnTo>
                      <a:lnTo>
                        <a:pt x="331" y="16"/>
                      </a:lnTo>
                      <a:lnTo>
                        <a:pt x="311" y="0"/>
                      </a:lnTo>
                      <a:lnTo>
                        <a:pt x="287" y="0"/>
                      </a:lnTo>
                      <a:lnTo>
                        <a:pt x="260" y="92"/>
                      </a:lnTo>
                      <a:lnTo>
                        <a:pt x="248" y="151"/>
                      </a:lnTo>
                      <a:lnTo>
                        <a:pt x="214" y="111"/>
                      </a:lnTo>
                      <a:lnTo>
                        <a:pt x="185" y="80"/>
                      </a:lnTo>
                      <a:lnTo>
                        <a:pt x="126" y="57"/>
                      </a:lnTo>
                      <a:lnTo>
                        <a:pt x="83" y="57"/>
                      </a:lnTo>
                      <a:lnTo>
                        <a:pt x="18" y="92"/>
                      </a:lnTo>
                      <a:lnTo>
                        <a:pt x="0" y="188"/>
                      </a:lnTo>
                      <a:lnTo>
                        <a:pt x="15" y="313"/>
                      </a:lnTo>
                      <a:lnTo>
                        <a:pt x="43" y="430"/>
                      </a:lnTo>
                      <a:lnTo>
                        <a:pt x="71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2" name="Group 62"/>
              <p:cNvGrpSpPr>
                <a:grpSpLocks/>
              </p:cNvGrpSpPr>
              <p:nvPr/>
            </p:nvGrpSpPr>
            <p:grpSpPr bwMode="auto">
              <a:xfrm flipH="1">
                <a:off x="4436255" y="2928883"/>
                <a:ext cx="110262" cy="182577"/>
                <a:chOff x="2144" y="3421"/>
                <a:chExt cx="120" cy="216"/>
              </a:xfrm>
            </p:grpSpPr>
            <p:sp>
              <p:nvSpPr>
                <p:cNvPr id="173" name="Freeform 67"/>
                <p:cNvSpPr>
                  <a:spLocks/>
                </p:cNvSpPr>
                <p:nvPr/>
              </p:nvSpPr>
              <p:spPr bwMode="auto">
                <a:xfrm>
                  <a:off x="2189" y="3421"/>
                  <a:ext cx="75" cy="198"/>
                </a:xfrm>
                <a:custGeom>
                  <a:avLst/>
                  <a:gdLst>
                    <a:gd name="T0" fmla="*/ 0 w 373"/>
                    <a:gd name="T1" fmla="*/ 0 h 992"/>
                    <a:gd name="T2" fmla="*/ 0 w 373"/>
                    <a:gd name="T3" fmla="*/ 0 h 992"/>
                    <a:gd name="T4" fmla="*/ 0 w 373"/>
                    <a:gd name="T5" fmla="*/ 0 h 992"/>
                    <a:gd name="T6" fmla="*/ 0 w 373"/>
                    <a:gd name="T7" fmla="*/ 0 h 992"/>
                    <a:gd name="T8" fmla="*/ 0 w 373"/>
                    <a:gd name="T9" fmla="*/ 0 h 992"/>
                    <a:gd name="T10" fmla="*/ 0 w 373"/>
                    <a:gd name="T11" fmla="*/ 0 h 992"/>
                    <a:gd name="T12" fmla="*/ 0 w 373"/>
                    <a:gd name="T13" fmla="*/ 0 h 992"/>
                    <a:gd name="T14" fmla="*/ 0 w 373"/>
                    <a:gd name="T15" fmla="*/ 0 h 992"/>
                    <a:gd name="T16" fmla="*/ 0 w 373"/>
                    <a:gd name="T17" fmla="*/ 0 h 992"/>
                    <a:gd name="T18" fmla="*/ 0 w 373"/>
                    <a:gd name="T19" fmla="*/ 0 h 992"/>
                    <a:gd name="T20" fmla="*/ 0 w 373"/>
                    <a:gd name="T21" fmla="*/ 0 h 992"/>
                    <a:gd name="T22" fmla="*/ 0 w 373"/>
                    <a:gd name="T23" fmla="*/ 0 h 992"/>
                    <a:gd name="T24" fmla="*/ 0 w 373"/>
                    <a:gd name="T25" fmla="*/ 0 h 992"/>
                    <a:gd name="T26" fmla="*/ 0 w 373"/>
                    <a:gd name="T27" fmla="*/ 0 h 992"/>
                    <a:gd name="T28" fmla="*/ 0 w 373"/>
                    <a:gd name="T29" fmla="*/ 0 h 992"/>
                    <a:gd name="T30" fmla="*/ 0 w 373"/>
                    <a:gd name="T31" fmla="*/ 0 h 992"/>
                    <a:gd name="T32" fmla="*/ 0 w 373"/>
                    <a:gd name="T33" fmla="*/ 0 h 992"/>
                    <a:gd name="T34" fmla="*/ 0 w 373"/>
                    <a:gd name="T35" fmla="*/ 0 h 992"/>
                    <a:gd name="T36" fmla="*/ 0 w 373"/>
                    <a:gd name="T37" fmla="*/ 0 h 992"/>
                    <a:gd name="T38" fmla="*/ 0 w 373"/>
                    <a:gd name="T39" fmla="*/ 0 h 992"/>
                    <a:gd name="T40" fmla="*/ 0 w 373"/>
                    <a:gd name="T41" fmla="*/ 0 h 992"/>
                    <a:gd name="T42" fmla="*/ 0 w 373"/>
                    <a:gd name="T43" fmla="*/ 0 h 992"/>
                    <a:gd name="T44" fmla="*/ 0 w 373"/>
                    <a:gd name="T45" fmla="*/ 0 h 992"/>
                    <a:gd name="T46" fmla="*/ 0 w 373"/>
                    <a:gd name="T47" fmla="*/ 0 h 992"/>
                    <a:gd name="T48" fmla="*/ 0 w 373"/>
                    <a:gd name="T49" fmla="*/ 0 h 992"/>
                    <a:gd name="T50" fmla="*/ 0 w 373"/>
                    <a:gd name="T51" fmla="*/ 0 h 992"/>
                    <a:gd name="T52" fmla="*/ 0 w 373"/>
                    <a:gd name="T53" fmla="*/ 0 h 992"/>
                    <a:gd name="T54" fmla="*/ 0 w 373"/>
                    <a:gd name="T55" fmla="*/ 0 h 992"/>
                    <a:gd name="T56" fmla="*/ 0 w 373"/>
                    <a:gd name="T57" fmla="*/ 0 h 992"/>
                    <a:gd name="T58" fmla="*/ 0 w 373"/>
                    <a:gd name="T59" fmla="*/ 0 h 992"/>
                    <a:gd name="T60" fmla="*/ 0 w 373"/>
                    <a:gd name="T61" fmla="*/ 0 h 992"/>
                    <a:gd name="T62" fmla="*/ 0 w 373"/>
                    <a:gd name="T63" fmla="*/ 0 h 992"/>
                    <a:gd name="T64" fmla="*/ 0 w 373"/>
                    <a:gd name="T65" fmla="*/ 0 h 992"/>
                    <a:gd name="T66" fmla="*/ 0 w 373"/>
                    <a:gd name="T67" fmla="*/ 0 h 992"/>
                    <a:gd name="T68" fmla="*/ 0 w 373"/>
                    <a:gd name="T69" fmla="*/ 0 h 992"/>
                    <a:gd name="T70" fmla="*/ 0 w 373"/>
                    <a:gd name="T71" fmla="*/ 0 h 992"/>
                    <a:gd name="T72" fmla="*/ 0 w 373"/>
                    <a:gd name="T73" fmla="*/ 0 h 9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3"/>
                    <a:gd name="T112" fmla="*/ 0 h 992"/>
                    <a:gd name="T113" fmla="*/ 373 w 373"/>
                    <a:gd name="T114" fmla="*/ 992 h 9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3" h="992">
                      <a:moveTo>
                        <a:pt x="205" y="17"/>
                      </a:moveTo>
                      <a:lnTo>
                        <a:pt x="158" y="0"/>
                      </a:lnTo>
                      <a:lnTo>
                        <a:pt x="113" y="23"/>
                      </a:lnTo>
                      <a:lnTo>
                        <a:pt x="86" y="107"/>
                      </a:lnTo>
                      <a:lnTo>
                        <a:pt x="113" y="241"/>
                      </a:lnTo>
                      <a:lnTo>
                        <a:pt x="158" y="313"/>
                      </a:lnTo>
                      <a:lnTo>
                        <a:pt x="205" y="437"/>
                      </a:lnTo>
                      <a:lnTo>
                        <a:pt x="229" y="500"/>
                      </a:lnTo>
                      <a:lnTo>
                        <a:pt x="229" y="580"/>
                      </a:lnTo>
                      <a:lnTo>
                        <a:pt x="167" y="661"/>
                      </a:lnTo>
                      <a:lnTo>
                        <a:pt x="82" y="747"/>
                      </a:lnTo>
                      <a:lnTo>
                        <a:pt x="31" y="793"/>
                      </a:lnTo>
                      <a:lnTo>
                        <a:pt x="0" y="828"/>
                      </a:lnTo>
                      <a:lnTo>
                        <a:pt x="0" y="867"/>
                      </a:lnTo>
                      <a:lnTo>
                        <a:pt x="34" y="873"/>
                      </a:lnTo>
                      <a:lnTo>
                        <a:pt x="117" y="891"/>
                      </a:lnTo>
                      <a:lnTo>
                        <a:pt x="237" y="944"/>
                      </a:lnTo>
                      <a:lnTo>
                        <a:pt x="271" y="983"/>
                      </a:lnTo>
                      <a:lnTo>
                        <a:pt x="318" y="992"/>
                      </a:lnTo>
                      <a:lnTo>
                        <a:pt x="373" y="947"/>
                      </a:lnTo>
                      <a:lnTo>
                        <a:pt x="339" y="927"/>
                      </a:lnTo>
                      <a:lnTo>
                        <a:pt x="208" y="885"/>
                      </a:lnTo>
                      <a:lnTo>
                        <a:pt x="124" y="864"/>
                      </a:lnTo>
                      <a:lnTo>
                        <a:pt x="61" y="839"/>
                      </a:lnTo>
                      <a:lnTo>
                        <a:pt x="61" y="831"/>
                      </a:lnTo>
                      <a:lnTo>
                        <a:pt x="72" y="810"/>
                      </a:lnTo>
                      <a:lnTo>
                        <a:pt x="113" y="768"/>
                      </a:lnTo>
                      <a:lnTo>
                        <a:pt x="229" y="679"/>
                      </a:lnTo>
                      <a:lnTo>
                        <a:pt x="298" y="604"/>
                      </a:lnTo>
                      <a:lnTo>
                        <a:pt x="312" y="551"/>
                      </a:lnTo>
                      <a:lnTo>
                        <a:pt x="301" y="473"/>
                      </a:lnTo>
                      <a:lnTo>
                        <a:pt x="271" y="410"/>
                      </a:lnTo>
                      <a:lnTo>
                        <a:pt x="229" y="321"/>
                      </a:lnTo>
                      <a:lnTo>
                        <a:pt x="215" y="229"/>
                      </a:lnTo>
                      <a:lnTo>
                        <a:pt x="215" y="139"/>
                      </a:lnTo>
                      <a:lnTo>
                        <a:pt x="215" y="59"/>
                      </a:lnTo>
                      <a:lnTo>
                        <a:pt x="20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  <p:sp>
              <p:nvSpPr>
                <p:cNvPr id="174" name="Freeform 68"/>
                <p:cNvSpPr>
                  <a:spLocks/>
                </p:cNvSpPr>
                <p:nvPr/>
              </p:nvSpPr>
              <p:spPr bwMode="auto">
                <a:xfrm>
                  <a:off x="2144" y="3422"/>
                  <a:ext cx="61" cy="215"/>
                </a:xfrm>
                <a:custGeom>
                  <a:avLst/>
                  <a:gdLst>
                    <a:gd name="T0" fmla="*/ 0 w 305"/>
                    <a:gd name="T1" fmla="*/ 0 h 1073"/>
                    <a:gd name="T2" fmla="*/ 0 w 305"/>
                    <a:gd name="T3" fmla="*/ 0 h 1073"/>
                    <a:gd name="T4" fmla="*/ 0 w 305"/>
                    <a:gd name="T5" fmla="*/ 0 h 1073"/>
                    <a:gd name="T6" fmla="*/ 0 w 305"/>
                    <a:gd name="T7" fmla="*/ 0 h 1073"/>
                    <a:gd name="T8" fmla="*/ 0 w 305"/>
                    <a:gd name="T9" fmla="*/ 0 h 1073"/>
                    <a:gd name="T10" fmla="*/ 0 w 305"/>
                    <a:gd name="T11" fmla="*/ 0 h 1073"/>
                    <a:gd name="T12" fmla="*/ 0 w 305"/>
                    <a:gd name="T13" fmla="*/ 0 h 1073"/>
                    <a:gd name="T14" fmla="*/ 0 w 305"/>
                    <a:gd name="T15" fmla="*/ 0 h 1073"/>
                    <a:gd name="T16" fmla="*/ 0 w 305"/>
                    <a:gd name="T17" fmla="*/ 0 h 1073"/>
                    <a:gd name="T18" fmla="*/ 0 w 305"/>
                    <a:gd name="T19" fmla="*/ 0 h 1073"/>
                    <a:gd name="T20" fmla="*/ 0 w 305"/>
                    <a:gd name="T21" fmla="*/ 0 h 1073"/>
                    <a:gd name="T22" fmla="*/ 0 w 305"/>
                    <a:gd name="T23" fmla="*/ 0 h 1073"/>
                    <a:gd name="T24" fmla="*/ 0 w 305"/>
                    <a:gd name="T25" fmla="*/ 0 h 1073"/>
                    <a:gd name="T26" fmla="*/ 0 w 305"/>
                    <a:gd name="T27" fmla="*/ 0 h 1073"/>
                    <a:gd name="T28" fmla="*/ 0 w 305"/>
                    <a:gd name="T29" fmla="*/ 0 h 1073"/>
                    <a:gd name="T30" fmla="*/ 0 w 305"/>
                    <a:gd name="T31" fmla="*/ 0 h 1073"/>
                    <a:gd name="T32" fmla="*/ 0 w 305"/>
                    <a:gd name="T33" fmla="*/ 0 h 1073"/>
                    <a:gd name="T34" fmla="*/ 0 w 305"/>
                    <a:gd name="T35" fmla="*/ 0 h 1073"/>
                    <a:gd name="T36" fmla="*/ 0 w 305"/>
                    <a:gd name="T37" fmla="*/ 0 h 1073"/>
                    <a:gd name="T38" fmla="*/ 0 w 305"/>
                    <a:gd name="T39" fmla="*/ 0 h 1073"/>
                    <a:gd name="T40" fmla="*/ 0 w 305"/>
                    <a:gd name="T41" fmla="*/ 0 h 1073"/>
                    <a:gd name="T42" fmla="*/ 0 w 305"/>
                    <a:gd name="T43" fmla="*/ 0 h 1073"/>
                    <a:gd name="T44" fmla="*/ 0 w 305"/>
                    <a:gd name="T45" fmla="*/ 0 h 1073"/>
                    <a:gd name="T46" fmla="*/ 0 w 305"/>
                    <a:gd name="T47" fmla="*/ 0 h 1073"/>
                    <a:gd name="T48" fmla="*/ 0 w 305"/>
                    <a:gd name="T49" fmla="*/ 0 h 1073"/>
                    <a:gd name="T50" fmla="*/ 0 w 305"/>
                    <a:gd name="T51" fmla="*/ 0 h 1073"/>
                    <a:gd name="T52" fmla="*/ 0 w 305"/>
                    <a:gd name="T53" fmla="*/ 0 h 1073"/>
                    <a:gd name="T54" fmla="*/ 0 w 305"/>
                    <a:gd name="T55" fmla="*/ 0 h 1073"/>
                    <a:gd name="T56" fmla="*/ 0 w 305"/>
                    <a:gd name="T57" fmla="*/ 0 h 1073"/>
                    <a:gd name="T58" fmla="*/ 0 w 305"/>
                    <a:gd name="T59" fmla="*/ 0 h 1073"/>
                    <a:gd name="T60" fmla="*/ 0 w 305"/>
                    <a:gd name="T61" fmla="*/ 0 h 1073"/>
                    <a:gd name="T62" fmla="*/ 0 w 305"/>
                    <a:gd name="T63" fmla="*/ 0 h 1073"/>
                    <a:gd name="T64" fmla="*/ 0 w 305"/>
                    <a:gd name="T65" fmla="*/ 0 h 1073"/>
                    <a:gd name="T66" fmla="*/ 0 w 305"/>
                    <a:gd name="T67" fmla="*/ 0 h 10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5"/>
                    <a:gd name="T103" fmla="*/ 0 h 1073"/>
                    <a:gd name="T104" fmla="*/ 305 w 305"/>
                    <a:gd name="T105" fmla="*/ 1073 h 10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5" h="1073">
                      <a:moveTo>
                        <a:pt x="155" y="166"/>
                      </a:moveTo>
                      <a:lnTo>
                        <a:pt x="193" y="54"/>
                      </a:lnTo>
                      <a:lnTo>
                        <a:pt x="236" y="0"/>
                      </a:lnTo>
                      <a:lnTo>
                        <a:pt x="267" y="0"/>
                      </a:lnTo>
                      <a:lnTo>
                        <a:pt x="305" y="27"/>
                      </a:lnTo>
                      <a:lnTo>
                        <a:pt x="294" y="122"/>
                      </a:lnTo>
                      <a:lnTo>
                        <a:pt x="264" y="202"/>
                      </a:lnTo>
                      <a:lnTo>
                        <a:pt x="195" y="286"/>
                      </a:lnTo>
                      <a:lnTo>
                        <a:pt x="135" y="420"/>
                      </a:lnTo>
                      <a:lnTo>
                        <a:pt x="101" y="498"/>
                      </a:lnTo>
                      <a:lnTo>
                        <a:pt x="84" y="572"/>
                      </a:lnTo>
                      <a:lnTo>
                        <a:pt x="94" y="650"/>
                      </a:lnTo>
                      <a:lnTo>
                        <a:pt x="121" y="742"/>
                      </a:lnTo>
                      <a:lnTo>
                        <a:pt x="145" y="793"/>
                      </a:lnTo>
                      <a:lnTo>
                        <a:pt x="166" y="864"/>
                      </a:lnTo>
                      <a:lnTo>
                        <a:pt x="162" y="894"/>
                      </a:lnTo>
                      <a:lnTo>
                        <a:pt x="114" y="1007"/>
                      </a:lnTo>
                      <a:lnTo>
                        <a:pt x="101" y="1070"/>
                      </a:lnTo>
                      <a:lnTo>
                        <a:pt x="60" y="1073"/>
                      </a:lnTo>
                      <a:lnTo>
                        <a:pt x="9" y="1043"/>
                      </a:lnTo>
                      <a:lnTo>
                        <a:pt x="2" y="1016"/>
                      </a:lnTo>
                      <a:lnTo>
                        <a:pt x="24" y="984"/>
                      </a:lnTo>
                      <a:lnTo>
                        <a:pt x="81" y="921"/>
                      </a:lnTo>
                      <a:lnTo>
                        <a:pt x="114" y="885"/>
                      </a:lnTo>
                      <a:lnTo>
                        <a:pt x="121" y="856"/>
                      </a:lnTo>
                      <a:lnTo>
                        <a:pt x="101" y="801"/>
                      </a:lnTo>
                      <a:lnTo>
                        <a:pt x="64" y="734"/>
                      </a:lnTo>
                      <a:lnTo>
                        <a:pt x="29" y="652"/>
                      </a:lnTo>
                      <a:lnTo>
                        <a:pt x="9" y="595"/>
                      </a:lnTo>
                      <a:lnTo>
                        <a:pt x="0" y="528"/>
                      </a:lnTo>
                      <a:lnTo>
                        <a:pt x="29" y="456"/>
                      </a:lnTo>
                      <a:lnTo>
                        <a:pt x="74" y="357"/>
                      </a:lnTo>
                      <a:lnTo>
                        <a:pt x="135" y="248"/>
                      </a:lnTo>
                      <a:lnTo>
                        <a:pt x="15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2400">
                    <a:latin typeface="Calibri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3071803" y="3429000"/>
            <a:ext cx="5286412" cy="164307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3071803" y="2357431"/>
            <a:ext cx="5286412" cy="92869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pic>
        <p:nvPicPr>
          <p:cNvPr id="546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9" y="5286389"/>
            <a:ext cx="1000132" cy="1000132"/>
          </a:xfrm>
          <a:prstGeom prst="rect">
            <a:avLst/>
          </a:prstGeom>
          <a:noFill/>
        </p:spPr>
      </p:pic>
      <p:sp>
        <p:nvSpPr>
          <p:cNvPr id="515" name="Rechteck 514"/>
          <p:cNvSpPr/>
          <p:nvPr/>
        </p:nvSpPr>
        <p:spPr bwMode="auto">
          <a:xfrm>
            <a:off x="3071803" y="785795"/>
            <a:ext cx="5429288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8" name="Rectangle 5"/>
          <p:cNvSpPr>
            <a:spLocks noChangeArrowheads="1"/>
          </p:cNvSpPr>
          <p:nvPr/>
        </p:nvSpPr>
        <p:spPr bwMode="auto">
          <a:xfrm>
            <a:off x="3214679" y="785795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Eine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gemeinsame MAV</a:t>
            </a:r>
          </a:p>
        </p:txBody>
      </p:sp>
      <p:sp>
        <p:nvSpPr>
          <p:cNvPr id="520" name="Rectangle 7"/>
          <p:cNvSpPr>
            <a:spLocks noChangeArrowheads="1"/>
          </p:cNvSpPr>
          <p:nvPr/>
        </p:nvSpPr>
        <p:spPr bwMode="auto">
          <a:xfrm>
            <a:off x="928661" y="1643050"/>
            <a:ext cx="1928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/>
              <a:t>Was ist zu </a:t>
            </a:r>
            <a:r>
              <a:rPr lang="de-DE" sz="2000" b="1" dirty="0" smtClean="0"/>
              <a:t>tun</a:t>
            </a:r>
            <a:endParaRPr lang="de-DE" sz="2000" b="1" dirty="0"/>
          </a:p>
        </p:txBody>
      </p:sp>
      <p:sp>
        <p:nvSpPr>
          <p:cNvPr id="521" name="Rectangle 16"/>
          <p:cNvSpPr>
            <a:spLocks noChangeArrowheads="1"/>
          </p:cNvSpPr>
          <p:nvPr/>
        </p:nvSpPr>
        <p:spPr bwMode="auto">
          <a:xfrm>
            <a:off x="857225" y="2000240"/>
            <a:ext cx="1857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Auskunft gibt der Kommentar  </a:t>
            </a:r>
          </a:p>
        </p:txBody>
      </p:sp>
      <p:sp>
        <p:nvSpPr>
          <p:cNvPr id="522" name="Rectangle 18"/>
          <p:cNvSpPr>
            <a:spLocks noChangeArrowheads="1"/>
          </p:cNvSpPr>
          <p:nvPr/>
        </p:nvSpPr>
        <p:spPr bwMode="auto">
          <a:xfrm>
            <a:off x="571472" y="2571744"/>
            <a:ext cx="1928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rgbClr val="C00000"/>
                </a:solidFill>
              </a:rPr>
              <a:t>Wo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b="1" dirty="0" smtClean="0"/>
              <a:t>ist </a:t>
            </a:r>
            <a:r>
              <a:rPr lang="de-DE" sz="1400" b="1" dirty="0"/>
              <a:t>der Antrag </a:t>
            </a:r>
            <a:endParaRPr lang="de-DE" sz="1400" b="1" dirty="0" smtClean="0"/>
          </a:p>
          <a:p>
            <a:pPr algn="r">
              <a:defRPr/>
            </a:pPr>
            <a:r>
              <a:rPr lang="de-DE" sz="1400" b="1" dirty="0" smtClean="0"/>
              <a:t>zu </a:t>
            </a:r>
            <a:r>
              <a:rPr lang="de-DE" sz="1400" b="1" dirty="0"/>
              <a:t>stellen ?   </a:t>
            </a:r>
          </a:p>
        </p:txBody>
      </p:sp>
      <p:sp>
        <p:nvSpPr>
          <p:cNvPr id="523" name="Rectangle 18"/>
          <p:cNvSpPr>
            <a:spLocks noChangeArrowheads="1"/>
          </p:cNvSpPr>
          <p:nvPr/>
        </p:nvSpPr>
        <p:spPr bwMode="auto">
          <a:xfrm>
            <a:off x="1214413" y="3643314"/>
            <a:ext cx="14636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C00000"/>
                </a:solidFill>
              </a:rPr>
              <a:t>Wer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b="1" dirty="0"/>
              <a:t>kann </a:t>
            </a:r>
            <a:r>
              <a:rPr lang="de-DE" sz="1400" b="1" dirty="0" smtClean="0"/>
              <a:t>den </a:t>
            </a:r>
          </a:p>
          <a:p>
            <a:pPr>
              <a:defRPr/>
            </a:pPr>
            <a:r>
              <a:rPr lang="de-DE" sz="1400" b="1" dirty="0" smtClean="0"/>
              <a:t>Antrag </a:t>
            </a:r>
            <a:r>
              <a:rPr lang="de-DE" sz="1400" b="1" dirty="0"/>
              <a:t>stellen ?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</p:txBody>
      </p:sp>
      <p:sp>
        <p:nvSpPr>
          <p:cNvPr id="526" name="Rectangle 17"/>
          <p:cNvSpPr>
            <a:spLocks noChangeArrowheads="1"/>
          </p:cNvSpPr>
          <p:nvPr/>
        </p:nvSpPr>
        <p:spPr bwMode="auto">
          <a:xfrm>
            <a:off x="3143242" y="2428867"/>
            <a:ext cx="47950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/>
              <a:t>…bei einer oder mehreren </a:t>
            </a:r>
            <a:r>
              <a:rPr lang="de-DE" sz="1600" b="1" dirty="0">
                <a:solidFill>
                  <a:srgbClr val="C00000"/>
                </a:solidFill>
              </a:rPr>
              <a:t>benachbarten </a:t>
            </a:r>
            <a:r>
              <a:rPr lang="de-DE" sz="1600" b="1" dirty="0"/>
              <a:t>Dienststellen</a:t>
            </a:r>
          </a:p>
        </p:txBody>
      </p:sp>
      <p:sp>
        <p:nvSpPr>
          <p:cNvPr id="527" name="Rectangle 27"/>
          <p:cNvSpPr>
            <a:spLocks noChangeArrowheads="1"/>
          </p:cNvSpPr>
          <p:nvPr/>
        </p:nvSpPr>
        <p:spPr bwMode="auto">
          <a:xfrm>
            <a:off x="3286117" y="2714621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Der Antrag ist an die Dienstellenleitungen </a:t>
            </a:r>
            <a:r>
              <a:rPr lang="de-DE" sz="1400" b="1" dirty="0"/>
              <a:t>und </a:t>
            </a:r>
            <a:r>
              <a:rPr lang="de-DE" sz="1400" dirty="0"/>
              <a:t>wenn vorhanden, </a:t>
            </a:r>
          </a:p>
          <a:p>
            <a:r>
              <a:rPr lang="de-DE" sz="1400" dirty="0" smtClean="0"/>
              <a:t>an </a:t>
            </a:r>
            <a:r>
              <a:rPr lang="de-DE" sz="1400" dirty="0"/>
              <a:t>die jeweilige MAV zu richten </a:t>
            </a:r>
            <a:endParaRPr lang="de-DE" sz="1400" dirty="0">
              <a:solidFill>
                <a:srgbClr val="FF3300"/>
              </a:solidFill>
            </a:endParaRPr>
          </a:p>
        </p:txBody>
      </p:sp>
      <p:sp>
        <p:nvSpPr>
          <p:cNvPr id="529" name="Rectangle 13"/>
          <p:cNvSpPr>
            <a:spLocks noChangeArrowheads="1"/>
          </p:cNvSpPr>
          <p:nvPr/>
        </p:nvSpPr>
        <p:spPr bwMode="auto">
          <a:xfrm>
            <a:off x="3143241" y="3929066"/>
            <a:ext cx="4977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 smtClean="0"/>
              <a:t>…Ist die </a:t>
            </a:r>
            <a:r>
              <a:rPr lang="de-DE" sz="1600" b="1" dirty="0">
                <a:solidFill>
                  <a:srgbClr val="C00000"/>
                </a:solidFill>
              </a:rPr>
              <a:t>Dienststellenleitung</a:t>
            </a:r>
            <a:r>
              <a:rPr lang="de-DE" sz="1600" b="1" dirty="0"/>
              <a:t> </a:t>
            </a:r>
            <a:r>
              <a:rPr lang="de-DE" sz="1600" b="1" dirty="0" smtClean="0"/>
              <a:t>dazu nach § 5,4 </a:t>
            </a:r>
            <a:r>
              <a:rPr lang="de-DE" sz="1600" b="1" dirty="0" smtClean="0">
                <a:solidFill>
                  <a:srgbClr val="C00000"/>
                </a:solidFill>
              </a:rPr>
              <a:t>verpflichtet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530" name="Rectangle 24"/>
          <p:cNvSpPr>
            <a:spLocks noChangeArrowheads="1"/>
          </p:cNvSpPr>
          <p:nvPr/>
        </p:nvSpPr>
        <p:spPr bwMode="auto">
          <a:xfrm>
            <a:off x="3286116" y="3429000"/>
            <a:ext cx="4500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wenn die Voraussetzungen </a:t>
            </a:r>
            <a:endParaRPr lang="de-DE" sz="1400" dirty="0" smtClean="0"/>
          </a:p>
          <a:p>
            <a:r>
              <a:rPr lang="de-DE" sz="1400" dirty="0" smtClean="0"/>
              <a:t>für </a:t>
            </a:r>
            <a:r>
              <a:rPr lang="de-DE" sz="1400" dirty="0"/>
              <a:t>eine Dienststellen-MAV </a:t>
            </a:r>
            <a:r>
              <a:rPr lang="de-DE" sz="1400" b="1" dirty="0" smtClean="0">
                <a:solidFill>
                  <a:srgbClr val="C00000"/>
                </a:solidFill>
              </a:rPr>
              <a:t>nicht </a:t>
            </a:r>
            <a:r>
              <a:rPr lang="de-DE" sz="1400" dirty="0"/>
              <a:t>gegeben sind</a:t>
            </a:r>
          </a:p>
        </p:txBody>
      </p:sp>
      <p:sp>
        <p:nvSpPr>
          <p:cNvPr id="531" name="Rectangle 22"/>
          <p:cNvSpPr>
            <a:spLocks noChangeArrowheads="1"/>
          </p:cNvSpPr>
          <p:nvPr/>
        </p:nvSpPr>
        <p:spPr bwMode="auto">
          <a:xfrm>
            <a:off x="3143241" y="4214818"/>
            <a:ext cx="4717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 smtClean="0"/>
              <a:t>…können auch die </a:t>
            </a:r>
            <a:r>
              <a:rPr lang="de-DE" sz="1600" b="1" dirty="0">
                <a:solidFill>
                  <a:srgbClr val="C00000"/>
                </a:solidFill>
              </a:rPr>
              <a:t>Mitarbeitenden</a:t>
            </a:r>
            <a:r>
              <a:rPr lang="de-DE" sz="1600" b="1" dirty="0"/>
              <a:t> </a:t>
            </a:r>
            <a:r>
              <a:rPr lang="de-DE" sz="1600" b="1" dirty="0" smtClean="0"/>
              <a:t>den </a:t>
            </a:r>
            <a:r>
              <a:rPr lang="de-DE" sz="1600" b="1" dirty="0"/>
              <a:t>Antrag stellen</a:t>
            </a:r>
            <a:endParaRPr lang="de-DE" sz="1600" b="1" dirty="0">
              <a:solidFill>
                <a:srgbClr val="FF3300"/>
              </a:solidFill>
            </a:endParaRPr>
          </a:p>
        </p:txBody>
      </p:sp>
      <p:sp>
        <p:nvSpPr>
          <p:cNvPr id="532" name="Rectangle 23"/>
          <p:cNvSpPr>
            <a:spLocks noChangeArrowheads="1"/>
          </p:cNvSpPr>
          <p:nvPr/>
        </p:nvSpPr>
        <p:spPr bwMode="auto">
          <a:xfrm>
            <a:off x="3143241" y="4643446"/>
            <a:ext cx="3117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 smtClean="0"/>
              <a:t>…kann die </a:t>
            </a:r>
            <a:r>
              <a:rPr lang="de-DE" sz="1600" b="1" dirty="0" smtClean="0">
                <a:solidFill>
                  <a:srgbClr val="C00000"/>
                </a:solidFill>
              </a:rPr>
              <a:t>MAV </a:t>
            </a:r>
            <a:r>
              <a:rPr lang="de-DE" sz="1600" b="1" dirty="0" smtClean="0"/>
              <a:t>den </a:t>
            </a:r>
            <a:r>
              <a:rPr lang="de-DE" sz="1600" b="1" dirty="0"/>
              <a:t>Antrag stellen</a:t>
            </a:r>
            <a:endParaRPr lang="de-DE" sz="1600" b="1" dirty="0">
              <a:solidFill>
                <a:srgbClr val="FF3300"/>
              </a:solidFill>
            </a:endParaRPr>
          </a:p>
        </p:txBody>
      </p:sp>
      <p:sp>
        <p:nvSpPr>
          <p:cNvPr id="534" name="Rectangle 20"/>
          <p:cNvSpPr>
            <a:spLocks noChangeArrowheads="1"/>
          </p:cNvSpPr>
          <p:nvPr/>
        </p:nvSpPr>
        <p:spPr bwMode="auto">
          <a:xfrm>
            <a:off x="1071539" y="5143512"/>
            <a:ext cx="16310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C00000"/>
                </a:solidFill>
              </a:rPr>
              <a:t>Wann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b="1" dirty="0"/>
              <a:t>ist </a:t>
            </a:r>
            <a:r>
              <a:rPr lang="de-DE" sz="1400" b="1" dirty="0" smtClean="0"/>
              <a:t>der </a:t>
            </a:r>
          </a:p>
          <a:p>
            <a:pPr>
              <a:defRPr/>
            </a:pPr>
            <a:r>
              <a:rPr lang="de-DE" sz="1400" b="1" dirty="0" smtClean="0"/>
              <a:t>Antrag </a:t>
            </a:r>
            <a:r>
              <a:rPr lang="de-DE" sz="1400" b="1" dirty="0"/>
              <a:t>zu stellen ?  </a:t>
            </a:r>
          </a:p>
        </p:txBody>
      </p:sp>
      <p:sp>
        <p:nvSpPr>
          <p:cNvPr id="536" name="Rechteck 535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536"/>
          <p:cNvGrpSpPr/>
          <p:nvPr/>
        </p:nvGrpSpPr>
        <p:grpSpPr>
          <a:xfrm>
            <a:off x="5572133" y="357167"/>
            <a:ext cx="2720969" cy="984021"/>
            <a:chOff x="2786050" y="1857364"/>
            <a:chExt cx="3578225" cy="1626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38" name="Picture 6" descr="C:\Users\Gisbert\Desktop\Bild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1857364"/>
              <a:ext cx="3578225" cy="1431925"/>
            </a:xfrm>
            <a:prstGeom prst="rect">
              <a:avLst/>
            </a:prstGeom>
            <a:noFill/>
            <a:effectLst/>
          </p:spPr>
        </p:pic>
        <p:pic>
          <p:nvPicPr>
            <p:cNvPr id="539" name="Picture 7" descr="C:\Users\Gisbert\Desktop\Bild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096" y="2859079"/>
              <a:ext cx="1451742" cy="625248"/>
            </a:xfrm>
            <a:prstGeom prst="rect">
              <a:avLst/>
            </a:prstGeom>
            <a:noFill/>
            <a:effectLst/>
          </p:spPr>
        </p:pic>
      </p:grpSp>
      <p:sp>
        <p:nvSpPr>
          <p:cNvPr id="540" name="AutoShape 22"/>
          <p:cNvSpPr>
            <a:spLocks noChangeArrowheads="1"/>
          </p:cNvSpPr>
          <p:nvPr/>
        </p:nvSpPr>
        <p:spPr bwMode="auto">
          <a:xfrm rot="10800000" flipH="1">
            <a:off x="2786050" y="2786058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41" name="AutoShape 22"/>
          <p:cNvSpPr>
            <a:spLocks noChangeArrowheads="1"/>
          </p:cNvSpPr>
          <p:nvPr/>
        </p:nvSpPr>
        <p:spPr bwMode="auto">
          <a:xfrm rot="10800000" flipH="1">
            <a:off x="2786050" y="392906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42" name="AutoShape 22"/>
          <p:cNvSpPr>
            <a:spLocks noChangeArrowheads="1"/>
          </p:cNvSpPr>
          <p:nvPr/>
        </p:nvSpPr>
        <p:spPr bwMode="auto">
          <a:xfrm rot="10800000" flipH="1">
            <a:off x="2786050" y="4286256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43" name="AutoShape 22"/>
          <p:cNvSpPr>
            <a:spLocks noChangeArrowheads="1"/>
          </p:cNvSpPr>
          <p:nvPr/>
        </p:nvSpPr>
        <p:spPr bwMode="auto">
          <a:xfrm rot="10800000" flipH="1">
            <a:off x="2786050" y="4714884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44" name="AutoShape 22"/>
          <p:cNvSpPr>
            <a:spLocks noChangeArrowheads="1"/>
          </p:cNvSpPr>
          <p:nvPr/>
        </p:nvSpPr>
        <p:spPr bwMode="auto">
          <a:xfrm rot="10800000" flipH="1">
            <a:off x="2786050" y="5357826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45" name="Text Box 14"/>
          <p:cNvSpPr txBox="1">
            <a:spLocks noChangeArrowheads="1"/>
          </p:cNvSpPr>
          <p:nvPr/>
        </p:nvSpPr>
        <p:spPr bwMode="auto">
          <a:xfrm>
            <a:off x="1000101" y="6357959"/>
            <a:ext cx="1500187" cy="1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 eaLnBrk="0" hangingPunct="0">
              <a:spcBef>
                <a:spcPct val="50000"/>
              </a:spcBef>
              <a:defRPr/>
            </a:pP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© Gisbert Fischer  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14102017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47" name="Picture 5" descr="C:\Users\Gisbert\Desktop\Bil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7" y="1428737"/>
            <a:ext cx="428628" cy="703683"/>
          </a:xfrm>
          <a:prstGeom prst="rect">
            <a:avLst/>
          </a:prstGeom>
          <a:noFill/>
        </p:spPr>
      </p:pic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2909" y="4572009"/>
            <a:ext cx="2214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/>
              <a:t>besteht </a:t>
            </a:r>
            <a:r>
              <a:rPr lang="de-DE" sz="1200" b="1" dirty="0"/>
              <a:t>die </a:t>
            </a:r>
            <a:r>
              <a:rPr lang="de-DE" sz="1200" b="1" dirty="0" smtClean="0"/>
              <a:t>Voraussetzung </a:t>
            </a:r>
          </a:p>
          <a:p>
            <a:r>
              <a:rPr lang="de-DE" sz="1200" b="1" dirty="0" smtClean="0"/>
              <a:t>für </a:t>
            </a:r>
            <a:r>
              <a:rPr lang="de-DE" sz="1200" b="1" dirty="0"/>
              <a:t>eine Dienststellen-MAV </a:t>
            </a:r>
            <a:endParaRPr lang="de-DE" sz="1200" b="1" dirty="0" smtClean="0"/>
          </a:p>
        </p:txBody>
      </p:sp>
      <p:sp>
        <p:nvSpPr>
          <p:cNvPr id="31" name="Rechteck 287"/>
          <p:cNvSpPr>
            <a:spLocks noChangeArrowheads="1"/>
          </p:cNvSpPr>
          <p:nvPr/>
        </p:nvSpPr>
        <p:spPr bwMode="auto">
          <a:xfrm>
            <a:off x="3143241" y="1857365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…die </a:t>
            </a:r>
            <a:r>
              <a:rPr lang="de-DE" sz="1600" b="1" dirty="0" smtClean="0">
                <a:solidFill>
                  <a:srgbClr val="C00000"/>
                </a:solidFill>
              </a:rPr>
              <a:t>schriftliche Antragstellung </a:t>
            </a:r>
            <a:r>
              <a:rPr lang="de-DE" sz="1600" b="1" dirty="0"/>
              <a:t>eines der Beteiligten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428992" y="1000109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für mehrere 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benachbarte Dienststellen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en 34"/>
          <p:cNvGrpSpPr/>
          <p:nvPr/>
        </p:nvGrpSpPr>
        <p:grpSpPr>
          <a:xfrm>
            <a:off x="3071802" y="5286387"/>
            <a:ext cx="4500595" cy="1024416"/>
            <a:chOff x="3071802" y="5286388"/>
            <a:chExt cx="4500594" cy="1024416"/>
          </a:xfrm>
        </p:grpSpPr>
        <p:sp>
          <p:nvSpPr>
            <p:cNvPr id="535" name="Rectangle 21"/>
            <p:cNvSpPr>
              <a:spLocks noChangeArrowheads="1"/>
            </p:cNvSpPr>
            <p:nvPr/>
          </p:nvSpPr>
          <p:spPr bwMode="auto">
            <a:xfrm>
              <a:off x="3143241" y="5286388"/>
              <a:ext cx="3828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C00000"/>
                  </a:solidFill>
                </a:rPr>
                <a:t>…rechtzeitig </a:t>
              </a:r>
              <a:r>
                <a:rPr lang="de-DE" sz="1600" b="1" dirty="0"/>
                <a:t>vor Beginn der Wahlverfahren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071802" y="5572140"/>
              <a:ext cx="45005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Je früher um so besser,- denn alleine die Verfahren zur </a:t>
              </a:r>
            </a:p>
            <a:p>
              <a:r>
                <a:rPr lang="de-DE" sz="1400" dirty="0" smtClean="0"/>
                <a:t>Zustimmung der Mitarbeitenden, können sich in den </a:t>
              </a:r>
            </a:p>
            <a:p>
              <a:r>
                <a:rPr lang="de-DE" sz="1400" dirty="0" smtClean="0"/>
                <a:t>jeweiligen Dienststellen unterschiedlich lange hinziehen. </a:t>
              </a:r>
              <a:endParaRPr lang="de-DE" sz="1400" dirty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/>
      <p:bldP spid="523" grpId="0"/>
      <p:bldP spid="532" grpId="0"/>
      <p:bldP spid="534" grpId="0"/>
      <p:bldP spid="540" grpId="0" animBg="1"/>
      <p:bldP spid="541" grpId="0" animBg="1"/>
      <p:bldP spid="542" grpId="0" animBg="1"/>
      <p:bldP spid="543" grpId="0" animBg="1"/>
      <p:bldP spid="544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3143240" y="3857628"/>
            <a:ext cx="5429288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3143240" y="1928803"/>
            <a:ext cx="5357851" cy="92869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pic>
        <p:nvPicPr>
          <p:cNvPr id="34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5357827"/>
            <a:ext cx="512399" cy="841211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785788" y="1857364"/>
            <a:ext cx="18152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Die Zustimmung </a:t>
            </a:r>
            <a:endParaRPr lang="de-DE" sz="1400" b="1" dirty="0" smtClean="0"/>
          </a:p>
          <a:p>
            <a:pPr>
              <a:defRPr/>
            </a:pPr>
            <a:r>
              <a:rPr lang="de-DE" sz="1400" b="1" dirty="0" smtClean="0"/>
              <a:t>der </a:t>
            </a:r>
            <a:r>
              <a:rPr lang="de-DE" sz="1600" b="1" dirty="0">
                <a:solidFill>
                  <a:srgbClr val="C00000"/>
                </a:solidFill>
              </a:rPr>
              <a:t>Mitarbeitenden</a:t>
            </a: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714349" y="3714752"/>
            <a:ext cx="18815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Zustimmung </a:t>
            </a:r>
            <a:r>
              <a:rPr lang="de-DE" sz="1400" b="1" dirty="0" smtClean="0"/>
              <a:t>der </a:t>
            </a:r>
          </a:p>
          <a:p>
            <a:pPr>
              <a:defRPr/>
            </a:pPr>
            <a:r>
              <a:rPr lang="de-DE" sz="1600" b="1" dirty="0" smtClean="0">
                <a:solidFill>
                  <a:srgbClr val="C00000"/>
                </a:solidFill>
              </a:rPr>
              <a:t>Dienststellenleitung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143241" y="2000241"/>
            <a:ext cx="50006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 smtClean="0"/>
              <a:t>…ist </a:t>
            </a:r>
            <a:r>
              <a:rPr lang="de-DE" sz="1400" b="1" dirty="0"/>
              <a:t>durch Abstimmung in einer </a:t>
            </a:r>
            <a:r>
              <a:rPr lang="de-DE" sz="1600" b="1" dirty="0">
                <a:solidFill>
                  <a:srgbClr val="C00000"/>
                </a:solidFill>
              </a:rPr>
              <a:t>Mitarbeiterversammlung</a:t>
            </a:r>
            <a:r>
              <a:rPr lang="de-DE" sz="1600" b="1" dirty="0"/>
              <a:t> </a:t>
            </a:r>
            <a:endParaRPr lang="de-DE" sz="1600" b="1" dirty="0" smtClean="0"/>
          </a:p>
          <a:p>
            <a:pPr>
              <a:defRPr/>
            </a:pPr>
            <a:r>
              <a:rPr lang="de-DE" sz="1400" b="1" dirty="0" smtClean="0"/>
              <a:t>   oder </a:t>
            </a:r>
            <a:r>
              <a:rPr lang="de-DE" sz="1400" b="1" dirty="0"/>
              <a:t>durch </a:t>
            </a:r>
            <a:r>
              <a:rPr lang="de-DE" sz="1400" b="1" dirty="0">
                <a:solidFill>
                  <a:srgbClr val="C00000"/>
                </a:solidFill>
              </a:rPr>
              <a:t>schriftliche</a:t>
            </a:r>
            <a:r>
              <a:rPr lang="de-DE" sz="1400" b="1" dirty="0"/>
              <a:t> geheime Abstimmung </a:t>
            </a:r>
            <a:endParaRPr lang="de-DE" sz="1400" b="1" dirty="0" smtClean="0"/>
          </a:p>
          <a:p>
            <a:pPr>
              <a:defRPr/>
            </a:pPr>
            <a:r>
              <a:rPr lang="de-DE" sz="1400" b="1" dirty="0" smtClean="0"/>
              <a:t>   für </a:t>
            </a:r>
            <a:r>
              <a:rPr lang="de-DE" sz="1600" b="1" dirty="0">
                <a:solidFill>
                  <a:srgbClr val="C00000"/>
                </a:solidFill>
              </a:rPr>
              <a:t>jede Dienststelle getrennt </a:t>
            </a:r>
            <a:r>
              <a:rPr lang="de-DE" sz="1400" b="1" dirty="0" smtClean="0"/>
              <a:t>zu </a:t>
            </a:r>
            <a:r>
              <a:rPr lang="de-DE" sz="1400" b="1" dirty="0"/>
              <a:t>ermitteln. 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214677" y="3143248"/>
            <a:ext cx="4786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Mitarbeiterversammlungen </a:t>
            </a:r>
            <a:r>
              <a:rPr lang="de-DE" sz="1400" dirty="0"/>
              <a:t>bzw. </a:t>
            </a:r>
            <a:r>
              <a:rPr lang="de-DE" sz="1400" dirty="0" smtClean="0"/>
              <a:t>Abstimmungen </a:t>
            </a:r>
            <a:r>
              <a:rPr lang="de-DE" sz="1400" b="1" dirty="0" smtClean="0">
                <a:solidFill>
                  <a:srgbClr val="C00000"/>
                </a:solidFill>
              </a:rPr>
              <a:t>sind </a:t>
            </a:r>
            <a:r>
              <a:rPr lang="de-DE" sz="1400" b="1" dirty="0">
                <a:solidFill>
                  <a:srgbClr val="C00000"/>
                </a:solidFill>
              </a:rPr>
              <a:t>von </a:t>
            </a:r>
            <a:endParaRPr lang="de-DE" sz="1400" b="1" dirty="0" smtClean="0">
              <a:solidFill>
                <a:srgbClr val="C00000"/>
              </a:solidFill>
            </a:endParaRPr>
          </a:p>
          <a:p>
            <a:r>
              <a:rPr lang="de-DE" sz="1400" b="1" dirty="0" smtClean="0">
                <a:solidFill>
                  <a:srgbClr val="C00000"/>
                </a:solidFill>
              </a:rPr>
              <a:t>der MAV zu </a:t>
            </a:r>
            <a:r>
              <a:rPr lang="de-DE" sz="1400" b="1" dirty="0">
                <a:solidFill>
                  <a:srgbClr val="C00000"/>
                </a:solidFill>
              </a:rPr>
              <a:t>initiieren</a:t>
            </a:r>
            <a:r>
              <a:rPr lang="de-DE" sz="1400" dirty="0"/>
              <a:t>, ansonsten von der Dienststellenleitung 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3214679" y="3929066"/>
            <a:ext cx="52414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die </a:t>
            </a:r>
            <a:r>
              <a:rPr lang="de-DE" sz="1400" b="1" dirty="0" smtClean="0"/>
              <a:t>Dienststellenleitungen </a:t>
            </a:r>
            <a:r>
              <a:rPr lang="de-DE" sz="1400" b="1" dirty="0"/>
              <a:t>müssen über </a:t>
            </a:r>
            <a:r>
              <a:rPr lang="de-DE" sz="1400" b="1" dirty="0" smtClean="0"/>
              <a:t>zur Bildung einer </a:t>
            </a:r>
          </a:p>
          <a:p>
            <a:pPr>
              <a:defRPr/>
            </a:pPr>
            <a:r>
              <a:rPr lang="de-DE" sz="1400" b="1" dirty="0" smtClean="0"/>
              <a:t>gemeinsamen </a:t>
            </a:r>
            <a:r>
              <a:rPr lang="de-DE" sz="1400" b="1" dirty="0"/>
              <a:t>MAV </a:t>
            </a:r>
            <a:r>
              <a:rPr lang="de-DE" sz="1400" b="1" dirty="0" smtClean="0"/>
              <a:t>einen </a:t>
            </a:r>
            <a:r>
              <a:rPr lang="de-DE" sz="1400" b="1" dirty="0">
                <a:solidFill>
                  <a:srgbClr val="C00000"/>
                </a:solidFill>
              </a:rPr>
              <a:t>Beschluss in dem Gremium </a:t>
            </a:r>
            <a:r>
              <a:rPr lang="de-DE" sz="1400" b="1" dirty="0"/>
              <a:t>herbeiführen, </a:t>
            </a:r>
            <a:endParaRPr lang="de-DE" sz="1400" b="1" dirty="0" smtClean="0"/>
          </a:p>
          <a:p>
            <a:pPr>
              <a:defRPr/>
            </a:pPr>
            <a:r>
              <a:rPr lang="de-DE" sz="1400" b="1" dirty="0" smtClean="0"/>
              <a:t>dass </a:t>
            </a:r>
            <a:r>
              <a:rPr lang="de-DE" sz="1400" b="1" dirty="0"/>
              <a:t>die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Dienststelle</a:t>
            </a:r>
            <a:r>
              <a:rPr lang="de-DE" sz="1400" b="1" dirty="0"/>
              <a:t> im </a:t>
            </a:r>
            <a:r>
              <a:rPr lang="de-DE" sz="1400" b="1" dirty="0" smtClean="0">
                <a:solidFill>
                  <a:srgbClr val="0000FF"/>
                </a:solidFill>
              </a:rPr>
              <a:t>Rechtsverkehr</a:t>
            </a:r>
            <a:r>
              <a:rPr lang="de-DE" sz="1400" b="1" dirty="0" smtClean="0"/>
              <a:t> </a:t>
            </a:r>
            <a:r>
              <a:rPr lang="de-DE" sz="1400" b="1" dirty="0"/>
              <a:t>vertritt.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071803" y="2928935"/>
            <a:ext cx="5000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/>
              <a:t>Eine  geheime Abstimmung ist nicht zwingend vorgeschrieben. 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214679" y="4786323"/>
            <a:ext cx="542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Das betrifft insbesondere die Dienststellen der verfassten Kirche.</a:t>
            </a:r>
          </a:p>
          <a:p>
            <a:r>
              <a:rPr lang="de-DE" sz="1200" dirty="0" smtClean="0"/>
              <a:t>In Einrichtungen der Diakonie entscheidet in aller Regel die Geschäftsführung </a:t>
            </a:r>
            <a:endParaRPr lang="de-DE" sz="1200" dirty="0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786050" y="2143116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786050" y="250030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786050" y="400050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786050" y="435769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214679" y="5572140"/>
            <a:ext cx="5019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/>
              <a:t>Eine Ablehnung </a:t>
            </a:r>
            <a:r>
              <a:rPr lang="de-DE" sz="1400" b="1" dirty="0" smtClean="0">
                <a:solidFill>
                  <a:srgbClr val="C00000"/>
                </a:solidFill>
              </a:rPr>
              <a:t>kann nur </a:t>
            </a:r>
            <a:r>
              <a:rPr lang="de-DE" sz="1400" b="1" dirty="0" smtClean="0"/>
              <a:t>erfolgen, wenn </a:t>
            </a:r>
            <a:r>
              <a:rPr lang="de-DE" sz="1400" b="1" dirty="0"/>
              <a:t>die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Ablehnungs</a:t>
            </a:r>
            <a:r>
              <a:rPr lang="de-DE" sz="1400" b="1" dirty="0">
                <a:solidFill>
                  <a:srgbClr val="C00000"/>
                </a:solidFill>
              </a:rPr>
              <a:t>gründe</a:t>
            </a:r>
            <a:r>
              <a:rPr lang="de-DE" sz="1400" b="1" dirty="0"/>
              <a:t>, </a:t>
            </a:r>
          </a:p>
          <a:p>
            <a:pPr>
              <a:defRPr/>
            </a:pPr>
            <a:r>
              <a:rPr lang="de-DE" sz="1400" b="1" dirty="0" smtClean="0"/>
              <a:t>die </a:t>
            </a:r>
            <a:r>
              <a:rPr lang="de-DE" sz="1400" b="1" dirty="0"/>
              <a:t>Interessen der Mitarbeiterschaft </a:t>
            </a:r>
            <a:r>
              <a:rPr lang="de-DE" sz="1400" b="1" dirty="0">
                <a:solidFill>
                  <a:srgbClr val="C00000"/>
                </a:solidFill>
              </a:rPr>
              <a:t>deutlich überwiegen</a:t>
            </a:r>
            <a:r>
              <a:rPr lang="de-DE" sz="1400" b="1" dirty="0"/>
              <a:t> 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14348" y="5500702"/>
            <a:ext cx="19674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 smtClean="0">
                <a:solidFill>
                  <a:srgbClr val="C00000"/>
                </a:solidFill>
              </a:rPr>
              <a:t>Ablehnung </a:t>
            </a:r>
          </a:p>
          <a:p>
            <a:pPr>
              <a:defRPr/>
            </a:pPr>
            <a:r>
              <a:rPr lang="de-DE" sz="1400" b="1" dirty="0" smtClean="0"/>
              <a:t>der Dienststellenleitung</a:t>
            </a:r>
            <a:endParaRPr lang="de-DE" sz="1400" b="1" dirty="0"/>
          </a:p>
        </p:txBody>
      </p:sp>
      <p:grpSp>
        <p:nvGrpSpPr>
          <p:cNvPr id="2" name="Gruppieren 89"/>
          <p:cNvGrpSpPr>
            <a:grpSpLocks/>
          </p:cNvGrpSpPr>
          <p:nvPr/>
        </p:nvGrpSpPr>
        <p:grpSpPr bwMode="auto">
          <a:xfrm>
            <a:off x="5500693" y="6000764"/>
            <a:ext cx="3297237" cy="429757"/>
            <a:chOff x="5357814" y="5857875"/>
            <a:chExt cx="3297236" cy="429757"/>
          </a:xfrm>
        </p:grpSpPr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5357814" y="5857875"/>
              <a:ext cx="29066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Bloßes Desinteresse </a:t>
              </a:r>
              <a:r>
                <a:rPr lang="de-DE" sz="1400" b="1" dirty="0">
                  <a:solidFill>
                    <a:srgbClr val="C00000"/>
                  </a:solidFill>
                </a:rPr>
                <a:t>reicht nicht aus.</a:t>
              </a: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7286625" y="6072188"/>
              <a:ext cx="13684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800" dirty="0"/>
                <a:t>Zitat Kommentar  </a:t>
              </a:r>
            </a:p>
          </p:txBody>
        </p:sp>
      </p:grpSp>
      <p:sp>
        <p:nvSpPr>
          <p:cNvPr id="26" name="Rechteck 25"/>
          <p:cNvSpPr/>
          <p:nvPr/>
        </p:nvSpPr>
        <p:spPr bwMode="auto">
          <a:xfrm>
            <a:off x="3143240" y="1000109"/>
            <a:ext cx="5357851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86116" y="1000109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Eine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gemeinsame MAV</a:t>
            </a:r>
          </a:p>
        </p:txBody>
      </p:sp>
      <p:grpSp>
        <p:nvGrpSpPr>
          <p:cNvPr id="3" name="Gruppieren 29"/>
          <p:cNvGrpSpPr/>
          <p:nvPr/>
        </p:nvGrpSpPr>
        <p:grpSpPr>
          <a:xfrm>
            <a:off x="5643572" y="571481"/>
            <a:ext cx="2720969" cy="984021"/>
            <a:chOff x="2786050" y="1857364"/>
            <a:chExt cx="3578225" cy="1626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6" descr="C:\Users\Gisbert\Desktop\Bild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1857364"/>
              <a:ext cx="3578225" cy="1431925"/>
            </a:xfrm>
            <a:prstGeom prst="rect">
              <a:avLst/>
            </a:prstGeom>
            <a:noFill/>
            <a:effectLst/>
          </p:spPr>
        </p:pic>
        <p:pic>
          <p:nvPicPr>
            <p:cNvPr id="36" name="Picture 7" descr="C:\Users\Gisbert\Desktop\Bild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096" y="2859079"/>
              <a:ext cx="1451742" cy="625248"/>
            </a:xfrm>
            <a:prstGeom prst="rect">
              <a:avLst/>
            </a:prstGeom>
            <a:noFill/>
            <a:effectLst/>
          </p:spPr>
        </p:pic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500429" y="1214423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für mehrere 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benachbarte Dienststellen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 bwMode="auto">
          <a:xfrm>
            <a:off x="1" y="0"/>
            <a:ext cx="2928927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148" name="Picture 2" descr="C:\Users\Gisbert\Desktop\Seminare in Aprath 2016\Bilder ua für Seminare\freie Bilder_pixabay\3d Männchen\joy-101571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4500522"/>
            <a:ext cx="2143140" cy="2357478"/>
          </a:xfrm>
          <a:prstGeom prst="rect">
            <a:avLst/>
          </a:prstGeom>
          <a:noFill/>
        </p:spPr>
      </p:pic>
      <p:sp>
        <p:nvSpPr>
          <p:cNvPr id="46" name="Rechteck 45"/>
          <p:cNvSpPr/>
          <p:nvPr/>
        </p:nvSpPr>
        <p:spPr bwMode="auto">
          <a:xfrm>
            <a:off x="2786050" y="2643182"/>
            <a:ext cx="5500727" cy="8572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857488" y="1857365"/>
            <a:ext cx="56436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C00000"/>
                </a:solidFill>
              </a:rPr>
              <a:t>Wird  die Zustimmung </a:t>
            </a:r>
            <a:r>
              <a:rPr lang="de-DE" sz="1400" b="1" dirty="0"/>
              <a:t>zur Wahlgemeinschaft </a:t>
            </a:r>
            <a:endParaRPr lang="de-DE" sz="1400" b="1" dirty="0" smtClean="0"/>
          </a:p>
          <a:p>
            <a:r>
              <a:rPr lang="de-DE" sz="1400" b="1" dirty="0" smtClean="0"/>
              <a:t>von </a:t>
            </a:r>
            <a:r>
              <a:rPr lang="de-DE" sz="1400" b="1" dirty="0"/>
              <a:t>den Mitarbeitenden </a:t>
            </a:r>
            <a:r>
              <a:rPr lang="de-DE" sz="1400" b="1" dirty="0" smtClean="0"/>
              <a:t>oder </a:t>
            </a:r>
            <a:r>
              <a:rPr lang="de-DE" sz="1400" b="1" dirty="0"/>
              <a:t>der Dienststellenleitung </a:t>
            </a:r>
            <a:r>
              <a:rPr lang="de-DE" sz="1400" b="1" dirty="0">
                <a:solidFill>
                  <a:srgbClr val="C00000"/>
                </a:solidFill>
              </a:rPr>
              <a:t>einer</a:t>
            </a:r>
            <a:r>
              <a:rPr lang="de-DE" sz="1400" b="1" dirty="0"/>
              <a:t> Dienststelle verweigert, kann </a:t>
            </a:r>
            <a:r>
              <a:rPr lang="de-DE" sz="1400" b="1" dirty="0">
                <a:solidFill>
                  <a:srgbClr val="C00000"/>
                </a:solidFill>
              </a:rPr>
              <a:t>diese</a:t>
            </a:r>
            <a:r>
              <a:rPr lang="de-DE" sz="1400" b="1" dirty="0"/>
              <a:t> nicht Mitglied der Wahlgemeinschaft werden. 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642910" y="2285993"/>
            <a:ext cx="1578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C00000"/>
                </a:solidFill>
              </a:rPr>
              <a:t>Verweigerung </a:t>
            </a:r>
            <a:endParaRPr lang="de-DE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sz="1600" b="1" dirty="0" smtClean="0">
                <a:cs typeface="Arial" pitchFamily="34" charset="0"/>
              </a:rPr>
              <a:t>der </a:t>
            </a:r>
            <a:r>
              <a:rPr lang="de-DE" sz="1600" b="1" dirty="0">
                <a:cs typeface="Arial" pitchFamily="34" charset="0"/>
              </a:rPr>
              <a:t>Zustimmung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2857488" y="2714621"/>
            <a:ext cx="53578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Sollte die geplante Wahlgemeinschaft </a:t>
            </a:r>
            <a:r>
              <a:rPr lang="de-DE" sz="1400" b="1" dirty="0">
                <a:solidFill>
                  <a:srgbClr val="C00000"/>
                </a:solidFill>
              </a:rPr>
              <a:t>mehr als zwei </a:t>
            </a:r>
            <a:r>
              <a:rPr lang="de-DE" sz="1400" dirty="0"/>
              <a:t>Dienststellen </a:t>
            </a:r>
            <a:endParaRPr lang="de-DE" sz="1400" dirty="0" smtClean="0"/>
          </a:p>
          <a:p>
            <a:r>
              <a:rPr lang="de-DE" sz="1400" dirty="0" smtClean="0"/>
              <a:t>umfassen</a:t>
            </a:r>
            <a:r>
              <a:rPr lang="de-DE" sz="1400" dirty="0"/>
              <a:t>, </a:t>
            </a:r>
            <a:r>
              <a:rPr lang="de-DE" sz="1400" dirty="0" smtClean="0"/>
              <a:t>so </a:t>
            </a:r>
            <a:r>
              <a:rPr lang="de-DE" sz="1400" dirty="0"/>
              <a:t>können sich die </a:t>
            </a:r>
            <a:r>
              <a:rPr lang="de-DE" sz="1400" dirty="0">
                <a:solidFill>
                  <a:srgbClr val="C00000"/>
                </a:solidFill>
              </a:rPr>
              <a:t>verbleibenden </a:t>
            </a:r>
            <a:r>
              <a:rPr lang="de-DE" sz="1400" dirty="0"/>
              <a:t>Dienststellen weiterhin zusammenschließen. </a:t>
            </a:r>
          </a:p>
        </p:txBody>
      </p:sp>
      <p:sp>
        <p:nvSpPr>
          <p:cNvPr id="37" name="Rechteck 36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857488" y="4500571"/>
            <a:ext cx="34290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/>
              <a:t>Gemeinsame Mitarbeiterversammlung </a:t>
            </a:r>
          </a:p>
          <a:p>
            <a:pPr>
              <a:defRPr/>
            </a:pP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</a:t>
            </a:r>
            <a:r>
              <a:rPr lang="de-DE" sz="1200" b="1" dirty="0">
                <a:solidFill>
                  <a:srgbClr val="C00000"/>
                </a:solidFill>
              </a:rPr>
              <a:t>alle </a:t>
            </a: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Dienststellen der Wahlgemeinschaft 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857490" y="4929199"/>
            <a:ext cx="30117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/>
              <a:t>Bildung eines Wahlvorstandes </a:t>
            </a:r>
          </a:p>
          <a:p>
            <a:pPr>
              <a:defRPr/>
            </a:pP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</a:t>
            </a:r>
            <a:r>
              <a:rPr lang="de-DE" sz="1200" b="1" dirty="0">
                <a:solidFill>
                  <a:srgbClr val="C00000"/>
                </a:solidFill>
              </a:rPr>
              <a:t>alle </a:t>
            </a: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Dienststellen der Wahlgemeinschaft 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857489" y="5429264"/>
            <a:ext cx="38576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/>
              <a:t>Gemeinsame Wählerlisten 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Mitarbeitenden </a:t>
            </a:r>
          </a:p>
          <a:p>
            <a:pPr>
              <a:defRPr/>
            </a:pP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von </a:t>
            </a:r>
            <a:r>
              <a:rPr lang="de-DE" sz="1200" b="1" dirty="0">
                <a:solidFill>
                  <a:srgbClr val="C00000"/>
                </a:solidFill>
              </a:rPr>
              <a:t>allen</a:t>
            </a: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Dienststellen der Wahlgemeinschaft 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2857489" y="5857892"/>
            <a:ext cx="32861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/>
              <a:t>Durchführung des Wahlverfahrens</a:t>
            </a:r>
          </a:p>
          <a:p>
            <a:pPr>
              <a:defRPr/>
            </a:pP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</a:t>
            </a:r>
            <a:r>
              <a:rPr lang="de-DE" sz="1200" b="1" dirty="0">
                <a:solidFill>
                  <a:srgbClr val="C00000"/>
                </a:solidFill>
              </a:rPr>
              <a:t>alle </a:t>
            </a: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Dienststellen der Wahlgemeinschaft</a:t>
            </a:r>
          </a:p>
        </p:txBody>
      </p:sp>
      <p:grpSp>
        <p:nvGrpSpPr>
          <p:cNvPr id="2" name="Gruppieren 32"/>
          <p:cNvGrpSpPr/>
          <p:nvPr/>
        </p:nvGrpSpPr>
        <p:grpSpPr>
          <a:xfrm>
            <a:off x="2786018" y="3714754"/>
            <a:ext cx="5500759" cy="714381"/>
            <a:chOff x="2786018" y="3714752"/>
            <a:chExt cx="5500758" cy="714380"/>
          </a:xfrm>
        </p:grpSpPr>
        <p:sp>
          <p:nvSpPr>
            <p:cNvPr id="45" name="Rechteck 44"/>
            <p:cNvSpPr/>
            <p:nvPr/>
          </p:nvSpPr>
          <p:spPr>
            <a:xfrm>
              <a:off x="2786018" y="3714752"/>
              <a:ext cx="5500758" cy="71438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42" name="Rechteck 22"/>
            <p:cNvSpPr>
              <a:spLocks noChangeArrowheads="1"/>
            </p:cNvSpPr>
            <p:nvPr/>
          </p:nvSpPr>
          <p:spPr bwMode="auto">
            <a:xfrm>
              <a:off x="2857489" y="3786190"/>
              <a:ext cx="45720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>
                  <a:solidFill>
                    <a:srgbClr val="C00000"/>
                  </a:solidFill>
                </a:rPr>
                <a:t>Ist die Zustimmung zur Wahlgemeinschaft erfolgt</a:t>
              </a:r>
              <a:r>
                <a:rPr lang="de-DE" sz="1600" b="1" dirty="0"/>
                <a:t> </a:t>
              </a: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2857489" y="4071942"/>
              <a:ext cx="5357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/>
                <a:t>sind die üblichen Bestimmungen zur MAV-Wahl </a:t>
              </a:r>
              <a:r>
                <a:rPr lang="de-DE" sz="1400" b="1" dirty="0" smtClean="0"/>
                <a:t>durchzuführen </a:t>
              </a:r>
              <a:endParaRPr lang="de-DE" sz="1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44" name="Rechteck 43"/>
          <p:cNvSpPr/>
          <p:nvPr/>
        </p:nvSpPr>
        <p:spPr>
          <a:xfrm>
            <a:off x="571473" y="3786190"/>
            <a:ext cx="1881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Zustimmung </a:t>
            </a:r>
          </a:p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zur Wahlgemeinschaft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AutoShape 22"/>
          <p:cNvSpPr>
            <a:spLocks noChangeArrowheads="1"/>
          </p:cNvSpPr>
          <p:nvPr/>
        </p:nvSpPr>
        <p:spPr bwMode="auto">
          <a:xfrm rot="10800000" flipH="1">
            <a:off x="2500298" y="228599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2" name="AutoShape 22"/>
          <p:cNvSpPr>
            <a:spLocks noChangeArrowheads="1"/>
          </p:cNvSpPr>
          <p:nvPr/>
        </p:nvSpPr>
        <p:spPr bwMode="auto">
          <a:xfrm rot="10800000" flipH="1">
            <a:off x="2500298" y="607220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3" name="AutoShape 22"/>
          <p:cNvSpPr>
            <a:spLocks noChangeArrowheads="1"/>
          </p:cNvSpPr>
          <p:nvPr/>
        </p:nvSpPr>
        <p:spPr bwMode="auto">
          <a:xfrm rot="10800000" flipH="1">
            <a:off x="2500298" y="5643579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4" name="AutoShape 22"/>
          <p:cNvSpPr>
            <a:spLocks noChangeArrowheads="1"/>
          </p:cNvSpPr>
          <p:nvPr/>
        </p:nvSpPr>
        <p:spPr bwMode="auto">
          <a:xfrm rot="10800000" flipH="1">
            <a:off x="2500298" y="5143512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5" name="AutoShape 22"/>
          <p:cNvSpPr>
            <a:spLocks noChangeArrowheads="1"/>
          </p:cNvSpPr>
          <p:nvPr/>
        </p:nvSpPr>
        <p:spPr bwMode="auto">
          <a:xfrm rot="10800000" flipH="1">
            <a:off x="2500298" y="4714884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6" name="AutoShape 22"/>
          <p:cNvSpPr>
            <a:spLocks noChangeArrowheads="1"/>
          </p:cNvSpPr>
          <p:nvPr/>
        </p:nvSpPr>
        <p:spPr bwMode="auto">
          <a:xfrm rot="10800000" flipH="1">
            <a:off x="2500298" y="2786058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47" name="AutoShape 22"/>
          <p:cNvSpPr>
            <a:spLocks noChangeArrowheads="1"/>
          </p:cNvSpPr>
          <p:nvPr/>
        </p:nvSpPr>
        <p:spPr bwMode="auto">
          <a:xfrm rot="10800000" flipH="1">
            <a:off x="2500298" y="4071942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857488" y="785795"/>
            <a:ext cx="5643603" cy="357190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928927" y="785795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Eine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gemeinsame MAV</a:t>
            </a:r>
          </a:p>
        </p:txBody>
      </p:sp>
      <p:grpSp>
        <p:nvGrpSpPr>
          <p:cNvPr id="3" name="Gruppieren 28"/>
          <p:cNvGrpSpPr/>
          <p:nvPr/>
        </p:nvGrpSpPr>
        <p:grpSpPr>
          <a:xfrm>
            <a:off x="5572133" y="357167"/>
            <a:ext cx="2720969" cy="984021"/>
            <a:chOff x="2786050" y="1857364"/>
            <a:chExt cx="3578225" cy="1626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6" descr="C:\Users\Gisbert\Desktop\Bild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1857364"/>
              <a:ext cx="3578225" cy="1431925"/>
            </a:xfrm>
            <a:prstGeom prst="rect">
              <a:avLst/>
            </a:prstGeom>
            <a:noFill/>
            <a:effectLst/>
          </p:spPr>
        </p:pic>
        <p:pic>
          <p:nvPicPr>
            <p:cNvPr id="31" name="Picture 7" descr="C:\Users\Gisbert\Desktop\Bild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096" y="2859079"/>
              <a:ext cx="1451742" cy="625248"/>
            </a:xfrm>
            <a:prstGeom prst="rect">
              <a:avLst/>
            </a:prstGeom>
            <a:noFill/>
            <a:effectLst/>
          </p:spPr>
        </p:pic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071802" y="1000109"/>
            <a:ext cx="3214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für mehrere 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benachbarte Dienststellen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1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714612" y="3786190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714612" y="3214686"/>
            <a:ext cx="600079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714612" y="2357430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1274" name="Rechteck 462"/>
          <p:cNvSpPr>
            <a:spLocks noChangeArrowheads="1"/>
          </p:cNvSpPr>
          <p:nvPr/>
        </p:nvSpPr>
        <p:spPr bwMode="auto">
          <a:xfrm>
            <a:off x="4572000" y="2357430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    5 – 15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einer</a:t>
            </a:r>
            <a:r>
              <a:rPr lang="de-DE" sz="1400" dirty="0"/>
              <a:t> Person,</a:t>
            </a:r>
          </a:p>
          <a:p>
            <a:r>
              <a:rPr lang="de-DE" sz="1400" dirty="0"/>
              <a:t>  16 – 50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drei </a:t>
            </a:r>
            <a:r>
              <a:rPr lang="de-DE" sz="1400" dirty="0"/>
              <a:t>Mitgliedern,</a:t>
            </a:r>
          </a:p>
          <a:p>
            <a:r>
              <a:rPr lang="de-DE" sz="1400" dirty="0"/>
              <a:t>51 – 150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fünf</a:t>
            </a:r>
            <a:r>
              <a:rPr lang="de-DE" sz="1400" dirty="0"/>
              <a:t> Mitgliedern,</a:t>
            </a:r>
          </a:p>
        </p:txBody>
      </p:sp>
      <p:sp>
        <p:nvSpPr>
          <p:cNvPr id="11275" name="Rechteck 463"/>
          <p:cNvSpPr>
            <a:spLocks noChangeArrowheads="1"/>
          </p:cNvSpPr>
          <p:nvPr/>
        </p:nvSpPr>
        <p:spPr bwMode="auto">
          <a:xfrm>
            <a:off x="4500562" y="3214686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151 – 300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sieben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301 – 600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>
                <a:solidFill>
                  <a:srgbClr val="C00000"/>
                </a:solidFill>
              </a:rPr>
              <a:t>neun</a:t>
            </a:r>
            <a:r>
              <a:rPr lang="de-DE" sz="1400" dirty="0"/>
              <a:t> Mitgliedern,</a:t>
            </a:r>
          </a:p>
        </p:txBody>
      </p:sp>
      <p:sp>
        <p:nvSpPr>
          <p:cNvPr id="11276" name="Rechteck 464"/>
          <p:cNvSpPr>
            <a:spLocks noChangeArrowheads="1"/>
          </p:cNvSpPr>
          <p:nvPr/>
        </p:nvSpPr>
        <p:spPr bwMode="auto">
          <a:xfrm>
            <a:off x="4214810" y="3786190"/>
            <a:ext cx="45720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/>
              <a:t>   601 – 1.000 </a:t>
            </a:r>
            <a:r>
              <a:rPr lang="de-DE" sz="1400" dirty="0" smtClean="0"/>
              <a:t>  Wahlberechtigten </a:t>
            </a:r>
            <a:r>
              <a:rPr lang="de-DE" sz="1400" dirty="0"/>
              <a:t>aus </a:t>
            </a:r>
            <a:r>
              <a:rPr lang="de-DE" sz="1400" b="1" dirty="0"/>
              <a:t>elf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1.001 – 1.500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/>
              <a:t>dreizehn</a:t>
            </a:r>
            <a:r>
              <a:rPr lang="de-DE" sz="1400" dirty="0"/>
              <a:t> Mitgliedern,</a:t>
            </a:r>
          </a:p>
          <a:p>
            <a:r>
              <a:rPr lang="de-DE" sz="1400" dirty="0"/>
              <a:t>1.501 – 2.000 </a:t>
            </a:r>
            <a:r>
              <a:rPr lang="de-DE" sz="1400" dirty="0" smtClean="0"/>
              <a:t> Wahlberechtigten </a:t>
            </a:r>
            <a:r>
              <a:rPr lang="de-DE" sz="1400" dirty="0"/>
              <a:t>aus </a:t>
            </a:r>
            <a:r>
              <a:rPr lang="de-DE" sz="1400" b="1" dirty="0"/>
              <a:t>fünfzehn</a:t>
            </a:r>
            <a:r>
              <a:rPr lang="de-DE" sz="1400" dirty="0"/>
              <a:t> Mitgliedern.</a:t>
            </a:r>
          </a:p>
        </p:txBody>
      </p:sp>
      <p:sp>
        <p:nvSpPr>
          <p:cNvPr id="11277" name="Rechteck 465"/>
          <p:cNvSpPr>
            <a:spLocks noChangeArrowheads="1"/>
          </p:cNvSpPr>
          <p:nvPr/>
        </p:nvSpPr>
        <p:spPr bwMode="auto">
          <a:xfrm>
            <a:off x="3500430" y="4572008"/>
            <a:ext cx="5429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/>
              <a:t>Ab 2.000 erhöht sich die Zahl je angefangene 1.000 um zwei weitere Mitglieder.</a:t>
            </a:r>
          </a:p>
        </p:txBody>
      </p:sp>
      <p:sp>
        <p:nvSpPr>
          <p:cNvPr id="16398" name="Rechteck 466"/>
          <p:cNvSpPr>
            <a:spLocks noChangeArrowheads="1"/>
          </p:cNvSpPr>
          <p:nvPr/>
        </p:nvSpPr>
        <p:spPr bwMode="auto">
          <a:xfrm>
            <a:off x="2714612" y="5715016"/>
            <a:ext cx="60007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/>
              <a:t>( 2 ) </a:t>
            </a:r>
            <a:r>
              <a:rPr lang="de-DE" sz="1400" b="1" dirty="0" smtClean="0">
                <a:solidFill>
                  <a:srgbClr val="C00000"/>
                </a:solidFill>
              </a:rPr>
              <a:t>Veränderungen </a:t>
            </a:r>
            <a:r>
              <a:rPr lang="de-DE" sz="1400" b="1" dirty="0">
                <a:solidFill>
                  <a:srgbClr val="0000FF"/>
                </a:solidFill>
              </a:rPr>
              <a:t>in der Zahl der Wahlberechtigten </a:t>
            </a:r>
            <a:r>
              <a:rPr lang="de-DE" sz="1400" b="1" dirty="0"/>
              <a:t>während der Amtszeit, </a:t>
            </a:r>
          </a:p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</a:rPr>
              <a:t>       haben </a:t>
            </a:r>
            <a:r>
              <a:rPr lang="de-DE" sz="1400" b="1" dirty="0">
                <a:solidFill>
                  <a:srgbClr val="C00000"/>
                </a:solidFill>
              </a:rPr>
              <a:t>keinen Einfluss auf die Zahl </a:t>
            </a:r>
            <a:r>
              <a:rPr lang="de-DE" sz="1400" b="1" dirty="0"/>
              <a:t>der Mitglieder der MAV</a:t>
            </a:r>
          </a:p>
        </p:txBody>
      </p:sp>
      <p:sp>
        <p:nvSpPr>
          <p:cNvPr id="114" name="Rechteck 113"/>
          <p:cNvSpPr>
            <a:spLocks noChangeArrowheads="1"/>
          </p:cNvSpPr>
          <p:nvPr/>
        </p:nvSpPr>
        <p:spPr bwMode="auto">
          <a:xfrm>
            <a:off x="2786050" y="3214686"/>
            <a:ext cx="1643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C00000"/>
                </a:solidFill>
              </a:rPr>
              <a:t>…</a:t>
            </a:r>
            <a:r>
              <a:rPr lang="de-DE" sz="1200" b="1" dirty="0" smtClean="0">
                <a:solidFill>
                  <a:srgbClr val="C00000"/>
                </a:solidFill>
              </a:rPr>
              <a:t>mit geregeltem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Freistellungsanspruch 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45073" name="Rechteck 114"/>
          <p:cNvSpPr>
            <a:spLocks noChangeArrowheads="1"/>
          </p:cNvSpPr>
          <p:nvPr/>
        </p:nvSpPr>
        <p:spPr bwMode="auto">
          <a:xfrm>
            <a:off x="2786050" y="2571744"/>
            <a:ext cx="1700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C00000"/>
                </a:solidFill>
              </a:rPr>
              <a:t>…</a:t>
            </a:r>
            <a:r>
              <a:rPr lang="de-DE" sz="1200" b="1" dirty="0" smtClean="0">
                <a:solidFill>
                  <a:srgbClr val="C00000"/>
                </a:solidFill>
              </a:rPr>
              <a:t>ohne geregeltem </a:t>
            </a:r>
          </a:p>
          <a:p>
            <a:pPr algn="r"/>
            <a:r>
              <a:rPr lang="de-DE" sz="1200" b="1" dirty="0" smtClean="0">
                <a:solidFill>
                  <a:srgbClr val="C00000"/>
                </a:solidFill>
              </a:rPr>
              <a:t>Freistellungsanspruch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86322"/>
            <a:ext cx="1122388" cy="68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Gruppieren 32"/>
          <p:cNvGrpSpPr/>
          <p:nvPr/>
        </p:nvGrpSpPr>
        <p:grpSpPr>
          <a:xfrm>
            <a:off x="2714612" y="5000636"/>
            <a:ext cx="6000792" cy="642935"/>
            <a:chOff x="2714612" y="5000636"/>
            <a:chExt cx="6000792" cy="642935"/>
          </a:xfrm>
        </p:grpSpPr>
        <p:sp>
          <p:nvSpPr>
            <p:cNvPr id="28" name="Rechteck 27"/>
            <p:cNvSpPr/>
            <p:nvPr/>
          </p:nvSpPr>
          <p:spPr>
            <a:xfrm>
              <a:off x="2714612" y="5000636"/>
              <a:ext cx="6000792" cy="64293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714612" y="5072074"/>
              <a:ext cx="5929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( 3 ) </a:t>
              </a:r>
              <a:r>
                <a:rPr lang="de-DE" sz="1400" dirty="0" smtClean="0"/>
                <a:t>Bei der Bildung von </a:t>
              </a:r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Gemeinsamen Mitarbeitervertretungen </a:t>
              </a:r>
              <a:r>
                <a:rPr lang="de-DE" sz="1400" dirty="0" smtClean="0"/>
                <a:t>(§ 5 Absatz 2) </a:t>
              </a:r>
            </a:p>
            <a:p>
              <a:r>
                <a:rPr lang="de-DE" sz="1400" dirty="0" smtClean="0"/>
                <a:t>      </a:t>
              </a:r>
              <a:r>
                <a:rPr lang="de-DE" sz="1400" b="1" dirty="0" smtClean="0"/>
                <a:t>ist die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Gesamtzahl der Wahlberechtigten </a:t>
              </a:r>
              <a:r>
                <a:rPr lang="de-DE" sz="1400" b="1" dirty="0" smtClean="0"/>
                <a:t>dieser Dienststellen </a:t>
              </a:r>
              <a:r>
                <a:rPr lang="de-DE" sz="1400" dirty="0" smtClean="0"/>
                <a:t>maßgebend.</a:t>
              </a:r>
              <a:endParaRPr lang="de-DE" sz="1400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2643174" y="2000240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Die Mitarbeitervertretung besteht bei Dienststellen mit in der Regel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3857628"/>
            <a:ext cx="1428339" cy="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2" name="Rechteck 461"/>
          <p:cNvSpPr/>
          <p:nvPr/>
        </p:nvSpPr>
        <p:spPr>
          <a:xfrm>
            <a:off x="2714612" y="171448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/>
              <a:t>§ 8  Zusammensetzung </a:t>
            </a:r>
            <a:r>
              <a:rPr lang="de-DE" b="1" dirty="0"/>
              <a:t>der MAV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500298" y="264318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500298" y="335756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ieren 3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5" name="Rechteck 3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hteck 3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500298" y="535782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500298" y="592933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00034" y="1357298"/>
            <a:ext cx="2143140" cy="757300"/>
            <a:chOff x="714348" y="3357562"/>
            <a:chExt cx="2143140" cy="757300"/>
          </a:xfrm>
        </p:grpSpPr>
        <p:sp>
          <p:nvSpPr>
            <p:cNvPr id="41" name="Rechteck 40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  <p:bldP spid="16398" grpId="0"/>
      <p:bldP spid="114" grpId="0"/>
      <p:bldP spid="27" grpId="0" animBg="1"/>
      <p:bldP spid="29" grpId="0" animBg="1"/>
      <p:bldP spid="4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61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428860" y="4714884"/>
            <a:ext cx="6357982" cy="10001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16" name="Rechteck 15"/>
          <p:cNvSpPr/>
          <p:nvPr/>
        </p:nvSpPr>
        <p:spPr bwMode="auto">
          <a:xfrm>
            <a:off x="2428860" y="3714752"/>
            <a:ext cx="635798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428860" y="2285992"/>
            <a:ext cx="65008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/>
              <a:t>( 1 )  </a:t>
            </a:r>
            <a:r>
              <a:rPr lang="de-DE" sz="1600" b="1" dirty="0" smtClean="0"/>
              <a:t>Die </a:t>
            </a:r>
            <a:r>
              <a:rPr lang="de-DE" sz="1600" b="1" dirty="0"/>
              <a:t>Amtszeit der Mitarbeitervertretung beträgt vier Jahre</a:t>
            </a:r>
            <a:r>
              <a:rPr lang="de-DE" sz="1600" dirty="0"/>
              <a:t>.</a:t>
            </a:r>
          </a:p>
          <a:p>
            <a:pPr>
              <a:defRPr/>
            </a:pPr>
            <a:r>
              <a:rPr lang="de-DE" sz="1000" dirty="0" smtClean="0"/>
              <a:t>( 2 )  </a:t>
            </a:r>
            <a:r>
              <a:rPr lang="de-DE" sz="1400" dirty="0"/>
              <a:t>Die </a:t>
            </a:r>
            <a:r>
              <a:rPr lang="de-DE" sz="1400" b="1" dirty="0">
                <a:solidFill>
                  <a:srgbClr val="C00000"/>
                </a:solidFill>
              </a:rPr>
              <a:t>MAV-Wahlen</a:t>
            </a:r>
            <a:r>
              <a:rPr lang="de-DE" sz="1400" dirty="0"/>
              <a:t> finden alle vier Jahre in der Zeit vom </a:t>
            </a:r>
            <a:r>
              <a:rPr lang="de-DE" sz="1400" b="1" dirty="0">
                <a:solidFill>
                  <a:srgbClr val="C00000"/>
                </a:solidFill>
              </a:rPr>
              <a:t>1.Januar bis 30.April </a:t>
            </a:r>
            <a:r>
              <a:rPr lang="de-DE" sz="1400" dirty="0"/>
              <a:t>statt</a:t>
            </a:r>
          </a:p>
          <a:p>
            <a:pPr>
              <a:defRPr/>
            </a:pPr>
            <a:r>
              <a:rPr lang="de-DE" sz="1600" dirty="0"/>
              <a:t>      </a:t>
            </a:r>
            <a:r>
              <a:rPr lang="de-DE" sz="1400" b="1" dirty="0" smtClean="0"/>
              <a:t>die </a:t>
            </a:r>
            <a:r>
              <a:rPr lang="de-DE" sz="1400" b="1" dirty="0"/>
              <a:t>Amtszeit der bisherigen Mitarbeitervertretung endet am 30. April.</a:t>
            </a:r>
          </a:p>
        </p:txBody>
      </p:sp>
      <p:sp>
        <p:nvSpPr>
          <p:cNvPr id="7" name="Rechteck 6"/>
          <p:cNvSpPr/>
          <p:nvPr/>
        </p:nvSpPr>
        <p:spPr>
          <a:xfrm>
            <a:off x="2428860" y="3786190"/>
            <a:ext cx="6215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Findet </a:t>
            </a:r>
            <a:r>
              <a:rPr lang="de-DE" sz="1400" b="1" dirty="0" smtClean="0">
                <a:solidFill>
                  <a:srgbClr val="C00000"/>
                </a:solidFill>
              </a:rPr>
              <a:t>außerhalb</a:t>
            </a:r>
            <a:r>
              <a:rPr lang="de-DE" sz="1400" b="1" dirty="0" smtClean="0"/>
              <a:t> der allgemeinen Wahlzeit </a:t>
            </a:r>
            <a:r>
              <a:rPr lang="de-DE" sz="1400" dirty="0" smtClean="0"/>
              <a:t>eine Mitarbeitervertretungswahl </a:t>
            </a:r>
          </a:p>
          <a:p>
            <a:r>
              <a:rPr lang="de-DE" sz="1400" dirty="0" smtClean="0"/>
              <a:t>      statt, so ist </a:t>
            </a:r>
            <a:r>
              <a:rPr lang="de-DE" sz="1400" b="1" dirty="0" smtClean="0">
                <a:solidFill>
                  <a:srgbClr val="C00000"/>
                </a:solidFill>
              </a:rPr>
              <a:t>unabhängig</a:t>
            </a:r>
            <a:r>
              <a:rPr lang="de-DE" sz="1400" b="1" dirty="0" smtClean="0">
                <a:solidFill>
                  <a:srgbClr val="0033CC"/>
                </a:solidFill>
              </a:rPr>
              <a:t> von der Amtszeit der MAV </a:t>
            </a:r>
            <a:r>
              <a:rPr lang="de-DE" sz="1400" dirty="0" smtClean="0"/>
              <a:t>in der nächsten allgemeinen</a:t>
            </a:r>
          </a:p>
          <a:p>
            <a:r>
              <a:rPr lang="de-DE" sz="1400" dirty="0" smtClean="0"/>
              <a:t>      Wahlzeit erneut zu wählen.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643174" y="4714884"/>
            <a:ext cx="61436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Ist eine MAV am 30. April </a:t>
            </a:r>
          </a:p>
          <a:p>
            <a:r>
              <a:rPr lang="de-DE" sz="1400" b="1" dirty="0" smtClean="0"/>
              <a:t>des Jahres der regelmäßigen Mitarbeitervertretungswahl noch nicht </a:t>
            </a:r>
            <a:r>
              <a:rPr lang="de-DE" sz="1400" b="1" dirty="0" smtClean="0">
                <a:solidFill>
                  <a:srgbClr val="C00000"/>
                </a:solidFill>
              </a:rPr>
              <a:t>ein Jahr </a:t>
            </a:r>
          </a:p>
          <a:p>
            <a:r>
              <a:rPr lang="de-DE" sz="1400" b="1" dirty="0" smtClean="0"/>
              <a:t>im Amt, </a:t>
            </a:r>
            <a:r>
              <a:rPr lang="de-DE" sz="1600" b="1" dirty="0" smtClean="0">
                <a:solidFill>
                  <a:srgbClr val="C00000"/>
                </a:solidFill>
              </a:rPr>
              <a:t>so ist nicht neu zu wählen</a:t>
            </a:r>
            <a:r>
              <a:rPr lang="de-DE" sz="1400" dirty="0" smtClean="0"/>
              <a:t>; die Amtszeit verlängert sich um die </a:t>
            </a:r>
          </a:p>
          <a:p>
            <a:r>
              <a:rPr lang="de-DE" sz="1400" dirty="0" smtClean="0"/>
              <a:t>nächste regelmäßige Amtszeit.</a:t>
            </a:r>
            <a:endParaRPr lang="de-DE" sz="1400" dirty="0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214546" y="5214950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214546" y="478632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14546" y="4071942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714611" y="2000240"/>
            <a:ext cx="152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§ 15  Amtszeit</a:t>
            </a:r>
            <a:endParaRPr lang="de-DE" dirty="0"/>
          </a:p>
        </p:txBody>
      </p:sp>
      <p:grpSp>
        <p:nvGrpSpPr>
          <p:cNvPr id="2" name="Gruppieren 28"/>
          <p:cNvGrpSpPr/>
          <p:nvPr/>
        </p:nvGrpSpPr>
        <p:grpSpPr>
          <a:xfrm>
            <a:off x="3286116" y="571480"/>
            <a:ext cx="5500726" cy="988334"/>
            <a:chOff x="3286116" y="370468"/>
            <a:chExt cx="5500726" cy="988334"/>
          </a:xfrm>
        </p:grpSpPr>
        <p:sp>
          <p:nvSpPr>
            <p:cNvPr id="31" name="Rechteck 30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hteck 32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714612" y="3143248"/>
            <a:ext cx="5286412" cy="338554"/>
            <a:chOff x="2714612" y="3143248"/>
            <a:chExt cx="5286412" cy="338554"/>
          </a:xfrm>
        </p:grpSpPr>
        <p:sp>
          <p:nvSpPr>
            <p:cNvPr id="27" name="Rechteck 26"/>
            <p:cNvSpPr/>
            <p:nvPr/>
          </p:nvSpPr>
          <p:spPr>
            <a:xfrm>
              <a:off x="2786050" y="3286124"/>
              <a:ext cx="5214974" cy="14287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714612" y="3143248"/>
              <a:ext cx="51769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dirty="0" smtClean="0"/>
                <a:t>Das nächste Wahljahr für Mitarbeitervertretungen ist 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2018</a:t>
              </a:r>
              <a:endParaRPr lang="de-DE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2428860" y="578645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i="1" dirty="0" smtClean="0"/>
              <a:t>( 4 )  </a:t>
            </a:r>
            <a:r>
              <a:rPr lang="de-DE" sz="1200" b="1" i="1" dirty="0" smtClean="0"/>
              <a:t>Die bisherige MAV führt die Geschäfte </a:t>
            </a:r>
            <a:r>
              <a:rPr lang="de-DE" sz="1200" b="1" i="1" dirty="0" smtClean="0">
                <a:solidFill>
                  <a:srgbClr val="C00000"/>
                </a:solidFill>
              </a:rPr>
              <a:t>bis zur Übernahme </a:t>
            </a:r>
            <a:r>
              <a:rPr lang="de-DE" sz="1200" b="1" i="1" dirty="0" smtClean="0"/>
              <a:t>durch die neu gewählte MAV weiter,</a:t>
            </a:r>
          </a:p>
          <a:p>
            <a:r>
              <a:rPr lang="de-DE" sz="1200" b="1" i="1" dirty="0" smtClean="0"/>
              <a:t>      längstens jedoch </a:t>
            </a:r>
            <a:r>
              <a:rPr lang="de-DE" sz="1200" b="1" i="1" dirty="0" smtClean="0">
                <a:solidFill>
                  <a:srgbClr val="C00000"/>
                </a:solidFill>
              </a:rPr>
              <a:t>sechs</a:t>
            </a:r>
            <a:r>
              <a:rPr lang="de-DE" sz="1200" b="1" i="1" dirty="0" smtClean="0"/>
              <a:t> Monate über den Ablauf ihrer Amtszeit hinaus. </a:t>
            </a:r>
            <a:endParaRPr lang="de-DE" sz="1200" b="1" i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571472" y="1571612"/>
            <a:ext cx="2143140" cy="757300"/>
            <a:chOff x="714348" y="3357562"/>
            <a:chExt cx="2143140" cy="757300"/>
          </a:xfrm>
        </p:grpSpPr>
        <p:sp>
          <p:nvSpPr>
            <p:cNvPr id="34" name="Rechteck 33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285984" y="2285992"/>
            <a:ext cx="6429420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285984" y="3143248"/>
            <a:ext cx="6429420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285984" y="4429132"/>
            <a:ext cx="6464830" cy="10516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107080" y="4480692"/>
            <a:ext cx="66437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/>
              <a:t>     (3)   </a:t>
            </a:r>
            <a:r>
              <a:rPr lang="de-DE" sz="1400" dirty="0" smtClean="0"/>
              <a:t>Die </a:t>
            </a:r>
            <a:r>
              <a:rPr lang="de-DE" sz="1400" dirty="0"/>
              <a:t>MAV </a:t>
            </a:r>
            <a:r>
              <a:rPr lang="de-DE" sz="1400" dirty="0" smtClean="0"/>
              <a:t>ist </a:t>
            </a:r>
            <a:r>
              <a:rPr lang="de-DE" sz="1400" dirty="0"/>
              <a:t>vor Ablauf ihrer Amtszeit durch </a:t>
            </a:r>
            <a:r>
              <a:rPr lang="de-DE" sz="1600" b="1" dirty="0">
                <a:solidFill>
                  <a:srgbClr val="C00000"/>
                </a:solidFill>
              </a:rPr>
              <a:t>Nachwahl </a:t>
            </a:r>
            <a:r>
              <a:rPr lang="de-DE" sz="1400" dirty="0" smtClean="0"/>
              <a:t>auf </a:t>
            </a:r>
            <a:r>
              <a:rPr lang="de-DE" sz="1400" dirty="0"/>
              <a:t>die erforderliche </a:t>
            </a:r>
            <a:r>
              <a:rPr lang="de-DE" sz="1400" dirty="0" smtClean="0"/>
              <a:t>Zahl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der Mitglieder unverzüglich zu ergänzen, </a:t>
            </a:r>
            <a:r>
              <a:rPr lang="de-DE" sz="1400" dirty="0" smtClean="0"/>
              <a:t>wenn </a:t>
            </a:r>
            <a:r>
              <a:rPr lang="de-DE" sz="1400" dirty="0"/>
              <a:t>die </a:t>
            </a:r>
            <a:r>
              <a:rPr lang="de-DE" sz="1400" dirty="0" smtClean="0"/>
              <a:t>Zahl ihrer </a:t>
            </a:r>
            <a:r>
              <a:rPr lang="de-DE" sz="1400" dirty="0"/>
              <a:t>Mitglieder </a:t>
            </a:r>
            <a:r>
              <a:rPr lang="de-DE" sz="1400" dirty="0" smtClean="0"/>
              <a:t>nach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Eintreten sämtlicher Ersatzmitglieder um </a:t>
            </a:r>
            <a:r>
              <a:rPr lang="de-DE" sz="1400" b="1" dirty="0" smtClean="0">
                <a:solidFill>
                  <a:srgbClr val="C00000"/>
                </a:solidFill>
              </a:rPr>
              <a:t>mehr </a:t>
            </a:r>
            <a:r>
              <a:rPr lang="de-DE" sz="1400" b="1" dirty="0">
                <a:solidFill>
                  <a:srgbClr val="C00000"/>
                </a:solidFill>
              </a:rPr>
              <a:t>als ein Viertel </a:t>
            </a:r>
            <a:r>
              <a:rPr lang="de-DE" sz="1400" dirty="0"/>
              <a:t>der </a:t>
            </a:r>
            <a:r>
              <a:rPr lang="de-DE" sz="1400" dirty="0" smtClean="0"/>
              <a:t>vorgeschriebenen</a:t>
            </a:r>
          </a:p>
          <a:p>
            <a:pPr>
              <a:defRPr/>
            </a:pPr>
            <a:r>
              <a:rPr lang="de-DE" sz="1400" dirty="0" smtClean="0"/>
              <a:t>         </a:t>
            </a:r>
            <a:r>
              <a:rPr lang="de-DE" sz="1400" dirty="0"/>
              <a:t>Zahl </a:t>
            </a:r>
            <a:r>
              <a:rPr lang="de-DE" sz="1400" b="1" dirty="0">
                <a:solidFill>
                  <a:srgbClr val="C00000"/>
                </a:solidFill>
              </a:rPr>
              <a:t>gesunken ist</a:t>
            </a:r>
            <a:r>
              <a:rPr lang="de-DE" sz="1400" b="1" dirty="0"/>
              <a:t>. 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000232" y="500063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1643042" y="500063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428728" y="5786454"/>
            <a:ext cx="728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Hat die Amtszeit der MAV bereits </a:t>
            </a:r>
            <a:r>
              <a:rPr lang="de-DE" sz="1400" b="1" dirty="0" smtClean="0">
                <a:solidFill>
                  <a:srgbClr val="C00000"/>
                </a:solidFill>
              </a:rPr>
              <a:t>mehr als drei Jahre </a:t>
            </a:r>
            <a:r>
              <a:rPr lang="de-DE" sz="1400" dirty="0" smtClean="0"/>
              <a:t>betragen, so findet anstelle einer Nachwahl </a:t>
            </a:r>
          </a:p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eine Neuwahl </a:t>
            </a:r>
            <a:r>
              <a:rPr lang="de-DE" sz="1400" dirty="0" smtClean="0"/>
              <a:t>statt.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285984" y="1928802"/>
            <a:ext cx="5214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16   Neu- und Nachwahl der MAV vor Ablauf der Amtszeit</a:t>
            </a:r>
            <a:endParaRPr lang="de-DE" sz="1600" b="1" dirty="0"/>
          </a:p>
        </p:txBody>
      </p:sp>
      <p:sp>
        <p:nvSpPr>
          <p:cNvPr id="25" name="Rechteck 24"/>
          <p:cNvSpPr/>
          <p:nvPr/>
        </p:nvSpPr>
        <p:spPr>
          <a:xfrm>
            <a:off x="2249956" y="2337552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Die MAV ist vor Ablauf ihrer Amtszeit </a:t>
            </a:r>
            <a:r>
              <a:rPr lang="de-DE" sz="1400" b="1" dirty="0" smtClean="0">
                <a:solidFill>
                  <a:srgbClr val="C00000"/>
                </a:solidFill>
              </a:rPr>
              <a:t>unverzüglich</a:t>
            </a:r>
            <a:r>
              <a:rPr lang="de-DE" sz="1400" b="1" dirty="0" smtClean="0"/>
              <a:t> neu zu wählen, </a:t>
            </a:r>
          </a:p>
          <a:p>
            <a:r>
              <a:rPr lang="de-DE" sz="1400" b="1" dirty="0" smtClean="0"/>
              <a:t>       </a:t>
            </a:r>
            <a:r>
              <a:rPr lang="de-DE" sz="1400" dirty="0" smtClean="0"/>
              <a:t>wenn</a:t>
            </a:r>
            <a:r>
              <a:rPr lang="de-DE" sz="1400" b="1" dirty="0" smtClean="0"/>
              <a:t> </a:t>
            </a:r>
            <a:r>
              <a:rPr lang="de-DE" sz="1400" dirty="0" smtClean="0"/>
              <a:t>die MAV mit den Stimmen der Mehrheit der Mitglieder ihren </a:t>
            </a:r>
            <a:r>
              <a:rPr lang="de-DE" sz="1400" b="1" dirty="0" smtClean="0">
                <a:solidFill>
                  <a:srgbClr val="C00000"/>
                </a:solidFill>
              </a:rPr>
              <a:t>Rücktritt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       beschlossen hat oder die Mitarbeitervertretung </a:t>
            </a:r>
            <a:r>
              <a:rPr lang="de-DE" sz="1400" b="1" dirty="0" smtClean="0"/>
              <a:t>nach § 17 </a:t>
            </a:r>
            <a:r>
              <a:rPr lang="de-DE" sz="1400" b="1" dirty="0" smtClean="0">
                <a:solidFill>
                  <a:srgbClr val="C00000"/>
                </a:solidFill>
              </a:rPr>
              <a:t>aufgelöst</a:t>
            </a:r>
            <a:r>
              <a:rPr lang="de-DE" sz="1400" dirty="0" smtClean="0"/>
              <a:t> worden ist.</a:t>
            </a:r>
            <a:endParaRPr lang="de-DE" sz="1400" dirty="0"/>
          </a:p>
        </p:txBody>
      </p:sp>
      <p:sp>
        <p:nvSpPr>
          <p:cNvPr id="26" name="Rechteck 25"/>
          <p:cNvSpPr/>
          <p:nvPr/>
        </p:nvSpPr>
        <p:spPr>
          <a:xfrm>
            <a:off x="2249956" y="3194808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 </a:t>
            </a:r>
            <a:r>
              <a:rPr lang="de-DE" sz="1400" b="1" dirty="0" smtClean="0"/>
              <a:t>In den Fällen ist unverzüglich das Verfahren für die Neuwahl einzuleiten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       Bis zum Abschluss der Neuwahl nimmt der </a:t>
            </a:r>
            <a:r>
              <a:rPr lang="de-DE" sz="1400" b="1" dirty="0" smtClean="0">
                <a:solidFill>
                  <a:srgbClr val="C00000"/>
                </a:solidFill>
              </a:rPr>
              <a:t>Wahlvorstand </a:t>
            </a:r>
            <a:r>
              <a:rPr lang="de-DE" sz="1400" dirty="0" smtClean="0"/>
              <a:t>die Aufgaben der MAV</a:t>
            </a:r>
          </a:p>
          <a:p>
            <a:r>
              <a:rPr lang="de-DE" sz="1400" dirty="0" smtClean="0"/>
              <a:t>       wahr, längstens aber für einen Zeitraum von </a:t>
            </a:r>
            <a:r>
              <a:rPr lang="de-DE" sz="1400" b="1" dirty="0" smtClean="0"/>
              <a:t>sechs Monaten</a:t>
            </a:r>
            <a:r>
              <a:rPr lang="de-DE" sz="1400" dirty="0" smtClean="0"/>
              <a:t>, soweit nicht die </a:t>
            </a:r>
          </a:p>
          <a:p>
            <a:r>
              <a:rPr lang="de-DE" sz="1400" dirty="0" smtClean="0"/>
              <a:t>       Wahl im vereinfachten Verfahren durchgeführt wird.</a:t>
            </a:r>
            <a:endParaRPr lang="de-DE" sz="1400" dirty="0"/>
          </a:p>
        </p:txBody>
      </p:sp>
      <p:sp>
        <p:nvSpPr>
          <p:cNvPr id="27" name="Rechteck 26"/>
          <p:cNvSpPr/>
          <p:nvPr/>
        </p:nvSpPr>
        <p:spPr>
          <a:xfrm>
            <a:off x="2571736" y="5572140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Für die Nachwahl gelten die Vorschriften über das Wahlverfahren entsprechend.</a:t>
            </a:r>
            <a:endParaRPr lang="de-DE" sz="1400" b="1" dirty="0"/>
          </a:p>
        </p:txBody>
      </p:sp>
      <p:sp>
        <p:nvSpPr>
          <p:cNvPr id="29" name="Rechteck 28"/>
          <p:cNvSpPr/>
          <p:nvPr/>
        </p:nvSpPr>
        <p:spPr>
          <a:xfrm>
            <a:off x="642910" y="4929198"/>
            <a:ext cx="921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860000"/>
                </a:solidFill>
              </a:rPr>
              <a:t>Nachwahl</a:t>
            </a:r>
            <a:endParaRPr lang="de-DE" sz="1400" dirty="0">
              <a:solidFill>
                <a:srgbClr val="860000"/>
              </a:solidFill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000232" y="3571876"/>
            <a:ext cx="285750" cy="214313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28"/>
          <p:cNvGrpSpPr/>
          <p:nvPr/>
        </p:nvGrpSpPr>
        <p:grpSpPr>
          <a:xfrm>
            <a:off x="3286116" y="571480"/>
            <a:ext cx="5500726" cy="988334"/>
            <a:chOff x="3286116" y="370468"/>
            <a:chExt cx="5500726" cy="988334"/>
          </a:xfrm>
        </p:grpSpPr>
        <p:sp>
          <p:nvSpPr>
            <p:cNvPr id="33" name="Rechteck 3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hteck 35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57158" y="1428736"/>
            <a:ext cx="2143140" cy="757300"/>
            <a:chOff x="714348" y="3357562"/>
            <a:chExt cx="2143140" cy="757300"/>
          </a:xfrm>
        </p:grpSpPr>
        <p:sp>
          <p:nvSpPr>
            <p:cNvPr id="38" name="Rechteck 37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428860" y="3000372"/>
            <a:ext cx="6286544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428860" y="4429132"/>
            <a:ext cx="628654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3" name="Rechteck 22"/>
          <p:cNvSpPr/>
          <p:nvPr/>
        </p:nvSpPr>
        <p:spPr>
          <a:xfrm>
            <a:off x="2428860" y="5286388"/>
            <a:ext cx="6286544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9" name="Rechteck 8"/>
          <p:cNvSpPr/>
          <p:nvPr/>
        </p:nvSpPr>
        <p:spPr>
          <a:xfrm>
            <a:off x="2786050" y="207167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9  Wahlberechtigung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571736" y="235743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Wahlberechtigt sind </a:t>
            </a:r>
            <a:r>
              <a:rPr lang="de-DE" b="1" dirty="0" smtClean="0">
                <a:solidFill>
                  <a:srgbClr val="C00000"/>
                </a:solidFill>
              </a:rPr>
              <a:t>alle</a:t>
            </a:r>
            <a:r>
              <a:rPr lang="de-DE" sz="1400" b="1" dirty="0" smtClean="0"/>
              <a:t> Mitarbeiter und Mitarbeiterinnen die am Wahltag </a:t>
            </a:r>
          </a:p>
          <a:p>
            <a:r>
              <a:rPr lang="de-DE" sz="1400" b="1" dirty="0" smtClean="0"/>
              <a:t>      das </a:t>
            </a:r>
            <a:r>
              <a:rPr lang="de-DE" sz="1400" b="1" dirty="0" smtClean="0">
                <a:solidFill>
                  <a:srgbClr val="C00000"/>
                </a:solidFill>
              </a:rPr>
              <a:t>18.</a:t>
            </a:r>
            <a:r>
              <a:rPr lang="de-DE" sz="1400" b="1" dirty="0" smtClean="0"/>
              <a:t> Lebensjahr vollendet haben. </a:t>
            </a:r>
            <a:endParaRPr lang="de-DE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2571736" y="3071810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Wer zu einer anderen Dienststelle abgeordnet ist, </a:t>
            </a:r>
            <a:r>
              <a:rPr lang="de-DE" sz="1400" b="1" dirty="0" smtClean="0"/>
              <a:t>wird dort nach Ablauf </a:t>
            </a:r>
          </a:p>
          <a:p>
            <a:r>
              <a:rPr lang="de-DE" sz="1400" b="1" dirty="0" smtClean="0"/>
              <a:t>von </a:t>
            </a:r>
            <a:r>
              <a:rPr lang="de-DE" sz="1400" b="1" dirty="0" smtClean="0">
                <a:solidFill>
                  <a:srgbClr val="C00000"/>
                </a:solidFill>
              </a:rPr>
              <a:t>drei Monaten </a:t>
            </a:r>
            <a:r>
              <a:rPr lang="de-DE" sz="1400" b="1" dirty="0" smtClean="0"/>
              <a:t>wahlberechtigt</a:t>
            </a:r>
            <a:r>
              <a:rPr lang="de-DE" sz="1400" dirty="0" smtClean="0"/>
              <a:t>; zum gleichen Zeitpunkt erlischt das Wahlrecht</a:t>
            </a:r>
          </a:p>
          <a:p>
            <a:r>
              <a:rPr lang="de-DE" sz="1400" dirty="0" smtClean="0"/>
              <a:t> in der bisherigen Dienststelle für die Dauer der Abordnung.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2571736" y="4429132"/>
            <a:ext cx="6286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die </a:t>
            </a:r>
            <a:r>
              <a:rPr lang="de-DE" sz="1600" b="1" dirty="0" smtClean="0"/>
              <a:t>am Wahltag </a:t>
            </a:r>
            <a:r>
              <a:rPr lang="de-DE" sz="1400" dirty="0" smtClean="0"/>
              <a:t>aufgrund einer </a:t>
            </a:r>
            <a:r>
              <a:rPr lang="de-DE" sz="1400" b="1" dirty="0" smtClean="0"/>
              <a:t>Altersteilzeitvereinbarung </a:t>
            </a:r>
            <a:r>
              <a:rPr lang="de-DE" sz="1400" b="1" dirty="0" smtClean="0">
                <a:solidFill>
                  <a:srgbClr val="C00000"/>
                </a:solidFill>
              </a:rPr>
              <a:t>freigestellt</a:t>
            </a:r>
            <a:r>
              <a:rPr lang="de-DE" sz="1400" b="1" dirty="0" smtClean="0"/>
              <a:t> </a:t>
            </a:r>
          </a:p>
          <a:p>
            <a:r>
              <a:rPr lang="de-DE" sz="1400" dirty="0" smtClean="0"/>
              <a:t>oder seit mehr als drei Monaten und für wenigstens weitere </a:t>
            </a:r>
            <a:r>
              <a:rPr lang="de-DE" sz="1400" b="1" dirty="0" smtClean="0"/>
              <a:t>drei Monate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beurlaubt</a:t>
            </a:r>
            <a:r>
              <a:rPr lang="de-DE" sz="1400" b="1" dirty="0" smtClean="0"/>
              <a:t> </a:t>
            </a:r>
            <a:r>
              <a:rPr lang="de-DE" sz="1400" dirty="0" smtClean="0"/>
              <a:t>sind. 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571736" y="5286388"/>
            <a:ext cx="6286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Nicht wahlberechtigt sind daneben </a:t>
            </a:r>
            <a:r>
              <a:rPr lang="de-DE" sz="1400" b="1" dirty="0" smtClean="0">
                <a:solidFill>
                  <a:srgbClr val="C00000"/>
                </a:solidFill>
              </a:rPr>
              <a:t>Mitglieder der Dienststellenleitung </a:t>
            </a:r>
          </a:p>
          <a:p>
            <a:r>
              <a:rPr lang="de-DE" sz="1400" b="1" dirty="0" smtClean="0"/>
              <a:t>und die Personen nach § 4 </a:t>
            </a:r>
            <a:r>
              <a:rPr lang="de-DE" sz="1400" dirty="0" smtClean="0"/>
              <a:t>Absatz 2, </a:t>
            </a:r>
            <a:r>
              <a:rPr lang="de-DE" sz="1200" b="1" i="1" dirty="0" smtClean="0"/>
              <a:t>es sei denn, dass sie nach Gesetz oder Satzung </a:t>
            </a:r>
          </a:p>
          <a:p>
            <a:r>
              <a:rPr lang="de-DE" sz="1200" b="1" i="1" dirty="0" smtClean="0"/>
              <a:t>als Mitarbeitende in die leitenden Organe gewählt oder entsandt worden sind.</a:t>
            </a:r>
            <a:endParaRPr lang="de-DE" sz="1200" b="1" i="1" dirty="0"/>
          </a:p>
        </p:txBody>
      </p:sp>
      <p:grpSp>
        <p:nvGrpSpPr>
          <p:cNvPr id="2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2000232" y="4143380"/>
            <a:ext cx="3256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Nicht wahlberechtigt </a:t>
            </a:r>
            <a:r>
              <a:rPr lang="de-DE" sz="1400" b="1" dirty="0" smtClean="0"/>
              <a:t>sind Mitarbeitende,</a:t>
            </a:r>
            <a:endParaRPr lang="de-DE" sz="1400" b="1" dirty="0"/>
          </a:p>
        </p:txBody>
      </p:sp>
      <p:sp>
        <p:nvSpPr>
          <p:cNvPr id="26" name="Rechteck 25"/>
          <p:cNvSpPr/>
          <p:nvPr/>
        </p:nvSpPr>
        <p:spPr>
          <a:xfrm>
            <a:off x="714348" y="3000372"/>
            <a:ext cx="13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860000"/>
                </a:solidFill>
              </a:rPr>
              <a:t>Das Wahlrecht ist </a:t>
            </a:r>
          </a:p>
          <a:p>
            <a:r>
              <a:rPr lang="de-DE" sz="1200" b="1" dirty="0" smtClean="0">
                <a:solidFill>
                  <a:srgbClr val="860000"/>
                </a:solidFill>
              </a:rPr>
              <a:t>an die Dienststelle </a:t>
            </a:r>
          </a:p>
          <a:p>
            <a:r>
              <a:rPr lang="de-DE" sz="1200" b="1" dirty="0" smtClean="0">
                <a:solidFill>
                  <a:srgbClr val="860000"/>
                </a:solidFill>
              </a:rPr>
              <a:t>gebunden</a:t>
            </a:r>
            <a:endParaRPr lang="de-DE" sz="1200" b="1" dirty="0">
              <a:solidFill>
                <a:srgbClr val="860000"/>
              </a:solidFill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143108" y="321468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143108" y="457200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500034" y="1714488"/>
            <a:ext cx="2143140" cy="757300"/>
            <a:chOff x="714348" y="3357562"/>
            <a:chExt cx="2143140" cy="757300"/>
          </a:xfrm>
        </p:grpSpPr>
        <p:sp>
          <p:nvSpPr>
            <p:cNvPr id="30" name="Rechteck 29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6" grpId="0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15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1690678" cy="1690678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428860" y="3000372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Zu den Mitarbeitern gehören Teilzeitbeschäftigte ebenso wie geringfügig Beschäftigte, studentische Hilfskräfte, Anerkennungs- und Vorpraktikanten</a:t>
            </a:r>
          </a:p>
          <a:p>
            <a:r>
              <a:rPr lang="de-DE" sz="1400" dirty="0" smtClean="0"/>
              <a:t>sowie auch Ärzte im Praktikum oder Ärzte in Weiterbildung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4429124" y="1214422"/>
            <a:ext cx="3857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i="1" dirty="0" smtClean="0"/>
              <a:t>Wahlberechtigt sind </a:t>
            </a:r>
            <a:r>
              <a:rPr lang="de-DE" sz="1100" b="1" i="1" dirty="0" smtClean="0">
                <a:solidFill>
                  <a:srgbClr val="C00000"/>
                </a:solidFill>
              </a:rPr>
              <a:t>alle</a:t>
            </a:r>
            <a:r>
              <a:rPr lang="de-DE" sz="1100" b="1" i="1" dirty="0" smtClean="0"/>
              <a:t> Mitarbeiter und Mitarbeiterinnen </a:t>
            </a:r>
          </a:p>
          <a:p>
            <a:r>
              <a:rPr lang="de-DE" sz="1100" b="1" i="1" dirty="0" smtClean="0"/>
              <a:t>die am Wahltag das </a:t>
            </a:r>
            <a:r>
              <a:rPr lang="de-DE" sz="1100" b="1" i="1" dirty="0" smtClean="0">
                <a:solidFill>
                  <a:srgbClr val="C00000"/>
                </a:solidFill>
              </a:rPr>
              <a:t>18.</a:t>
            </a:r>
            <a:r>
              <a:rPr lang="de-DE" sz="1100" b="1" i="1" dirty="0" smtClean="0"/>
              <a:t> Lebensjahr vollendet haben. </a:t>
            </a:r>
            <a:endParaRPr lang="de-DE" sz="1100" b="1" i="1" dirty="0"/>
          </a:p>
        </p:txBody>
      </p:sp>
      <p:sp>
        <p:nvSpPr>
          <p:cNvPr id="9" name="Rechteck 8"/>
          <p:cNvSpPr/>
          <p:nvPr/>
        </p:nvSpPr>
        <p:spPr>
          <a:xfrm>
            <a:off x="3857620" y="235743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 Auf den zeitlichen Umfang eines Beschäftigungsverhältnisses kommt es nicht (mehr) an.</a:t>
            </a:r>
          </a:p>
        </p:txBody>
      </p:sp>
      <p:sp>
        <p:nvSpPr>
          <p:cNvPr id="8" name="Rechteck 7"/>
          <p:cNvSpPr/>
          <p:nvPr/>
        </p:nvSpPr>
        <p:spPr>
          <a:xfrm>
            <a:off x="2428860" y="407194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Wahlberechtigung besteht fort</a:t>
            </a:r>
            <a:r>
              <a:rPr lang="de-DE" sz="1400" dirty="0" smtClean="0"/>
              <a:t>, da es sich um keine Beurlaubung sondern </a:t>
            </a:r>
          </a:p>
          <a:p>
            <a:r>
              <a:rPr lang="de-DE" sz="1400" dirty="0" smtClean="0"/>
              <a:t>um ein Beschäftigungsverbot handelt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428860" y="464344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Langzeiterkrankte</a:t>
            </a:r>
            <a:r>
              <a:rPr lang="de-DE" sz="1400" b="1" dirty="0" smtClean="0"/>
              <a:t> sind wahlberechtigt. </a:t>
            </a:r>
            <a:r>
              <a:rPr lang="de-DE" sz="1000" dirty="0" smtClean="0"/>
              <a:t>    (</a:t>
            </a:r>
            <a:r>
              <a:rPr lang="de-DE" sz="1000" b="1" dirty="0" smtClean="0"/>
              <a:t>Fey/ </a:t>
            </a:r>
            <a:r>
              <a:rPr lang="de-DE" sz="1000" b="1" dirty="0" err="1" smtClean="0"/>
              <a:t>Rehren</a:t>
            </a:r>
            <a:r>
              <a:rPr lang="de-DE" sz="1000" b="1" dirty="0" smtClean="0"/>
              <a:t>, MVG.EKD, Kommentar, § 9, </a:t>
            </a:r>
            <a:r>
              <a:rPr lang="de-DE" sz="1000" b="1" dirty="0" err="1" smtClean="0"/>
              <a:t>Rdnr</a:t>
            </a:r>
            <a:r>
              <a:rPr lang="de-DE" sz="1000" b="1" dirty="0" smtClean="0"/>
              <a:t>. 17).</a:t>
            </a:r>
            <a:endParaRPr lang="de-DE" sz="1000" b="1" dirty="0"/>
          </a:p>
        </p:txBody>
      </p:sp>
      <p:sp>
        <p:nvSpPr>
          <p:cNvPr id="12" name="Rechteck 11"/>
          <p:cNvSpPr/>
          <p:nvPr/>
        </p:nvSpPr>
        <p:spPr>
          <a:xfrm>
            <a:off x="2428860" y="5286388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Mit dem „Hamburger Modell“ </a:t>
            </a:r>
            <a:r>
              <a:rPr lang="de-DE" sz="1400" dirty="0" smtClean="0"/>
              <a:t>(§ 74 SGB V)</a:t>
            </a:r>
            <a:r>
              <a:rPr lang="de-DE" sz="1400" b="1" dirty="0" smtClean="0"/>
              <a:t>, </a:t>
            </a:r>
            <a:r>
              <a:rPr lang="de-DE" sz="1400" dirty="0" smtClean="0"/>
              <a:t>wird zwar zur Rehabilitation ein „Rechtsverhältnisses eigener Art“ (BAG) begründet,- doch die Wahlberechtigung </a:t>
            </a:r>
          </a:p>
          <a:p>
            <a:r>
              <a:rPr lang="de-DE" sz="1400" dirty="0" smtClean="0"/>
              <a:t>entsteht auf Grund des weiterhin mit „ruhenden“ Hauptleistungspflichten </a:t>
            </a:r>
          </a:p>
          <a:p>
            <a:r>
              <a:rPr lang="de-DE" sz="1400" dirty="0" smtClean="0"/>
              <a:t>bestehenden Arbeitsverhältnisses.               </a:t>
            </a:r>
            <a:r>
              <a:rPr lang="de-DE" sz="1000" b="1" dirty="0" smtClean="0"/>
              <a:t>(Berliner Kommentar zum MVG.EKD, § 2, </a:t>
            </a:r>
            <a:r>
              <a:rPr lang="de-DE" sz="1000" b="1" dirty="0" err="1" smtClean="0"/>
              <a:t>Rdnr</a:t>
            </a:r>
            <a:r>
              <a:rPr lang="de-DE" sz="1000" b="1" dirty="0" smtClean="0"/>
              <a:t>. 16).</a:t>
            </a:r>
            <a:endParaRPr lang="de-DE" sz="1000" b="1" dirty="0"/>
          </a:p>
        </p:txBody>
      </p:sp>
      <p:sp>
        <p:nvSpPr>
          <p:cNvPr id="13" name="Rechteck 12"/>
          <p:cNvSpPr/>
          <p:nvPr/>
        </p:nvSpPr>
        <p:spPr>
          <a:xfrm>
            <a:off x="2428860" y="3857628"/>
            <a:ext cx="1184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Mutterschutz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143108" y="5000636"/>
            <a:ext cx="564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Mitarbeiter in der </a:t>
            </a:r>
            <a:r>
              <a:rPr lang="de-DE" sz="1400" b="1" dirty="0" smtClean="0">
                <a:solidFill>
                  <a:srgbClr val="C00000"/>
                </a:solidFill>
              </a:rPr>
              <a:t>stufenweisen Wiedereingliederung </a:t>
            </a:r>
            <a:r>
              <a:rPr lang="de-DE" sz="1400" b="1" dirty="0" smtClean="0"/>
              <a:t>sind wahlberechtigt </a:t>
            </a:r>
          </a:p>
        </p:txBody>
      </p:sp>
      <p:grpSp>
        <p:nvGrpSpPr>
          <p:cNvPr id="16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eck 18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000232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000232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28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1690678" cy="1690678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857488" y="2786058"/>
            <a:ext cx="5929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Mitarbeitende, die sich am Wahltag seit mehr als </a:t>
            </a:r>
            <a:r>
              <a:rPr lang="de-DE" sz="1200" b="1" dirty="0" smtClean="0">
                <a:solidFill>
                  <a:srgbClr val="C00000"/>
                </a:solidFill>
              </a:rPr>
              <a:t>drei </a:t>
            </a:r>
            <a:r>
              <a:rPr lang="de-DE" sz="1200" b="1" dirty="0" smtClean="0"/>
              <a:t>Monaten in der Elternzeit befinden, </a:t>
            </a:r>
          </a:p>
          <a:p>
            <a:r>
              <a:rPr lang="de-DE" sz="1200" b="1" dirty="0" smtClean="0"/>
              <a:t>haben keine Wahlberechtigung                              </a:t>
            </a:r>
            <a:r>
              <a:rPr lang="de-DE" sz="1000" b="1" dirty="0" smtClean="0"/>
              <a:t>(Fey/ </a:t>
            </a:r>
            <a:r>
              <a:rPr lang="de-DE" sz="1000" b="1" dirty="0" err="1" smtClean="0"/>
              <a:t>Rehren</a:t>
            </a:r>
            <a:r>
              <a:rPr lang="de-DE" sz="1000" b="1" dirty="0" smtClean="0"/>
              <a:t>, MVG.EKD, Kommentar, § 9 </a:t>
            </a:r>
            <a:r>
              <a:rPr lang="de-DE" sz="1000" b="1" dirty="0" err="1" smtClean="0"/>
              <a:t>Rdnr</a:t>
            </a:r>
            <a:r>
              <a:rPr lang="de-DE" sz="1000" b="1" dirty="0" smtClean="0"/>
              <a:t>. 13). </a:t>
            </a:r>
          </a:p>
          <a:p>
            <a:endParaRPr lang="de-DE" sz="800" b="1" dirty="0" smtClean="0"/>
          </a:p>
          <a:p>
            <a:r>
              <a:rPr lang="de-DE" sz="1200" b="1" dirty="0" smtClean="0"/>
              <a:t>Bei „elterngeldunschädlichen Teilzeitarbeitsverhältnissen“ bleibt die Wahlberechtigung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bestehen</a:t>
            </a:r>
            <a:r>
              <a:rPr lang="de-DE" sz="1200" b="1" dirty="0" smtClean="0"/>
              <a:t>, da diese „normale“ Arbeitsverhältnisse sind.</a:t>
            </a:r>
            <a:endParaRPr lang="de-DE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2857488" y="3786190"/>
            <a:ext cx="5429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Wenn die Pflegezeit nach dem Pflegezeitgesetz  </a:t>
            </a:r>
            <a:r>
              <a:rPr lang="de-DE" sz="1000" b="1" dirty="0" smtClean="0"/>
              <a:t>(</a:t>
            </a:r>
            <a:r>
              <a:rPr lang="de-DE" sz="1000" b="1" dirty="0" err="1" smtClean="0"/>
              <a:t>PflegeZG</a:t>
            </a:r>
            <a:r>
              <a:rPr lang="de-DE" sz="1000" b="1" dirty="0" smtClean="0"/>
              <a:t>) </a:t>
            </a:r>
          </a:p>
          <a:p>
            <a:r>
              <a:rPr lang="de-DE" sz="1200" b="1" dirty="0" smtClean="0"/>
              <a:t>am Wahltag seit  mehr als </a:t>
            </a:r>
            <a:r>
              <a:rPr lang="de-DE" sz="1200" b="1" dirty="0" smtClean="0">
                <a:solidFill>
                  <a:srgbClr val="C00000"/>
                </a:solidFill>
              </a:rPr>
              <a:t>drei</a:t>
            </a:r>
            <a:r>
              <a:rPr lang="de-DE" sz="1200" b="1" dirty="0" smtClean="0"/>
              <a:t> Monaten besteht, </a:t>
            </a:r>
            <a:r>
              <a:rPr lang="de-DE" sz="1200" b="1" dirty="0" smtClean="0">
                <a:solidFill>
                  <a:srgbClr val="C00000"/>
                </a:solidFill>
              </a:rPr>
              <a:t>erlischt </a:t>
            </a:r>
            <a:r>
              <a:rPr lang="de-DE" sz="1200" b="1" dirty="0" smtClean="0"/>
              <a:t>die Wahlberechtigung.</a:t>
            </a:r>
            <a:endParaRPr lang="de-DE" sz="1200" b="1" dirty="0"/>
          </a:p>
        </p:txBody>
      </p:sp>
      <p:sp>
        <p:nvSpPr>
          <p:cNvPr id="7" name="Rechteck 6"/>
          <p:cNvSpPr/>
          <p:nvPr/>
        </p:nvSpPr>
        <p:spPr>
          <a:xfrm>
            <a:off x="2857456" y="4286256"/>
            <a:ext cx="5572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Während der Freistellungsphase im Blockmodell </a:t>
            </a:r>
            <a:r>
              <a:rPr lang="de-DE" sz="1200" b="1" dirty="0" smtClean="0">
                <a:solidFill>
                  <a:srgbClr val="C00000"/>
                </a:solidFill>
              </a:rPr>
              <a:t>entfällt </a:t>
            </a:r>
            <a:r>
              <a:rPr lang="de-DE" sz="1200" b="1" dirty="0" smtClean="0"/>
              <a:t>die Wahlberechtigung </a:t>
            </a:r>
          </a:p>
          <a:p>
            <a:r>
              <a:rPr lang="de-DE" sz="1000" b="1" dirty="0" smtClean="0"/>
              <a:t>(§ 9 Abs. 3 Satz 1 MVG.EKD).</a:t>
            </a:r>
            <a:endParaRPr lang="de-DE" sz="1000" b="1" dirty="0"/>
          </a:p>
        </p:txBody>
      </p:sp>
      <p:sp>
        <p:nvSpPr>
          <p:cNvPr id="8" name="Rechteck 7"/>
          <p:cNvSpPr/>
          <p:nvPr/>
        </p:nvSpPr>
        <p:spPr>
          <a:xfrm>
            <a:off x="2857456" y="4786322"/>
            <a:ext cx="5857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Es besteht keine Wahlberechtigung,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wenn</a:t>
            </a:r>
            <a:r>
              <a:rPr lang="de-DE" sz="1200" b="1" dirty="0" smtClean="0"/>
              <a:t> eine befristete Rente wegen voller Erwerbsminderung nach § 33 Abs. 3 Nr. 2 SGB VI bezogen wird, da für die Zeit der Befristung das Arbeitsverhältnis ruht </a:t>
            </a:r>
          </a:p>
          <a:p>
            <a:r>
              <a:rPr lang="de-DE" sz="1000" b="1" dirty="0" smtClean="0"/>
              <a:t>(Fey/ </a:t>
            </a:r>
            <a:r>
              <a:rPr lang="de-DE" sz="1000" b="1" dirty="0" err="1" smtClean="0"/>
              <a:t>Rehren</a:t>
            </a:r>
            <a:r>
              <a:rPr lang="de-DE" sz="1000" b="1" dirty="0" smtClean="0"/>
              <a:t>, MVG.EKD, Kommentar, § 9, Rdnr.18 a).</a:t>
            </a:r>
            <a:endParaRPr lang="de-DE" sz="1000" b="1" dirty="0"/>
          </a:p>
        </p:txBody>
      </p:sp>
      <p:sp>
        <p:nvSpPr>
          <p:cNvPr id="10" name="Rechteck 9"/>
          <p:cNvSpPr/>
          <p:nvPr/>
        </p:nvSpPr>
        <p:spPr>
          <a:xfrm>
            <a:off x="2857456" y="5643578"/>
            <a:ext cx="6286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Diese Personen werden nicht aus Erwerbsgründen tätig. Ihnen fehlt es an der </a:t>
            </a:r>
          </a:p>
          <a:p>
            <a:r>
              <a:rPr lang="de-DE" sz="1200" b="1" dirty="0" smtClean="0"/>
              <a:t>persönlichen Abhängigkeit. Sie sind </a:t>
            </a:r>
            <a:r>
              <a:rPr lang="de-DE" sz="1200" b="1" dirty="0" smtClean="0">
                <a:solidFill>
                  <a:srgbClr val="C00000"/>
                </a:solidFill>
              </a:rPr>
              <a:t>keine</a:t>
            </a:r>
            <a:r>
              <a:rPr lang="de-DE" sz="1200" b="1" dirty="0" smtClean="0"/>
              <a:t> Mitarbeiter im Sinne des § 2 MVG.EKD</a:t>
            </a:r>
          </a:p>
          <a:p>
            <a:r>
              <a:rPr lang="de-DE" sz="1000" b="1" dirty="0" smtClean="0"/>
              <a:t> (Berliner Kommentar zum MVG.EKD, § 2, </a:t>
            </a:r>
            <a:r>
              <a:rPr lang="de-DE" sz="1000" b="1" dirty="0" err="1" smtClean="0"/>
              <a:t>Rdnr</a:t>
            </a:r>
            <a:r>
              <a:rPr lang="de-DE" sz="1000" b="1" dirty="0" smtClean="0"/>
              <a:t>. 11).</a:t>
            </a:r>
            <a:endParaRPr lang="de-DE" sz="1000" b="1" dirty="0"/>
          </a:p>
        </p:txBody>
      </p:sp>
      <p:sp>
        <p:nvSpPr>
          <p:cNvPr id="9" name="Rechteck 8"/>
          <p:cNvSpPr/>
          <p:nvPr/>
        </p:nvSpPr>
        <p:spPr>
          <a:xfrm>
            <a:off x="785786" y="5643578"/>
            <a:ext cx="160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Unentgeltlich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(ehrenamtlich) </a:t>
            </a:r>
            <a:r>
              <a:rPr lang="de-DE" sz="1400" b="1" dirty="0" smtClean="0"/>
              <a:t>Tätige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00100" y="4786322"/>
            <a:ext cx="19288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Befristete Rente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wegen voller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Erwerbsminderung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1214414" y="4357694"/>
            <a:ext cx="1126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Altersteilzeit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728" y="3857628"/>
            <a:ext cx="909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Pflegezeit</a:t>
            </a:r>
          </a:p>
        </p:txBody>
      </p:sp>
      <p:sp>
        <p:nvSpPr>
          <p:cNvPr id="14" name="Rechteck 13"/>
          <p:cNvSpPr/>
          <p:nvPr/>
        </p:nvSpPr>
        <p:spPr>
          <a:xfrm>
            <a:off x="1500166" y="2857496"/>
            <a:ext cx="894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Elternzeit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1538" y="3286124"/>
            <a:ext cx="13470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Teilzeit</a:t>
            </a:r>
            <a:r>
              <a:rPr lang="de-DE" sz="1400" b="1" dirty="0" smtClean="0"/>
              <a:t> </a:t>
            </a:r>
            <a:r>
              <a:rPr lang="de-DE" sz="1200" b="1" dirty="0" smtClean="0"/>
              <a:t>während </a:t>
            </a:r>
          </a:p>
          <a:p>
            <a:r>
              <a:rPr lang="de-DE" sz="1200" b="1" dirty="0" smtClean="0"/>
              <a:t>der Elternzeit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428860" y="585789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2428860" y="521495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428860" y="442913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428860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428860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428860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3" name="Rechteck 2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hteck 2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3929058" y="1714488"/>
            <a:ext cx="2867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Nicht wahlberechtigt </a:t>
            </a:r>
            <a:r>
              <a:rPr lang="de-DE" sz="1400" b="1" dirty="0" smtClean="0"/>
              <a:t>sind Personen </a:t>
            </a:r>
            <a:endParaRPr lang="de-DE" sz="1400" b="1" dirty="0"/>
          </a:p>
        </p:txBody>
      </p:sp>
      <p:sp>
        <p:nvSpPr>
          <p:cNvPr id="27" name="Rechteck 26"/>
          <p:cNvSpPr/>
          <p:nvPr/>
        </p:nvSpPr>
        <p:spPr>
          <a:xfrm>
            <a:off x="3929058" y="1928802"/>
            <a:ext cx="485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im Rahmen des Bundesfreiwilligen Dienstes tätig sind, </a:t>
            </a:r>
          </a:p>
          <a:p>
            <a:r>
              <a:rPr lang="de-DE" sz="1400" dirty="0" smtClean="0"/>
              <a:t>oder ein freiwilliges soziales oder ökologisches Jahr absolvieren</a:t>
            </a:r>
          </a:p>
          <a:p>
            <a:r>
              <a:rPr lang="de-DE" sz="1400" dirty="0" smtClean="0"/>
              <a:t>und Teilnehmer von Maßnahmen der Job-Center</a:t>
            </a:r>
          </a:p>
        </p:txBody>
      </p:sp>
      <p:sp>
        <p:nvSpPr>
          <p:cNvPr id="30" name="Rechteck 29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0" y="0"/>
            <a:ext cx="221454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 bwMode="auto">
          <a:xfrm>
            <a:off x="1643042" y="2643182"/>
            <a:ext cx="6929486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643042" y="5000636"/>
            <a:ext cx="6929486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71472" y="1071546"/>
            <a:ext cx="8001056" cy="35718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Rechteck 1"/>
          <p:cNvSpPr>
            <a:spLocks noChangeArrowheads="1"/>
          </p:cNvSpPr>
          <p:nvPr/>
        </p:nvSpPr>
        <p:spPr bwMode="auto">
          <a:xfrm>
            <a:off x="2143108" y="785794"/>
            <a:ext cx="446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…als es noch keine Arbeitnehmerrechte gab </a:t>
            </a: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3428992" y="1071546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Das Leben als Arbeiter bedeutete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und Elend</a:t>
            </a:r>
            <a:endParaRPr lang="de-D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7" descr="C:\Users\Gisbert\Desktop\220px-Wappen_Deutsches_Reich_-_Reichsadler_188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976313" cy="121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1"/>
          <p:cNvSpPr>
            <a:spLocks noChangeArrowheads="1"/>
          </p:cNvSpPr>
          <p:nvPr/>
        </p:nvSpPr>
        <p:spPr bwMode="auto">
          <a:xfrm>
            <a:off x="2143108" y="2714620"/>
            <a:ext cx="64294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Nach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Aufhebung der Sozialistengesetze </a:t>
            </a:r>
            <a:endParaRPr lang="de-DE" sz="14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konnten wieder Arbeiterausschüsse </a:t>
            </a:r>
            <a:r>
              <a:rPr lang="de-DE" sz="1200" b="1" i="1" dirty="0">
                <a:cs typeface="Arial" pitchFamily="34" charset="0"/>
              </a:rPr>
              <a:t>auf freiwilliger </a:t>
            </a:r>
            <a:r>
              <a:rPr lang="de-DE" sz="1200" b="1" i="1" dirty="0" smtClean="0">
                <a:cs typeface="Arial" pitchFamily="34" charset="0"/>
              </a:rPr>
              <a:t>Basis </a:t>
            </a:r>
            <a:r>
              <a:rPr lang="de-DE" sz="1200" b="1" i="1" dirty="0">
                <a:cs typeface="Arial" pitchFamily="34" charset="0"/>
              </a:rPr>
              <a:t>gegründet werden. Dies geschah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aber nur </a:t>
            </a:r>
            <a:r>
              <a:rPr lang="de-DE" sz="1200" b="1" i="1" dirty="0">
                <a:cs typeface="Arial" pitchFamily="34" charset="0"/>
              </a:rPr>
              <a:t>dort, wo es </a:t>
            </a:r>
            <a:r>
              <a:rPr lang="de-DE" sz="1200" b="1" i="1" dirty="0" smtClean="0">
                <a:cs typeface="Arial" pitchFamily="34" charset="0"/>
              </a:rPr>
              <a:t>eine </a:t>
            </a:r>
            <a:r>
              <a:rPr lang="de-DE" sz="1200" b="1" i="1" dirty="0">
                <a:cs typeface="Arial" pitchFamily="34" charset="0"/>
              </a:rPr>
              <a:t>aktive </a:t>
            </a:r>
            <a:r>
              <a:rPr lang="de-DE" sz="1200" b="1" i="1" dirty="0" smtClean="0">
                <a:cs typeface="Arial" pitchFamily="34" charset="0"/>
              </a:rPr>
              <a:t>Gewerkschaften bzw</a:t>
            </a:r>
            <a:r>
              <a:rPr lang="de-DE" sz="1200" b="1" i="1" dirty="0">
                <a:cs typeface="Arial" pitchFamily="34" charset="0"/>
              </a:rPr>
              <a:t>. deren Vorläufer </a:t>
            </a:r>
            <a:r>
              <a:rPr lang="de-DE" sz="1200" b="1" i="1" dirty="0" smtClean="0">
                <a:cs typeface="Arial" pitchFamily="34" charset="0"/>
              </a:rPr>
              <a:t>gab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25" name="Rechteck 1"/>
          <p:cNvSpPr>
            <a:spLocks noChangeArrowheads="1"/>
          </p:cNvSpPr>
          <p:nvPr/>
        </p:nvSpPr>
        <p:spPr bwMode="auto">
          <a:xfrm>
            <a:off x="2143108" y="3357562"/>
            <a:ext cx="65008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Als </a:t>
            </a:r>
            <a:r>
              <a:rPr lang="de-DE" sz="1200" b="1" i="1" dirty="0">
                <a:cs typeface="Arial" pitchFamily="34" charset="0"/>
              </a:rPr>
              <a:t>Reaktion auf den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Streik im Ruhrkohlebergbau</a:t>
            </a:r>
            <a:r>
              <a:rPr lang="de-DE" sz="1200" b="1" i="1" dirty="0">
                <a:cs typeface="Arial" pitchFamily="34" charset="0"/>
              </a:rPr>
              <a:t>, wurde im preußischen Berggesetz </a:t>
            </a:r>
          </a:p>
          <a:p>
            <a:r>
              <a:rPr lang="de-DE" sz="1200" b="1" i="1" dirty="0" smtClean="0">
                <a:cs typeface="Arial" pitchFamily="34" charset="0"/>
              </a:rPr>
              <a:t>die </a:t>
            </a:r>
            <a:r>
              <a:rPr lang="de-DE" sz="1200" b="1" i="1" dirty="0">
                <a:cs typeface="Arial" pitchFamily="34" charset="0"/>
              </a:rPr>
              <a:t>Einführung von Arbeiterausschüssen im Bergbauunternehmen mit mehr als 100 </a:t>
            </a:r>
            <a:r>
              <a:rPr lang="de-DE" sz="1200" b="1" i="1" dirty="0" smtClean="0">
                <a:cs typeface="Arial" pitchFamily="34" charset="0"/>
              </a:rPr>
              <a:t>Beschäftigten </a:t>
            </a:r>
            <a:r>
              <a:rPr lang="de-DE" sz="1200" b="1" i="1" dirty="0">
                <a:cs typeface="Arial" pitchFamily="34" charset="0"/>
              </a:rPr>
              <a:t>verankert</a:t>
            </a:r>
            <a:r>
              <a:rPr lang="de-DE" sz="1200" b="1" i="1" dirty="0" smtClean="0">
                <a:cs typeface="Arial" pitchFamily="34" charset="0"/>
              </a:rPr>
              <a:t>. Sie hatten </a:t>
            </a:r>
            <a:r>
              <a:rPr lang="de-DE" sz="1200" b="1" i="1" dirty="0">
                <a:cs typeface="Arial" pitchFamily="34" charset="0"/>
              </a:rPr>
              <a:t>ein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Anhörungsrecht</a:t>
            </a:r>
            <a:r>
              <a:rPr lang="de-DE" sz="1200" b="1" i="1" dirty="0">
                <a:cs typeface="Arial" pitchFamily="34" charset="0"/>
              </a:rPr>
              <a:t> in </a:t>
            </a:r>
            <a:r>
              <a:rPr lang="de-DE" sz="1200" b="1" i="1" dirty="0" smtClean="0">
                <a:cs typeface="Arial" pitchFamily="34" charset="0"/>
              </a:rPr>
              <a:t>sozialen Angelegenheiten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26" name="Rechteck 1"/>
          <p:cNvSpPr>
            <a:spLocks noChangeArrowheads="1"/>
          </p:cNvSpPr>
          <p:nvPr/>
        </p:nvSpPr>
        <p:spPr bwMode="auto">
          <a:xfrm>
            <a:off x="2143108" y="4071942"/>
            <a:ext cx="64294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Das </a:t>
            </a:r>
            <a:r>
              <a:rPr lang="de-DE" sz="1200" b="1" i="1" dirty="0">
                <a:cs typeface="Arial" pitchFamily="34" charset="0"/>
              </a:rPr>
              <a:t>Gesetz des Vaterländischen Hilfsdiensts sah Arbeiterausschüsse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für </a:t>
            </a:r>
            <a:r>
              <a:rPr lang="de-DE" sz="1200" b="1" i="1" dirty="0">
                <a:cs typeface="Arial" pitchFamily="34" charset="0"/>
              </a:rPr>
              <a:t>alle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Kriegs-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und versorgungswichtigen </a:t>
            </a:r>
            <a:r>
              <a:rPr lang="de-DE" sz="1200" b="1" i="1" dirty="0">
                <a:cs typeface="Arial" pitchFamily="34" charset="0"/>
              </a:rPr>
              <a:t>Unternehmen mit mehr als 50 Beschäftigten vor.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Diese Arbeiterausschüsse hatten </a:t>
            </a:r>
            <a:r>
              <a:rPr lang="de-DE" sz="1200" b="1" i="1" dirty="0">
                <a:cs typeface="Arial" pitchFamily="34" charset="0"/>
              </a:rPr>
              <a:t>ein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Anhörungsrecht</a:t>
            </a:r>
            <a:r>
              <a:rPr lang="de-DE" sz="1200" b="1" i="1" dirty="0">
                <a:cs typeface="Arial" pitchFamily="34" charset="0"/>
              </a:rPr>
              <a:t> in </a:t>
            </a:r>
            <a:r>
              <a:rPr lang="de-DE" sz="1200" b="1" i="1" dirty="0" smtClean="0">
                <a:cs typeface="Arial" pitchFamily="34" charset="0"/>
              </a:rPr>
              <a:t>sozialen Angelegenheiten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27" name="Rechteck 26"/>
          <p:cNvSpPr>
            <a:spLocks noChangeArrowheads="1"/>
          </p:cNvSpPr>
          <p:nvPr/>
        </p:nvSpPr>
        <p:spPr bwMode="auto">
          <a:xfrm>
            <a:off x="2143108" y="1643050"/>
            <a:ext cx="635798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Die </a:t>
            </a:r>
            <a:r>
              <a:rPr lang="de-DE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Mitbestimmung</a:t>
            </a:r>
            <a:r>
              <a:rPr lang="de-DE" sz="1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in Betrieb und Unternehmen </a:t>
            </a:r>
          </a:p>
          <a:p>
            <a:r>
              <a:rPr lang="de-DE" sz="1400" b="1" dirty="0">
                <a:latin typeface="+mj-lt"/>
                <a:cs typeface="Arial" pitchFamily="34" charset="0"/>
              </a:rPr>
              <a:t>ist </a:t>
            </a:r>
            <a:r>
              <a:rPr lang="de-DE" sz="1400" b="1" dirty="0" smtClean="0">
                <a:latin typeface="+mj-lt"/>
                <a:cs typeface="Arial" pitchFamily="34" charset="0"/>
              </a:rPr>
              <a:t>erst in </a:t>
            </a:r>
            <a:r>
              <a:rPr lang="de-DE" sz="1400" b="1" dirty="0">
                <a:latin typeface="+mj-lt"/>
                <a:cs typeface="Arial" pitchFamily="34" charset="0"/>
              </a:rPr>
              <a:t>einem langen historischen Prozess </a:t>
            </a:r>
            <a:r>
              <a:rPr lang="de-DE" sz="1400" b="1" dirty="0" smtClean="0">
                <a:latin typeface="+mj-lt"/>
                <a:cs typeface="Arial" pitchFamily="34" charset="0"/>
              </a:rPr>
              <a:t>und aus </a:t>
            </a:r>
            <a:r>
              <a:rPr lang="de-DE" sz="1400" b="1" dirty="0">
                <a:latin typeface="+mj-lt"/>
                <a:cs typeface="Arial" pitchFamily="34" charset="0"/>
              </a:rPr>
              <a:t>sehr unterschiedlichen Motiven </a:t>
            </a:r>
            <a:r>
              <a:rPr lang="de-DE" sz="1400" b="1" dirty="0" smtClean="0">
                <a:latin typeface="+mj-lt"/>
                <a:cs typeface="Arial" pitchFamily="34" charset="0"/>
              </a:rPr>
              <a:t>und </a:t>
            </a:r>
            <a:r>
              <a:rPr lang="de-DE" sz="1400" b="1" dirty="0">
                <a:latin typeface="+mj-lt"/>
                <a:cs typeface="Arial" pitchFamily="34" charset="0"/>
              </a:rPr>
              <a:t>Zielsetzungen hervorgegangen. </a:t>
            </a:r>
          </a:p>
        </p:txBody>
      </p:sp>
      <p:sp>
        <p:nvSpPr>
          <p:cNvPr id="28" name="Rechteck 27"/>
          <p:cNvSpPr/>
          <p:nvPr/>
        </p:nvSpPr>
        <p:spPr>
          <a:xfrm>
            <a:off x="1285852" y="271462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1891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1285852" y="3357562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1905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1285852" y="407194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1916</a:t>
            </a:r>
            <a:r>
              <a:rPr lang="de-DE" sz="1600" dirty="0" smtClean="0">
                <a:cs typeface="Arial" pitchFamily="34" charset="0"/>
              </a:rPr>
              <a:t> </a:t>
            </a:r>
            <a:endParaRPr lang="de-DE" dirty="0"/>
          </a:p>
        </p:txBody>
      </p:sp>
      <p:sp>
        <p:nvSpPr>
          <p:cNvPr id="31" name="Rechteck 18"/>
          <p:cNvSpPr>
            <a:spLocks noChangeArrowheads="1"/>
          </p:cNvSpPr>
          <p:nvPr/>
        </p:nvSpPr>
        <p:spPr bwMode="auto">
          <a:xfrm>
            <a:off x="857224" y="5072074"/>
            <a:ext cx="7643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cs typeface="Arial" pitchFamily="34" charset="0"/>
              </a:rPr>
              <a:t>Erst in </a:t>
            </a:r>
            <a:r>
              <a:rPr lang="de-DE" sz="1400" b="1" i="1" dirty="0">
                <a:cs typeface="Arial" pitchFamily="34" charset="0"/>
              </a:rPr>
              <a:t>der Weimarer Republik wurde das </a:t>
            </a:r>
            <a:r>
              <a:rPr lang="de-DE" sz="1400" b="1" i="1" dirty="0">
                <a:solidFill>
                  <a:srgbClr val="C00000"/>
                </a:solidFill>
                <a:cs typeface="Arial" pitchFamily="34" charset="0"/>
              </a:rPr>
              <a:t>Mitbestimmungsrecht in der Verfassung </a:t>
            </a:r>
            <a:r>
              <a:rPr lang="de-DE" sz="1400" b="1" i="1" dirty="0" smtClean="0">
                <a:cs typeface="Arial" pitchFamily="34" charset="0"/>
              </a:rPr>
              <a:t>festgeschrieben</a:t>
            </a:r>
            <a:endParaRPr lang="de-DE" sz="1400" b="1" i="1" dirty="0">
              <a:cs typeface="Arial" pitchFamily="34" charset="0"/>
            </a:endParaRPr>
          </a:p>
        </p:txBody>
      </p:sp>
      <p:sp>
        <p:nvSpPr>
          <p:cNvPr id="32" name="Rechteck 1"/>
          <p:cNvSpPr>
            <a:spLocks noChangeArrowheads="1"/>
          </p:cNvSpPr>
          <p:nvPr/>
        </p:nvSpPr>
        <p:spPr bwMode="auto">
          <a:xfrm>
            <a:off x="2143108" y="5572140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>
                <a:cs typeface="Arial" pitchFamily="34" charset="0"/>
              </a:rPr>
              <a:t>Für Betriebe mit mehr als 20 Beschäftigten war ein </a:t>
            </a:r>
            <a:r>
              <a:rPr lang="de-DE" sz="1200" b="1" i="1" dirty="0" smtClean="0">
                <a:cs typeface="Arial" pitchFamily="34" charset="0"/>
              </a:rPr>
              <a:t>Betriebsrat vorgesehen</a:t>
            </a:r>
            <a:r>
              <a:rPr lang="de-DE" sz="1200" b="1" i="1" dirty="0">
                <a:cs typeface="Arial" pitchFamily="34" charset="0"/>
              </a:rPr>
              <a:t>, dessen Aufgaben darin liegen sollte, die sozialen </a:t>
            </a:r>
            <a:r>
              <a:rPr lang="de-DE" sz="1200" b="1" i="1" dirty="0" smtClean="0">
                <a:cs typeface="Arial" pitchFamily="34" charset="0"/>
              </a:rPr>
              <a:t>und </a:t>
            </a:r>
            <a:r>
              <a:rPr lang="de-DE" sz="1200" b="1" i="1" dirty="0">
                <a:cs typeface="Arial" pitchFamily="34" charset="0"/>
              </a:rPr>
              <a:t>wirtschaftlichen Interessen der Arbeitnehmer </a:t>
            </a:r>
            <a:r>
              <a:rPr lang="de-DE" sz="1200" b="1" i="1" dirty="0" smtClean="0">
                <a:cs typeface="Arial" pitchFamily="34" charset="0"/>
              </a:rPr>
              <a:t>zu </a:t>
            </a:r>
            <a:r>
              <a:rPr lang="de-DE" sz="1200" b="1" i="1" dirty="0">
                <a:cs typeface="Arial" pitchFamily="34" charset="0"/>
              </a:rPr>
              <a:t>vertreten </a:t>
            </a:r>
            <a:endParaRPr lang="de-DE" sz="1200" b="1" i="1" dirty="0" smtClean="0">
              <a:cs typeface="Arial" pitchFamily="34" charset="0"/>
            </a:endParaRPr>
          </a:p>
          <a:p>
            <a:r>
              <a:rPr lang="de-DE" sz="1200" b="1" i="1" dirty="0" smtClean="0">
                <a:cs typeface="Arial" pitchFamily="34" charset="0"/>
              </a:rPr>
              <a:t>und </a:t>
            </a:r>
            <a:r>
              <a:rPr lang="de-DE" sz="1200" b="1" i="1" dirty="0">
                <a:cs typeface="Arial" pitchFamily="34" charset="0"/>
              </a:rPr>
              <a:t>Einfluss </a:t>
            </a:r>
            <a:r>
              <a:rPr lang="de-DE" sz="1200" b="1" i="1" dirty="0" smtClean="0">
                <a:cs typeface="Arial" pitchFamily="34" charset="0"/>
              </a:rPr>
              <a:t>auf </a:t>
            </a:r>
            <a:r>
              <a:rPr lang="de-DE" sz="1200" b="1" i="1" dirty="0">
                <a:cs typeface="Arial" pitchFamily="34" charset="0"/>
              </a:rPr>
              <a:t>die Betriebsleitung und -leistung </a:t>
            </a:r>
            <a:r>
              <a:rPr lang="de-DE" sz="1200" b="1" i="1" dirty="0" smtClean="0">
                <a:cs typeface="Arial" pitchFamily="34" charset="0"/>
              </a:rPr>
              <a:t>zu </a:t>
            </a:r>
            <a:r>
              <a:rPr lang="de-DE" sz="1200" b="1" i="1" dirty="0">
                <a:cs typeface="Arial" pitchFamily="34" charset="0"/>
              </a:rPr>
              <a:t>nehmen.</a:t>
            </a:r>
          </a:p>
        </p:txBody>
      </p:sp>
      <p:sp>
        <p:nvSpPr>
          <p:cNvPr id="33" name="Rechteck 1"/>
          <p:cNvSpPr>
            <a:spLocks noChangeArrowheads="1"/>
          </p:cNvSpPr>
          <p:nvPr/>
        </p:nvSpPr>
        <p:spPr bwMode="auto">
          <a:xfrm>
            <a:off x="2143108" y="5357826"/>
            <a:ext cx="4714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i="1" dirty="0">
                <a:cs typeface="Arial" pitchFamily="34" charset="0"/>
              </a:rPr>
              <a:t>1920 </a:t>
            </a:r>
            <a:r>
              <a:rPr lang="de-DE" sz="1400" b="1" i="1" dirty="0" smtClean="0">
                <a:cs typeface="Arial" pitchFamily="34" charset="0"/>
              </a:rPr>
              <a:t> wurde das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Betriebsrätegesetz</a:t>
            </a:r>
            <a:r>
              <a:rPr lang="de-DE" sz="1400" b="1" i="1" dirty="0" smtClean="0">
                <a:cs typeface="Arial" pitchFamily="34" charset="0"/>
              </a:rPr>
              <a:t> verabschiedet</a:t>
            </a:r>
            <a:r>
              <a:rPr lang="de-DE" sz="1400" b="1" i="1" dirty="0">
                <a:cs typeface="Arial" pitchFamily="34" charset="0"/>
              </a:rPr>
              <a:t>. </a:t>
            </a:r>
          </a:p>
        </p:txBody>
      </p:sp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429264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hteck 36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/>
      <p:bldP spid="27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214678" y="5643578"/>
            <a:ext cx="5214974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4" name="Rechteck 33"/>
          <p:cNvSpPr/>
          <p:nvPr/>
        </p:nvSpPr>
        <p:spPr bwMode="auto">
          <a:xfrm>
            <a:off x="2428860" y="4429132"/>
            <a:ext cx="6286544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428860" y="3500438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214678" y="584782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2214546" y="1428736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           </a:t>
            </a:r>
            <a:r>
              <a:rPr lang="de-DE" sz="1200" b="1" i="1" dirty="0" smtClean="0">
                <a:solidFill>
                  <a:srgbClr val="C00000"/>
                </a:solidFill>
              </a:rPr>
              <a:t>Nicht wahlberechtigt sind </a:t>
            </a:r>
          </a:p>
          <a:p>
            <a:r>
              <a:rPr lang="de-DE" sz="1200" b="1" i="1" dirty="0" smtClean="0"/>
              <a:t>Mitglieder der Dienststellenleitung und die Personen nach § 4 Absatz 2 </a:t>
            </a:r>
            <a:endParaRPr lang="de-DE" sz="1200" b="1" i="1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2571736" y="2571744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cs typeface="Arial" pitchFamily="34" charset="0"/>
              </a:rPr>
              <a:t>§ 4  </a:t>
            </a:r>
            <a:r>
              <a:rPr lang="de-DE" sz="2000" b="1" dirty="0" smtClean="0">
                <a:cs typeface="Arial" pitchFamily="34" charset="0"/>
              </a:rPr>
              <a:t>Dienststellenleitungen</a:t>
            </a:r>
            <a:r>
              <a:rPr lang="de-DE" sz="1600" b="1" dirty="0" smtClean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de-DE" sz="1400" b="1" dirty="0" smtClean="0">
                <a:cs typeface="Arial" pitchFamily="34" charset="0"/>
              </a:rPr>
              <a:t>sind </a:t>
            </a:r>
            <a:r>
              <a:rPr lang="de-DE" sz="1400" b="1" dirty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nach </a:t>
            </a:r>
            <a:r>
              <a:rPr lang="de-DE" sz="1400" b="1" dirty="0">
                <a:cs typeface="Arial" pitchFamily="34" charset="0"/>
              </a:rPr>
              <a:t>Verfassung, Gesetz oder Satzung </a:t>
            </a:r>
            <a:r>
              <a:rPr lang="de-DE" sz="1400" b="1" dirty="0" smtClean="0">
                <a:cs typeface="Arial" pitchFamily="34" charset="0"/>
              </a:rPr>
              <a:t>leitenden Organe oder </a:t>
            </a:r>
            <a:r>
              <a:rPr lang="de-DE" sz="1400" b="1" dirty="0">
                <a:cs typeface="Arial" pitchFamily="34" charset="0"/>
              </a:rPr>
              <a:t>Personen der Dienststellen.</a:t>
            </a:r>
          </a:p>
        </p:txBody>
      </p:sp>
      <p:sp>
        <p:nvSpPr>
          <p:cNvPr id="27" name="Rechteck 26"/>
          <p:cNvSpPr/>
          <p:nvPr/>
        </p:nvSpPr>
        <p:spPr>
          <a:xfrm>
            <a:off x="2571736" y="357187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Zur Dienststellenleitung gehören </a:t>
            </a:r>
          </a:p>
          <a:p>
            <a:r>
              <a:rPr lang="de-DE" sz="1400" b="1" dirty="0" smtClean="0">
                <a:cs typeface="Arial" pitchFamily="34" charset="0"/>
              </a:rPr>
              <a:t>auch die mit der Geschäftsführung beauftragten Personen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und ihre ständigen Vertreter </a:t>
            </a:r>
            <a:r>
              <a:rPr lang="de-DE" sz="1400" b="1" dirty="0" smtClean="0">
                <a:cs typeface="Arial" pitchFamily="34" charset="0"/>
              </a:rPr>
              <a:t>oder Vertreterinnen.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571736" y="4429132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Daneben gehören die Personen zur Dienststellenleitung, </a:t>
            </a:r>
          </a:p>
          <a:p>
            <a:r>
              <a:rPr lang="de-DE" sz="1400" dirty="0" smtClean="0">
                <a:cs typeface="Arial" pitchFamily="34" charset="0"/>
              </a:rPr>
              <a:t>die </a:t>
            </a:r>
            <a:r>
              <a:rPr lang="de-DE" sz="1400" b="1" dirty="0" smtClean="0">
                <a:cs typeface="Arial" pitchFamily="34" charset="0"/>
              </a:rPr>
              <a:t>allein oder gemeinsam </a:t>
            </a:r>
            <a:r>
              <a:rPr lang="de-DE" sz="1400" dirty="0" smtClean="0">
                <a:cs typeface="Arial" pitchFamily="34" charset="0"/>
              </a:rPr>
              <a:t>mit anderen Personen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ständig </a:t>
            </a:r>
            <a:r>
              <a:rPr lang="de-DE" sz="1400" dirty="0" smtClean="0">
                <a:cs typeface="Arial" pitchFamily="34" charset="0"/>
              </a:rPr>
              <a:t>und nicht nur in Einzelfällen zu </a:t>
            </a:r>
            <a:r>
              <a:rPr lang="de-DE" sz="1400" b="1" dirty="0" smtClean="0">
                <a:solidFill>
                  <a:srgbClr val="0000FF"/>
                </a:solidFill>
                <a:cs typeface="Arial" pitchFamily="34" charset="0"/>
              </a:rPr>
              <a:t>Entscheidungen in Angelegenheiten </a:t>
            </a:r>
            <a:r>
              <a:rPr lang="de-DE" sz="1400" dirty="0" smtClean="0">
                <a:cs typeface="Arial" pitchFamily="34" charset="0"/>
              </a:rPr>
              <a:t>befugt sind, die nach diesem Kirchengesetz der </a:t>
            </a:r>
            <a:r>
              <a:rPr lang="de-DE" sz="1400" b="1" dirty="0" err="1" smtClean="0">
                <a:cs typeface="Arial" pitchFamily="34" charset="0"/>
              </a:rPr>
              <a:t>Mitberatung</a:t>
            </a:r>
            <a:r>
              <a:rPr lang="de-DE" sz="1400" dirty="0" smtClean="0">
                <a:cs typeface="Arial" pitchFamily="34" charset="0"/>
              </a:rPr>
              <a:t> oder </a:t>
            </a:r>
            <a:r>
              <a:rPr lang="de-DE" sz="1400" b="1" dirty="0" smtClean="0">
                <a:cs typeface="Arial" pitchFamily="34" charset="0"/>
              </a:rPr>
              <a:t>Mitbestimmung</a:t>
            </a:r>
            <a:r>
              <a:rPr lang="de-DE" sz="1400" dirty="0" smtClean="0">
                <a:cs typeface="Arial" pitchFamily="34" charset="0"/>
              </a:rPr>
              <a:t> unterliegen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9" name="Rechteck 532"/>
          <p:cNvSpPr>
            <a:spLocks noChangeArrowheads="1"/>
          </p:cNvSpPr>
          <p:nvPr/>
        </p:nvSpPr>
        <p:spPr bwMode="auto">
          <a:xfrm>
            <a:off x="2571736" y="5572140"/>
            <a:ext cx="6000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Personen, die zur Dienststellenleitung gehören,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sind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der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MAV zu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benennen</a:t>
            </a:r>
            <a:r>
              <a:rPr lang="de-DE" sz="1400" b="1" dirty="0">
                <a:cs typeface="Arial" pitchFamily="34" charset="0"/>
              </a:rPr>
              <a:t>.</a:t>
            </a: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14546" y="471488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14546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357290" y="3643314"/>
            <a:ext cx="81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860000"/>
                </a:solidFill>
              </a:rPr>
              <a:t>Absatz 2</a:t>
            </a:r>
            <a:endParaRPr lang="de-DE" sz="1400" dirty="0">
              <a:solidFill>
                <a:srgbClr val="860000"/>
              </a:solidFill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14546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500034" y="2357430"/>
            <a:ext cx="2143140" cy="757300"/>
            <a:chOff x="714348" y="3357562"/>
            <a:chExt cx="2143140" cy="757300"/>
          </a:xfrm>
        </p:grpSpPr>
        <p:sp>
          <p:nvSpPr>
            <p:cNvPr id="25" name="Rechteck 24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30" grpId="0" animBg="1"/>
      <p:bldP spid="31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0" y="0"/>
            <a:ext cx="242886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16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285992"/>
            <a:ext cx="642942" cy="105552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214546" y="4500570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Ein Kriterium ist das Erfordernis „nicht weisungsgebundener“ </a:t>
            </a:r>
            <a:r>
              <a:rPr lang="de-DE" sz="1400" b="1" dirty="0" smtClean="0"/>
              <a:t>Selbstständigkeit</a:t>
            </a:r>
            <a:endParaRPr lang="de-DE" sz="1400" b="1" dirty="0"/>
          </a:p>
        </p:txBody>
      </p:sp>
      <p:sp>
        <p:nvSpPr>
          <p:cNvPr id="9" name="Rechteck 8"/>
          <p:cNvSpPr/>
          <p:nvPr/>
        </p:nvSpPr>
        <p:spPr>
          <a:xfrm>
            <a:off x="2214546" y="4714884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Eine reine Mitwirkung an einer Entscheidung, oder nur die Vorbereitung oder der Vollzug einer Personalmaßnahme begründet keine Dienststellenleitungsfunktion.</a:t>
            </a:r>
            <a:endParaRPr lang="de-DE" sz="14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43108" y="3643314"/>
            <a:ext cx="6429420" cy="692497"/>
            <a:chOff x="2143108" y="3643314"/>
            <a:chExt cx="6429420" cy="692497"/>
          </a:xfrm>
        </p:grpSpPr>
        <p:sp>
          <p:nvSpPr>
            <p:cNvPr id="27" name="Rechteck 26"/>
            <p:cNvSpPr/>
            <p:nvPr/>
          </p:nvSpPr>
          <p:spPr>
            <a:xfrm>
              <a:off x="2143108" y="3643314"/>
              <a:ext cx="6429420" cy="50006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214546" y="3643314"/>
              <a:ext cx="635798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Die Klärung dieser Frage ist von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besonderer Bedeutung</a:t>
              </a:r>
              <a:r>
                <a:rPr lang="de-DE" sz="1400" b="1" dirty="0" smtClean="0"/>
                <a:t>, weil damit </a:t>
              </a:r>
            </a:p>
            <a:p>
              <a:r>
                <a:rPr lang="de-DE" sz="1400" b="1" dirty="0" smtClean="0"/>
                <a:t>Mitarbeitende von der Wahlberechtigung und Wählbarkeit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ausgeschlossen</a:t>
              </a:r>
              <a:r>
                <a:rPr lang="de-DE" sz="1400" b="1" dirty="0" smtClean="0"/>
                <a:t> werden</a:t>
              </a:r>
            </a:p>
            <a:p>
              <a:r>
                <a:rPr lang="de-DE" sz="1100" dirty="0" smtClean="0"/>
                <a:t>(Fey/ </a:t>
              </a:r>
              <a:r>
                <a:rPr lang="de-DE" sz="1100" dirty="0" err="1" smtClean="0"/>
                <a:t>Rehren</a:t>
              </a:r>
              <a:r>
                <a:rPr lang="de-DE" sz="1100" dirty="0" smtClean="0"/>
                <a:t>, MVG.EKD, Kommentar, § 4, Rdnr.3).</a:t>
              </a:r>
              <a:endParaRPr lang="de-DE" sz="1100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2214546" y="5929330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Bei Streitigkeiten muss ggf. die Schiedsstelle zur Klärung angerufen werden.</a:t>
            </a:r>
            <a:endParaRPr lang="de-DE" sz="1400" b="1" i="1" dirty="0"/>
          </a:p>
        </p:txBody>
      </p:sp>
      <p:sp>
        <p:nvSpPr>
          <p:cNvPr id="13" name="Rechteck 12"/>
          <p:cNvSpPr/>
          <p:nvPr/>
        </p:nvSpPr>
        <p:spPr>
          <a:xfrm>
            <a:off x="2214546" y="171448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 smtClean="0">
                <a:cs typeface="Arial" pitchFamily="34" charset="0"/>
              </a:rPr>
              <a:t>Daneben gehören die Personen zur Dienststellenleitung, </a:t>
            </a:r>
          </a:p>
          <a:p>
            <a:r>
              <a:rPr lang="de-DE" sz="1000" i="1" dirty="0" smtClean="0">
                <a:cs typeface="Arial" pitchFamily="34" charset="0"/>
              </a:rPr>
              <a:t>die allein oder gemeinsam mit anderen Personen ständig und nicht nur in Einzelfällen </a:t>
            </a:r>
          </a:p>
          <a:p>
            <a:r>
              <a:rPr lang="de-DE" sz="1000" i="1" dirty="0" smtClean="0">
                <a:cs typeface="Arial" pitchFamily="34" charset="0"/>
              </a:rPr>
              <a:t>zu Entscheidungen in Angelegenheiten befugt sind, die nach diesem Kirchengesetz </a:t>
            </a:r>
          </a:p>
          <a:p>
            <a:r>
              <a:rPr lang="de-DE" sz="1000" i="1" dirty="0" smtClean="0">
                <a:cs typeface="Arial" pitchFamily="34" charset="0"/>
              </a:rPr>
              <a:t>der </a:t>
            </a:r>
            <a:r>
              <a:rPr lang="de-DE" sz="1000" i="1" dirty="0" err="1" smtClean="0">
                <a:cs typeface="Arial" pitchFamily="34" charset="0"/>
              </a:rPr>
              <a:t>Mitberatung</a:t>
            </a:r>
            <a:r>
              <a:rPr lang="de-DE" sz="1000" i="1" dirty="0" smtClean="0">
                <a:cs typeface="Arial" pitchFamily="34" charset="0"/>
              </a:rPr>
              <a:t> oder Mitbestimmung unterliegen</a:t>
            </a:r>
            <a:endParaRPr lang="de-DE" sz="1000" i="1" dirty="0"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214546" y="2571744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Wie ist festzustellen</a:t>
            </a:r>
            <a:r>
              <a:rPr lang="de-DE" sz="1400" i="1" dirty="0" smtClean="0"/>
              <a:t>, ob die Dienststellenleitung </a:t>
            </a:r>
          </a:p>
          <a:p>
            <a:r>
              <a:rPr lang="de-DE" sz="1400" b="1" i="1" dirty="0" smtClean="0"/>
              <a:t>zu Recht </a:t>
            </a:r>
            <a:r>
              <a:rPr lang="de-DE" sz="1400" i="1" dirty="0" err="1" smtClean="0"/>
              <a:t>zb</a:t>
            </a:r>
            <a:r>
              <a:rPr lang="de-DE" sz="1400" i="1" dirty="0" smtClean="0"/>
              <a:t>. Mitarbeitende der mittleren Führungsebene, </a:t>
            </a:r>
          </a:p>
          <a:p>
            <a:r>
              <a:rPr lang="de-DE" sz="1400" i="1" dirty="0" smtClean="0"/>
              <a:t>dem Personenkreis von § 4,2 MVG zugeordnet hat</a:t>
            </a:r>
            <a:endParaRPr lang="de-DE" sz="1400" i="1" dirty="0"/>
          </a:p>
        </p:txBody>
      </p:sp>
      <p:sp>
        <p:nvSpPr>
          <p:cNvPr id="15" name="Rechteck 14"/>
          <p:cNvSpPr/>
          <p:nvPr/>
        </p:nvSpPr>
        <p:spPr>
          <a:xfrm>
            <a:off x="2214546" y="5143512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Entscheidungen </a:t>
            </a:r>
            <a:r>
              <a:rPr lang="de-DE" sz="1400" b="1" dirty="0" smtClean="0">
                <a:solidFill>
                  <a:srgbClr val="C00000"/>
                </a:solidFill>
              </a:rPr>
              <a:t>müssen ständig </a:t>
            </a:r>
            <a:r>
              <a:rPr lang="de-DE" sz="1400" dirty="0" smtClean="0"/>
              <a:t>anfallen. </a:t>
            </a:r>
          </a:p>
          <a:p>
            <a:r>
              <a:rPr lang="de-DE" sz="1400" dirty="0" smtClean="0"/>
              <a:t>Eine Entscheidungskompetenz im Einzelfall oder nur in seltenen Fällen rechtfertigt keine Zuordnung zur Dienststellenleitung.</a:t>
            </a:r>
            <a:endParaRPr lang="de-DE" sz="1400" dirty="0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1500166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1857356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1928794" y="514351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0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1" name="Rechteck 20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hteck 22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>
            <a:off x="0" y="0"/>
            <a:ext cx="2357422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00232" y="2428868"/>
            <a:ext cx="6715172" cy="271464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43108" y="2928934"/>
            <a:ext cx="6572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Zur Begründung dieser Rechtsauffassung wurde ausgeführt:</a:t>
            </a:r>
          </a:p>
          <a:p>
            <a:r>
              <a:rPr lang="de-DE" sz="1400" i="1" dirty="0" smtClean="0"/>
              <a:t>„ Die Leiterin einer Kindertagesstätte bzw. ihr(e) Vertreter(in) nehmen zwar </a:t>
            </a:r>
          </a:p>
          <a:p>
            <a:r>
              <a:rPr lang="de-DE" sz="1400" i="1" dirty="0" smtClean="0"/>
              <a:t>Gehobene Tätigkeiten wahr, die zur </a:t>
            </a:r>
            <a:r>
              <a:rPr lang="de-DE" sz="1400" b="1" i="1" dirty="0" smtClean="0"/>
              <a:t>Fachaufsicht und Dienstaufsicht </a:t>
            </a:r>
            <a:r>
              <a:rPr lang="de-DE" sz="1400" i="1" dirty="0" smtClean="0"/>
              <a:t>im tatsächlichen </a:t>
            </a:r>
          </a:p>
          <a:p>
            <a:r>
              <a:rPr lang="de-DE" sz="1400" i="1" dirty="0" smtClean="0"/>
              <a:t>Sinne gegenüber anderen Mitarbeitern führen. Sie sind auch verantwortlich für </a:t>
            </a:r>
          </a:p>
          <a:p>
            <a:r>
              <a:rPr lang="de-DE" sz="1400" i="1" dirty="0" smtClean="0"/>
              <a:t>die ordnungsgemäße Verwendung der ihnen zugewiesenen Sachmittel. </a:t>
            </a:r>
          </a:p>
          <a:p>
            <a:endParaRPr lang="de-DE" sz="800" i="1" dirty="0" smtClean="0"/>
          </a:p>
          <a:p>
            <a:r>
              <a:rPr lang="de-DE" sz="1400" b="1" i="1" dirty="0" smtClean="0"/>
              <a:t>Damit nehmen sie jedoch keine Leitungsaufgaben im Sinne des § 4 Abs. 2 MVG wahr</a:t>
            </a:r>
            <a:r>
              <a:rPr lang="de-DE" sz="1400" i="1" dirty="0" smtClean="0"/>
              <a:t>. </a:t>
            </a:r>
          </a:p>
          <a:p>
            <a:r>
              <a:rPr lang="de-DE" sz="1400" i="1" dirty="0" smtClean="0"/>
              <a:t>Im Personalbereich obliegt die Entscheidung über die Entlassung oder sonstige</a:t>
            </a:r>
          </a:p>
          <a:p>
            <a:r>
              <a:rPr lang="de-DE" sz="1400" i="1" dirty="0" smtClean="0"/>
              <a:t>arbeitsrechtliche Mittel (Abmahnung etc.) dem zuständigen Mitglied des</a:t>
            </a:r>
          </a:p>
          <a:p>
            <a:r>
              <a:rPr lang="de-DE" sz="1400" i="1" dirty="0" smtClean="0"/>
              <a:t>Kreiskirchenrates. 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2143108" y="2143116"/>
            <a:ext cx="5640840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 smtClean="0"/>
              <a:t>In einem Schiedsverfahren wurde festgestellt, das die Leitungen von Kitas</a:t>
            </a:r>
          </a:p>
          <a:p>
            <a:r>
              <a:rPr lang="de-DE" sz="1400" b="1" dirty="0" smtClean="0"/>
              <a:t>und ihre Stellvertretungen zu den nach § 10 des MVG wahlberechtigten </a:t>
            </a:r>
          </a:p>
          <a:p>
            <a:r>
              <a:rPr lang="de-DE" sz="1400" b="1" dirty="0" smtClean="0"/>
              <a:t>und wählbaren Mitarbeitern gehören</a:t>
            </a:r>
            <a:endParaRPr lang="de-DE" sz="1400" b="1" dirty="0"/>
          </a:p>
        </p:txBody>
      </p:sp>
      <p:sp>
        <p:nvSpPr>
          <p:cNvPr id="7" name="Rechteck 6"/>
          <p:cNvSpPr/>
          <p:nvPr/>
        </p:nvSpPr>
        <p:spPr>
          <a:xfrm>
            <a:off x="2143108" y="1785926"/>
            <a:ext cx="38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Beispiel:  Kitaleiterinnen und Kitaleiter</a:t>
            </a:r>
            <a:endParaRPr lang="de-DE" dirty="0"/>
          </a:p>
        </p:txBody>
      </p:sp>
      <p:pic>
        <p:nvPicPr>
          <p:cNvPr id="8" name="Picture 2" descr="C:\Users\Gisbert\Desktop\Homepage und Infodienst\freie Bilder_pixabay\Recht\icon-1302201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833422" cy="857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uppieren 15"/>
          <p:cNvGrpSpPr/>
          <p:nvPr/>
        </p:nvGrpSpPr>
        <p:grpSpPr>
          <a:xfrm>
            <a:off x="2000232" y="5429264"/>
            <a:ext cx="6715172" cy="738664"/>
            <a:chOff x="2000232" y="5429264"/>
            <a:chExt cx="6715172" cy="738664"/>
          </a:xfrm>
        </p:grpSpPr>
        <p:sp>
          <p:nvSpPr>
            <p:cNvPr id="19" name="Rechteck 18"/>
            <p:cNvSpPr/>
            <p:nvPr/>
          </p:nvSpPr>
          <p:spPr>
            <a:xfrm>
              <a:off x="2000232" y="5572140"/>
              <a:ext cx="6715172" cy="42862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143108" y="5429264"/>
              <a:ext cx="62993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Unabhängig von dem Verlust an Rechtssicherheit für die Betroffenen, besteht der </a:t>
              </a:r>
            </a:p>
            <a:p>
              <a:r>
                <a:rPr lang="de-DE" sz="1400" b="1" dirty="0" smtClean="0"/>
                <a:t>Klärungsbedarf auch hinsichtlich der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Mitgliederanzahl</a:t>
              </a:r>
              <a:r>
                <a:rPr lang="de-DE" sz="1400" b="1" dirty="0" smtClean="0"/>
                <a:t> für die zu wählenden MAV</a:t>
              </a:r>
              <a:r>
                <a:rPr lang="de-DE" sz="1400" dirty="0" smtClean="0"/>
                <a:t> </a:t>
              </a:r>
            </a:p>
            <a:p>
              <a:r>
                <a:rPr lang="de-DE" sz="1400" dirty="0" smtClean="0"/>
                <a:t>und einem ggf. bestehenden Anspruch auf Freistellung nach § 20 MVG  </a:t>
              </a:r>
              <a:endParaRPr lang="de-DE" sz="1400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4786314" y="5000636"/>
            <a:ext cx="350046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00" b="1" dirty="0" smtClean="0"/>
              <a:t>Schiedsstelle der </a:t>
            </a:r>
            <a:r>
              <a:rPr lang="de-DE" sz="1000" b="1" dirty="0" err="1" smtClean="0"/>
              <a:t>EKiBB</a:t>
            </a:r>
            <a:r>
              <a:rPr lang="de-DE" sz="1000" b="1" dirty="0" smtClean="0"/>
              <a:t> vom 05.01.2000 Aktenzeichen: 10/ 99 </a:t>
            </a:r>
            <a:endParaRPr lang="de-DE" sz="1000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643174" y="2571744"/>
            <a:ext cx="585791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643174" y="5786454"/>
            <a:ext cx="5857916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5" name="Rechteck 24"/>
          <p:cNvSpPr/>
          <p:nvPr/>
        </p:nvSpPr>
        <p:spPr>
          <a:xfrm>
            <a:off x="2643174" y="5214950"/>
            <a:ext cx="5857916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1" name="Rechteck 20"/>
          <p:cNvSpPr/>
          <p:nvPr/>
        </p:nvSpPr>
        <p:spPr>
          <a:xfrm>
            <a:off x="2643174" y="4643446"/>
            <a:ext cx="5857916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4" name="Rechteck 3"/>
          <p:cNvSpPr/>
          <p:nvPr/>
        </p:nvSpPr>
        <p:spPr>
          <a:xfrm>
            <a:off x="2714612" y="157161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10 Wählbarkeit</a:t>
            </a:r>
            <a:endParaRPr lang="de-DE" b="1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2643174" y="1928802"/>
            <a:ext cx="5857916" cy="584775"/>
            <a:chOff x="2643174" y="1928802"/>
            <a:chExt cx="5857916" cy="584775"/>
          </a:xfrm>
        </p:grpSpPr>
        <p:sp>
          <p:nvSpPr>
            <p:cNvPr id="34" name="Rechteck 33"/>
            <p:cNvSpPr/>
            <p:nvPr/>
          </p:nvSpPr>
          <p:spPr bwMode="auto">
            <a:xfrm>
              <a:off x="2643174" y="1928802"/>
              <a:ext cx="5857916" cy="57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643174" y="1928802"/>
              <a:ext cx="52864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( 1 ) </a:t>
              </a:r>
              <a:r>
                <a:rPr lang="de-DE" sz="1400" b="1" dirty="0" smtClean="0"/>
                <a:t>Wählbar sind </a:t>
              </a:r>
              <a:r>
                <a:rPr lang="de-DE" b="1" dirty="0" smtClean="0">
                  <a:solidFill>
                    <a:srgbClr val="C00000"/>
                  </a:solidFill>
                </a:rPr>
                <a:t>alle </a:t>
              </a:r>
              <a:r>
                <a:rPr lang="de-DE" sz="1400" b="1" dirty="0" smtClean="0"/>
                <a:t>Wahlberechtigten nach § 9, die am Wahltag</a:t>
              </a:r>
            </a:p>
            <a:p>
              <a:r>
                <a:rPr lang="de-DE" sz="1400" b="1" dirty="0" smtClean="0"/>
                <a:t>      a)  der Dienststelle seit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mindestens sechs Monaten </a:t>
              </a:r>
              <a:r>
                <a:rPr lang="de-DE" sz="1400" b="1" dirty="0" smtClean="0"/>
                <a:t>angehören …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2786050" y="464344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a)  infolge </a:t>
            </a:r>
            <a:r>
              <a:rPr lang="de-DE" sz="1400" b="1" dirty="0" smtClean="0"/>
              <a:t>Richterspruchs </a:t>
            </a:r>
            <a:r>
              <a:rPr lang="de-DE" sz="1400" dirty="0" smtClean="0"/>
              <a:t>die Fähigkeit,  Rechte aus öffentlichen Wahlen </a:t>
            </a:r>
          </a:p>
          <a:p>
            <a:r>
              <a:rPr lang="de-DE" sz="1400" dirty="0" smtClean="0"/>
              <a:t>     zu erlangen, nicht besitzen</a:t>
            </a:r>
            <a:endParaRPr lang="de-DE" sz="1400" dirty="0"/>
          </a:p>
        </p:txBody>
      </p:sp>
      <p:grpSp>
        <p:nvGrpSpPr>
          <p:cNvPr id="5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2857488" y="2571744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Besteht die Dienststelle </a:t>
            </a:r>
            <a:r>
              <a:rPr lang="de-DE" sz="1400" b="1" i="1" dirty="0" smtClean="0"/>
              <a:t>bei Erlass </a:t>
            </a:r>
            <a:r>
              <a:rPr lang="de-DE" sz="1400" i="1" dirty="0" smtClean="0"/>
              <a:t>des Wahlausschreibens </a:t>
            </a:r>
          </a:p>
          <a:p>
            <a:r>
              <a:rPr lang="de-DE" sz="1400" i="1" dirty="0" smtClean="0"/>
              <a:t>noch nicht länger als </a:t>
            </a:r>
            <a:r>
              <a:rPr lang="de-DE" sz="1400" b="1" i="1" dirty="0" smtClean="0"/>
              <a:t>drei Monate</a:t>
            </a:r>
            <a:r>
              <a:rPr lang="de-DE" sz="1400" i="1" dirty="0" smtClean="0"/>
              <a:t>, so sind auch diejenigen wählbar, </a:t>
            </a:r>
          </a:p>
          <a:p>
            <a:r>
              <a:rPr lang="de-DE" sz="1400" i="1" dirty="0" smtClean="0"/>
              <a:t>die zu diesem Zeitpunkt Mitarbeitende der Dienststelle sind.</a:t>
            </a:r>
            <a:endParaRPr lang="de-DE" sz="1400" i="1" dirty="0"/>
          </a:p>
        </p:txBody>
      </p:sp>
      <p:sp>
        <p:nvSpPr>
          <p:cNvPr id="18" name="Rechteck 17"/>
          <p:cNvSpPr/>
          <p:nvPr/>
        </p:nvSpPr>
        <p:spPr>
          <a:xfrm>
            <a:off x="428596" y="3357562"/>
            <a:ext cx="185738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smtClean="0"/>
              <a:t>          § 10 Abs.1, b  </a:t>
            </a:r>
          </a:p>
          <a:p>
            <a:r>
              <a:rPr lang="de-DE" sz="1200" b="1" dirty="0" smtClean="0"/>
              <a:t>  findet </a:t>
            </a:r>
            <a:r>
              <a:rPr lang="de-DE" sz="1200" b="1" dirty="0" smtClean="0">
                <a:solidFill>
                  <a:srgbClr val="C00000"/>
                </a:solidFill>
              </a:rPr>
              <a:t>in der </a:t>
            </a:r>
            <a:r>
              <a:rPr lang="de-DE" sz="1200" b="1" dirty="0" err="1" smtClean="0">
                <a:solidFill>
                  <a:srgbClr val="C00000"/>
                </a:solidFill>
              </a:rPr>
              <a:t>EKiR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keine </a:t>
            </a:r>
            <a:r>
              <a:rPr lang="de-DE" sz="1400" b="1" dirty="0" smtClean="0"/>
              <a:t>Anwendung</a:t>
            </a:r>
          </a:p>
        </p:txBody>
      </p:sp>
      <p:sp>
        <p:nvSpPr>
          <p:cNvPr id="19" name="Rechteck 18"/>
          <p:cNvSpPr/>
          <p:nvPr/>
        </p:nvSpPr>
        <p:spPr>
          <a:xfrm>
            <a:off x="2643174" y="4286256"/>
            <a:ext cx="3171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Nicht wählbar </a:t>
            </a:r>
            <a:r>
              <a:rPr lang="de-DE" sz="1400" b="1" dirty="0" smtClean="0"/>
              <a:t>sind Wahlberechtigte, die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00298" y="350043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b)  Glieder einer christlichen Kirche oder Gemeinschaft sind, die der Arbeitsgemeinschaft</a:t>
            </a:r>
          </a:p>
          <a:p>
            <a:r>
              <a:rPr lang="de-DE" sz="1200" b="1" dirty="0" smtClean="0"/>
              <a:t>     Christlicher Kirchen in Deutschland angeschlossen ist; </a:t>
            </a:r>
            <a:r>
              <a:rPr lang="de-DE" sz="1200" b="1" dirty="0" smtClean="0">
                <a:solidFill>
                  <a:srgbClr val="C00000"/>
                </a:solidFill>
              </a:rPr>
              <a:t>eine anderweitige Regelung </a:t>
            </a:r>
            <a:r>
              <a:rPr lang="de-DE" sz="1200" b="1" dirty="0" smtClean="0">
                <a:solidFill>
                  <a:srgbClr val="0033CC"/>
                </a:solidFill>
              </a:rPr>
              <a:t>bleibt </a:t>
            </a:r>
          </a:p>
          <a:p>
            <a:r>
              <a:rPr lang="de-DE" sz="1200" b="1" dirty="0" smtClean="0">
                <a:solidFill>
                  <a:srgbClr val="0033CC"/>
                </a:solidFill>
              </a:rPr>
              <a:t>     den Gliedkirchen unter Berücksichtigung ihrer Besonderheiten vorbehalten.</a:t>
            </a:r>
            <a:endParaRPr lang="de-DE" sz="1200" b="1" dirty="0">
              <a:solidFill>
                <a:srgbClr val="0033CC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786050" y="5214950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b)  </a:t>
            </a:r>
            <a:r>
              <a:rPr lang="de-DE" sz="1400" b="1" dirty="0" smtClean="0"/>
              <a:t>am Wahltag noch mehr als </a:t>
            </a:r>
            <a:r>
              <a:rPr lang="de-DE" sz="1400" b="1" dirty="0" smtClean="0">
                <a:solidFill>
                  <a:srgbClr val="C00000"/>
                </a:solidFill>
              </a:rPr>
              <a:t>sechs Monaten beurlaubt </a:t>
            </a:r>
            <a:r>
              <a:rPr lang="de-DE" sz="1400" b="1" dirty="0" smtClean="0"/>
              <a:t>sind,</a:t>
            </a:r>
          </a:p>
          <a:p>
            <a:r>
              <a:rPr lang="de-DE" sz="1400" dirty="0" smtClean="0"/>
              <a:t>c)  </a:t>
            </a:r>
            <a:r>
              <a:rPr lang="de-DE" sz="1400" b="1" dirty="0" smtClean="0"/>
              <a:t>zu ihrer </a:t>
            </a:r>
            <a:r>
              <a:rPr lang="de-DE" sz="1400" b="1" dirty="0" smtClean="0">
                <a:solidFill>
                  <a:srgbClr val="C00000"/>
                </a:solidFill>
              </a:rPr>
              <a:t>Berufsausbildung </a:t>
            </a:r>
            <a:r>
              <a:rPr lang="de-DE" sz="1400" b="1" dirty="0" smtClean="0"/>
              <a:t>beschäftigt werden,</a:t>
            </a:r>
            <a:endParaRPr lang="de-DE" sz="1400" b="1" dirty="0"/>
          </a:p>
        </p:txBody>
      </p:sp>
      <p:sp>
        <p:nvSpPr>
          <p:cNvPr id="26" name="Rechteck 25"/>
          <p:cNvSpPr/>
          <p:nvPr/>
        </p:nvSpPr>
        <p:spPr>
          <a:xfrm>
            <a:off x="2786050" y="5786454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d)  als Vertretung der Mitarbeitenden in das </a:t>
            </a:r>
            <a:r>
              <a:rPr lang="de-DE" sz="1400" b="1" dirty="0" smtClean="0"/>
              <a:t>kirchengemeindliche </a:t>
            </a:r>
          </a:p>
          <a:p>
            <a:r>
              <a:rPr lang="de-DE" sz="1400" dirty="0" smtClean="0"/>
              <a:t>     </a:t>
            </a:r>
            <a:r>
              <a:rPr lang="de-DE" sz="1400" b="1" dirty="0" smtClean="0"/>
              <a:t>Leitungsorgan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C00000"/>
                </a:solidFill>
              </a:rPr>
              <a:t>(Presbyterium) </a:t>
            </a:r>
            <a:r>
              <a:rPr lang="de-DE" sz="1400" dirty="0" smtClean="0"/>
              <a:t>gewählt worden sind.</a:t>
            </a:r>
            <a:endParaRPr lang="de-DE" sz="1400" dirty="0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85984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85984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642910" y="4286256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…für die </a:t>
            </a:r>
            <a:r>
              <a:rPr lang="de-DE" sz="1200" b="1" dirty="0" err="1" smtClean="0">
                <a:solidFill>
                  <a:srgbClr val="C00000"/>
                </a:solidFill>
              </a:rPr>
              <a:t>EKiR</a:t>
            </a:r>
            <a:r>
              <a:rPr lang="de-DE" sz="1200" b="1" dirty="0" smtClean="0">
                <a:solidFill>
                  <a:srgbClr val="C00000"/>
                </a:solidFill>
              </a:rPr>
              <a:t> ist gültig </a:t>
            </a:r>
          </a:p>
        </p:txBody>
      </p:sp>
      <p:sp>
        <p:nvSpPr>
          <p:cNvPr id="37" name="Rechteck 36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500034" y="1285860"/>
            <a:ext cx="2143140" cy="757300"/>
            <a:chOff x="714348" y="3357562"/>
            <a:chExt cx="2143140" cy="757300"/>
          </a:xfrm>
        </p:grpSpPr>
        <p:sp>
          <p:nvSpPr>
            <p:cNvPr id="29" name="Rechteck 28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2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16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1690678" cy="169067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857620" y="2000240"/>
            <a:ext cx="4857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Beurlaubung </a:t>
            </a:r>
            <a:r>
              <a:rPr lang="de-DE" sz="1400" dirty="0" smtClean="0"/>
              <a:t>im Sinne § 9,3 MVG</a:t>
            </a:r>
          </a:p>
          <a:p>
            <a:r>
              <a:rPr lang="de-DE" sz="1400" dirty="0" smtClean="0"/>
              <a:t>ist die Freistellung von der Arbeit ohne Fortzahlung der Bezüge </a:t>
            </a:r>
          </a:p>
          <a:p>
            <a:r>
              <a:rPr lang="de-DE" sz="1000" b="1" dirty="0" smtClean="0"/>
              <a:t>(siehe Fey/ </a:t>
            </a:r>
            <a:r>
              <a:rPr lang="de-DE" sz="1000" b="1" dirty="0" err="1" smtClean="0"/>
              <a:t>Rehren</a:t>
            </a:r>
            <a:r>
              <a:rPr lang="de-DE" sz="1000" b="1" dirty="0" smtClean="0"/>
              <a:t>, MVG.EKD, Kommentar, § 9 </a:t>
            </a:r>
            <a:r>
              <a:rPr lang="de-DE" sz="1000" b="1" dirty="0" err="1" smtClean="0"/>
              <a:t>Rdnr</a:t>
            </a:r>
            <a:r>
              <a:rPr lang="de-DE" sz="1000" b="1" dirty="0" smtClean="0"/>
              <a:t>. 11).</a:t>
            </a:r>
            <a:endParaRPr lang="de-DE" sz="1000" b="1" dirty="0"/>
          </a:p>
        </p:txBody>
      </p:sp>
      <p:sp>
        <p:nvSpPr>
          <p:cNvPr id="9" name="Rechteck 8"/>
          <p:cNvSpPr/>
          <p:nvPr/>
        </p:nvSpPr>
        <p:spPr>
          <a:xfrm>
            <a:off x="2357422" y="5357826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Mitgliedschaft in einer Kreissynode </a:t>
            </a:r>
          </a:p>
          <a:p>
            <a:r>
              <a:rPr lang="de-DE" sz="1400" b="1" dirty="0" smtClean="0"/>
              <a:t>führt</a:t>
            </a:r>
            <a:r>
              <a:rPr lang="de-DE" sz="1400" b="1" dirty="0" smtClean="0">
                <a:solidFill>
                  <a:srgbClr val="C00000"/>
                </a:solidFill>
              </a:rPr>
              <a:t> nicht zum Verlust </a:t>
            </a:r>
            <a:r>
              <a:rPr lang="de-DE" sz="1400" dirty="0" smtClean="0"/>
              <a:t>der Wahlberechtigung, da die Kreissynoden nicht die Funktion eines Leitungsorgans </a:t>
            </a:r>
            <a:r>
              <a:rPr lang="de-DE" sz="1400" b="1" dirty="0" smtClean="0"/>
              <a:t>für Dienststellen </a:t>
            </a:r>
            <a:r>
              <a:rPr lang="de-DE" sz="1400" dirty="0" smtClean="0"/>
              <a:t>haben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357422" y="2786058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Strafgefangenen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bei denen ein freies Beschäftigungsverhältnis besteht (sogenannte „Freigänger“), </a:t>
            </a:r>
          </a:p>
          <a:p>
            <a:r>
              <a:rPr lang="de-DE" sz="1400" dirty="0" smtClean="0"/>
              <a:t>sind Arbeitnehmer. Mit ihnen werden privatrechtliche Verträge geschlossen. </a:t>
            </a:r>
          </a:p>
          <a:p>
            <a:r>
              <a:rPr lang="de-DE" sz="1400" dirty="0" smtClean="0"/>
              <a:t>Sie </a:t>
            </a:r>
            <a:r>
              <a:rPr lang="de-DE" sz="1400" b="1" dirty="0" smtClean="0">
                <a:solidFill>
                  <a:srgbClr val="C00000"/>
                </a:solidFill>
              </a:rPr>
              <a:t>sind Mitarbeiter </a:t>
            </a:r>
            <a:r>
              <a:rPr lang="de-DE" sz="1400" dirty="0" smtClean="0"/>
              <a:t>im Sinne des MVG.EKD.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357422" y="4000504"/>
            <a:ext cx="6429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Ordentlich gekündigte Mitarbeiter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bleiben wählbar</a:t>
            </a:r>
            <a:r>
              <a:rPr lang="de-DE" sz="1400" dirty="0" smtClean="0"/>
              <a:t>, wenn sie Kündigungsschutzklage erhoben haben. Dies gilt auch </a:t>
            </a:r>
          </a:p>
          <a:p>
            <a:r>
              <a:rPr lang="de-DE" sz="1400" dirty="0" smtClean="0"/>
              <a:t>dann, wenn die Wahl nach Ablauf der Kündigungsfrist </a:t>
            </a:r>
            <a:r>
              <a:rPr lang="da-DK" sz="1400" dirty="0" smtClean="0"/>
              <a:t>stattfindet. </a:t>
            </a:r>
            <a:r>
              <a:rPr lang="de-DE" sz="1400" dirty="0" smtClean="0"/>
              <a:t>Erst wenn die Rechtmäßigkeit der Kündigung festgestellt oder das Arbeitsverhältnis gerichtlich aufgelöst wird, erlischt die Wählbarkeit.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5214942" y="3643314"/>
            <a:ext cx="3357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(LAG Baden-Württemberg vom 15.09.1988, NZA 89,886). </a:t>
            </a:r>
            <a:endParaRPr lang="de-DE" sz="1000" b="1" dirty="0"/>
          </a:p>
        </p:txBody>
      </p:sp>
      <p:sp>
        <p:nvSpPr>
          <p:cNvPr id="8" name="Rechteck 7"/>
          <p:cNvSpPr/>
          <p:nvPr/>
        </p:nvSpPr>
        <p:spPr>
          <a:xfrm>
            <a:off x="6215074" y="5000636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b="1" dirty="0" smtClean="0"/>
              <a:t>(BAG vom 10.11.2004, NZA 2005, 707).</a:t>
            </a:r>
            <a:endParaRPr lang="de-DE" sz="1000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3714744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shade val="30000"/>
                  <a:satMod val="115000"/>
                </a:schemeClr>
              </a:gs>
              <a:gs pos="56000">
                <a:schemeClr val="bg1">
                  <a:shade val="67500"/>
                  <a:satMod val="115000"/>
                </a:schemeClr>
              </a:gs>
              <a:gs pos="9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pic>
        <p:nvPicPr>
          <p:cNvPr id="1026" name="Picture 2" descr="C:\Users\Gisbert\Desktop\Seminare in Aprath 2016\Bilder ua für Seminare\freie Bilder_pixabay\Zeit  Pause\breakfast-2130017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68857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2143108" y="5572140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  <a:latin typeface="Arial Black" pitchFamily="34" charset="0"/>
              </a:rPr>
              <a:t>Kaffeepause </a:t>
            </a:r>
            <a:endParaRPr lang="de-DE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21"/>
          <p:cNvSpPr>
            <a:spLocks noChangeArrowheads="1"/>
          </p:cNvSpPr>
          <p:nvPr/>
        </p:nvSpPr>
        <p:spPr bwMode="auto">
          <a:xfrm>
            <a:off x="0" y="0"/>
            <a:ext cx="392905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2500298" y="2714620"/>
            <a:ext cx="6072230" cy="26432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6929454" y="6429396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15082017</a:t>
            </a:r>
            <a:endParaRPr lang="de-DE" sz="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429124" y="1214422"/>
            <a:ext cx="3500462" cy="7078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Wahl der </a:t>
            </a:r>
          </a:p>
          <a:p>
            <a:pPr eaLnBrk="0" hangingPunct="0">
              <a:defRPr/>
            </a:pPr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Mitarbeitervertretung</a:t>
            </a:r>
            <a:endParaRPr lang="de-DE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00100" y="2000240"/>
            <a:ext cx="4523106" cy="159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256"/>
            <a:ext cx="820015" cy="8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929058" y="342900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Wahlverfahren bis 100 Wahlberechtigte</a:t>
            </a:r>
          </a:p>
          <a:p>
            <a:r>
              <a:rPr lang="de-DE" b="1" dirty="0" smtClean="0"/>
              <a:t>Wahlverfahren  ab 101 Wahlberechtigte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29058" y="4214818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Wahl des Wahlvorstandes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4500562" y="4500570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b="1" dirty="0" smtClean="0"/>
              <a:t>  Aufgaben und Geschäftsführung </a:t>
            </a:r>
          </a:p>
          <a:p>
            <a:pPr>
              <a:buFont typeface="Arial" pitchFamily="34" charset="0"/>
              <a:buChar char="•"/>
            </a:pPr>
            <a:r>
              <a:rPr lang="de-DE" sz="1600" b="1" dirty="0" smtClean="0"/>
              <a:t>  Durchführung der Wahl</a:t>
            </a:r>
            <a:endParaRPr lang="de-D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1"/>
          <p:cNvSpPr>
            <a:spLocks noChangeArrowheads="1"/>
          </p:cNvSpPr>
          <p:nvPr/>
        </p:nvSpPr>
        <p:spPr bwMode="auto">
          <a:xfrm>
            <a:off x="0" y="0"/>
            <a:ext cx="271461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Rechteck 21"/>
          <p:cNvSpPr/>
          <p:nvPr/>
        </p:nvSpPr>
        <p:spPr bwMode="auto">
          <a:xfrm>
            <a:off x="2571736" y="3857628"/>
            <a:ext cx="607223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571736" y="3286124"/>
            <a:ext cx="6072230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71736" y="2357430"/>
            <a:ext cx="607223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714612" y="200024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11  Wahlverfahren</a:t>
            </a:r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2714612" y="2428868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( 1 ) Die Mitglieder der Mitarbeitervertretung werden in gleicher, freier, geheimer und unmittelbarer Wahl gemeinsam und nach den Grundsätzen </a:t>
            </a:r>
          </a:p>
          <a:p>
            <a:r>
              <a:rPr lang="de-DE" sz="1400" b="1" dirty="0" smtClean="0"/>
              <a:t>der Mehrheitswahl (</a:t>
            </a:r>
            <a:r>
              <a:rPr lang="de-DE" sz="1400" b="1" dirty="0" smtClean="0">
                <a:solidFill>
                  <a:srgbClr val="C00000"/>
                </a:solidFill>
              </a:rPr>
              <a:t>Persönlichkeitswahl)</a:t>
            </a:r>
            <a:r>
              <a:rPr lang="de-DE" sz="1400" b="1" dirty="0" smtClean="0"/>
              <a:t> gewählt. </a:t>
            </a:r>
            <a:endParaRPr lang="de-DE" sz="14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2571736" y="5357826"/>
            <a:ext cx="6215106" cy="642942"/>
            <a:chOff x="2571736" y="5357826"/>
            <a:chExt cx="6215106" cy="642942"/>
          </a:xfrm>
        </p:grpSpPr>
        <p:sp>
          <p:nvSpPr>
            <p:cNvPr id="23" name="Rechteck 22"/>
            <p:cNvSpPr/>
            <p:nvPr/>
          </p:nvSpPr>
          <p:spPr>
            <a:xfrm>
              <a:off x="2571736" y="5357826"/>
              <a:ext cx="6072230" cy="64294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714612" y="5429264"/>
              <a:ext cx="60722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b="1" dirty="0" smtClean="0"/>
                <a:t>( 2 ) </a:t>
              </a:r>
              <a:r>
                <a:rPr lang="de-DE" sz="1400" b="1" dirty="0" smtClean="0"/>
                <a:t>Weitere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Einzelheiten der Wahl und des Verfahrens </a:t>
              </a:r>
              <a:r>
                <a:rPr lang="de-DE" sz="1400" b="1" dirty="0" smtClean="0"/>
                <a:t>regelt der Rat der EKD </a:t>
              </a:r>
            </a:p>
            <a:p>
              <a:r>
                <a:rPr lang="de-DE" sz="1400" b="1" dirty="0" smtClean="0"/>
                <a:t>      durch Rechtsverordnung (Wahlordnung). </a:t>
              </a:r>
              <a:endParaRPr lang="de-DE" sz="1400" b="1" dirty="0"/>
            </a:p>
          </p:txBody>
        </p:sp>
      </p:grpSp>
      <p:grpSp>
        <p:nvGrpSpPr>
          <p:cNvPr id="4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2714612" y="3929066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Für Dienststellen mit in der Regel </a:t>
            </a:r>
            <a:r>
              <a:rPr lang="de-DE" sz="1400" b="1" dirty="0" smtClean="0"/>
              <a:t>nicht mehr als </a:t>
            </a:r>
            <a:r>
              <a:rPr lang="de-DE" sz="1400" b="1" dirty="0" smtClean="0">
                <a:solidFill>
                  <a:srgbClr val="C00000"/>
                </a:solidFill>
              </a:rPr>
              <a:t>100 </a:t>
            </a:r>
            <a:r>
              <a:rPr lang="de-DE" sz="1400" b="1" dirty="0" smtClean="0"/>
              <a:t>Wahlberechtigten </a:t>
            </a:r>
          </a:p>
          <a:p>
            <a:r>
              <a:rPr lang="de-DE" sz="1400" b="1" dirty="0" smtClean="0"/>
              <a:t>soll ein </a:t>
            </a:r>
            <a:r>
              <a:rPr lang="de-DE" sz="1400" b="1" dirty="0" smtClean="0">
                <a:solidFill>
                  <a:srgbClr val="C00000"/>
                </a:solidFill>
              </a:rPr>
              <a:t>vereinfachtes Wahlverfahren </a:t>
            </a:r>
            <a:r>
              <a:rPr lang="de-DE" sz="1400" dirty="0" smtClean="0"/>
              <a:t>(Wahl in der Versammlung der wahlberechtigten Mitarbeitenden) </a:t>
            </a:r>
            <a:r>
              <a:rPr lang="de-DE" sz="1400" b="1" dirty="0" smtClean="0"/>
              <a:t>vorgesehen werden. </a:t>
            </a:r>
            <a:endParaRPr lang="de-DE" sz="1200" b="1" dirty="0"/>
          </a:p>
        </p:txBody>
      </p:sp>
      <p:sp>
        <p:nvSpPr>
          <p:cNvPr id="18" name="Rechteck 17"/>
          <p:cNvSpPr/>
          <p:nvPr/>
        </p:nvSpPr>
        <p:spPr>
          <a:xfrm>
            <a:off x="2714612" y="3286124"/>
            <a:ext cx="535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Wahlberechtigten haben das Recht, Wahlvorschläge zu machen. </a:t>
            </a:r>
            <a:endParaRPr lang="de-DE" sz="1400" b="1" dirty="0"/>
          </a:p>
        </p:txBody>
      </p:sp>
      <p:sp>
        <p:nvSpPr>
          <p:cNvPr id="19" name="Rechteck 18"/>
          <p:cNvSpPr/>
          <p:nvPr/>
        </p:nvSpPr>
        <p:spPr>
          <a:xfrm>
            <a:off x="2714612" y="4786322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</a:t>
            </a:r>
            <a:r>
              <a:rPr lang="de-DE" sz="1200" b="1" i="1" dirty="0" smtClean="0">
                <a:solidFill>
                  <a:srgbClr val="C00000"/>
                </a:solidFill>
              </a:rPr>
              <a:t>Gliedkirchen </a:t>
            </a:r>
            <a:r>
              <a:rPr lang="de-DE" sz="1200" b="1" i="1" dirty="0" smtClean="0"/>
              <a:t>können das vereinfachte Wahlverfahren auch für andere Bedarfsfälle </a:t>
            </a:r>
          </a:p>
          <a:p>
            <a:r>
              <a:rPr lang="de-DE" sz="1200" b="1" i="1" dirty="0" smtClean="0"/>
              <a:t>in ihren Anwendungsbestimmungen vorsehen.</a:t>
            </a:r>
            <a:endParaRPr lang="de-DE" sz="1200" b="1" i="1" dirty="0"/>
          </a:p>
        </p:txBody>
      </p:sp>
      <p:sp>
        <p:nvSpPr>
          <p:cNvPr id="24" name="Rechteck 23"/>
          <p:cNvSpPr/>
          <p:nvPr/>
        </p:nvSpPr>
        <p:spPr>
          <a:xfrm>
            <a:off x="1142976" y="5500702"/>
            <a:ext cx="1058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Wahlordnung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285984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928662" y="4214818"/>
            <a:ext cx="1278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…nicht zwingend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85984" y="421481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/>
          <p:cNvGrpSpPr/>
          <p:nvPr/>
        </p:nvGrpSpPr>
        <p:grpSpPr>
          <a:xfrm>
            <a:off x="428596" y="1500174"/>
            <a:ext cx="2143140" cy="757300"/>
            <a:chOff x="714348" y="3357562"/>
            <a:chExt cx="2143140" cy="757300"/>
          </a:xfrm>
        </p:grpSpPr>
        <p:sp>
          <p:nvSpPr>
            <p:cNvPr id="31" name="Rechteck 30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0" y="0"/>
            <a:ext cx="242886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1762116" cy="1833554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3786182" y="2143116"/>
            <a:ext cx="4786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Im Unterschied zu der </a:t>
            </a:r>
            <a:r>
              <a:rPr lang="de-DE" sz="1400" b="1" i="1" dirty="0" smtClean="0"/>
              <a:t>Listenwahl </a:t>
            </a:r>
            <a:r>
              <a:rPr lang="de-DE" sz="1400" i="1" dirty="0" smtClean="0"/>
              <a:t>gilt bei der Mehrheitswahl, </a:t>
            </a:r>
          </a:p>
          <a:p>
            <a:r>
              <a:rPr lang="de-DE" sz="1400" i="1" dirty="0" smtClean="0"/>
              <a:t>dass die </a:t>
            </a:r>
            <a:r>
              <a:rPr lang="de-DE" sz="1400" b="1" i="1" dirty="0" smtClean="0"/>
              <a:t>einzelnen</a:t>
            </a:r>
            <a:r>
              <a:rPr lang="de-DE" sz="1400" i="1" dirty="0" smtClean="0"/>
              <a:t> Mitarbeiter, die kandidieren, </a:t>
            </a:r>
            <a:r>
              <a:rPr lang="de-DE" sz="1400" b="1" i="1" dirty="0" smtClean="0">
                <a:solidFill>
                  <a:srgbClr val="C00000"/>
                </a:solidFill>
              </a:rPr>
              <a:t>persönlich</a:t>
            </a:r>
            <a:r>
              <a:rPr lang="de-DE" sz="1400" i="1" dirty="0" smtClean="0"/>
              <a:t> </a:t>
            </a:r>
          </a:p>
          <a:p>
            <a:r>
              <a:rPr lang="de-DE" sz="1400" i="1" dirty="0" smtClean="0"/>
              <a:t>mit der Mehrheit der Stimmen gewählt werden. </a:t>
            </a:r>
            <a:endParaRPr lang="de-DE" sz="1400" i="1" dirty="0"/>
          </a:p>
        </p:txBody>
      </p:sp>
      <p:sp>
        <p:nvSpPr>
          <p:cNvPr id="3" name="Rechteck 2"/>
          <p:cNvSpPr/>
          <p:nvPr/>
        </p:nvSpPr>
        <p:spPr>
          <a:xfrm>
            <a:off x="2643174" y="4572008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Wahl zur Mitarbeitervertretung ist eine </a:t>
            </a:r>
            <a:r>
              <a:rPr lang="de-DE" sz="1400" b="1" i="1" dirty="0" smtClean="0">
                <a:solidFill>
                  <a:srgbClr val="C00000"/>
                </a:solidFill>
              </a:rPr>
              <a:t>geheime </a:t>
            </a:r>
            <a:r>
              <a:rPr lang="de-DE" sz="1400" b="1" i="1" dirty="0" smtClean="0"/>
              <a:t>Wahl</a:t>
            </a:r>
            <a:r>
              <a:rPr lang="de-DE" sz="1400" i="1" dirty="0" smtClean="0"/>
              <a:t>.</a:t>
            </a:r>
          </a:p>
          <a:p>
            <a:r>
              <a:rPr lang="de-DE" sz="1400" i="1" dirty="0" smtClean="0"/>
              <a:t>Deshalb hat der Wahlvorstand stets zu beachten, dass bei jedem seiner Schritte der Wahl, </a:t>
            </a:r>
            <a:r>
              <a:rPr lang="de-DE" sz="1400" b="1" i="1" dirty="0" smtClean="0"/>
              <a:t>kein Rückschluss auf den </a:t>
            </a:r>
            <a:r>
              <a:rPr lang="de-DE" sz="1400" b="1" i="1" dirty="0" smtClean="0">
                <a:solidFill>
                  <a:srgbClr val="C00000"/>
                </a:solidFill>
              </a:rPr>
              <a:t>Wählenden</a:t>
            </a:r>
            <a:r>
              <a:rPr lang="de-DE" sz="1400" b="1" i="1" dirty="0" smtClean="0"/>
              <a:t> </a:t>
            </a:r>
            <a:r>
              <a:rPr lang="de-DE" sz="1400" i="1" dirty="0" smtClean="0"/>
              <a:t>möglich ist und jeder einzelne Mitarbeiter vor </a:t>
            </a:r>
            <a:r>
              <a:rPr lang="de-DE" sz="1400" b="1" i="1" dirty="0" smtClean="0"/>
              <a:t>unzulässigen Beeinflussungen </a:t>
            </a:r>
            <a:r>
              <a:rPr lang="de-DE" sz="1400" i="1" dirty="0" smtClean="0"/>
              <a:t>geschützt werden muss. </a:t>
            </a:r>
            <a:endParaRPr lang="de-DE" sz="1400" i="1" dirty="0"/>
          </a:p>
        </p:txBody>
      </p:sp>
      <p:sp>
        <p:nvSpPr>
          <p:cNvPr id="4" name="Rechteck 3"/>
          <p:cNvSpPr/>
          <p:nvPr/>
        </p:nvSpPr>
        <p:spPr>
          <a:xfrm>
            <a:off x="2643174" y="3000372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Wahl zur MAV ist dabei als </a:t>
            </a:r>
            <a:r>
              <a:rPr lang="de-DE" sz="1400" b="1" i="1" dirty="0" smtClean="0">
                <a:solidFill>
                  <a:srgbClr val="C00000"/>
                </a:solidFill>
              </a:rPr>
              <a:t>gleiche</a:t>
            </a:r>
            <a:r>
              <a:rPr lang="de-DE" sz="1400" b="1" i="1" dirty="0" smtClean="0"/>
              <a:t> Wahl durchzuführen.</a:t>
            </a:r>
          </a:p>
          <a:p>
            <a:r>
              <a:rPr lang="de-DE" sz="1400" i="1" dirty="0" smtClean="0"/>
              <a:t>Jeder Wahlberechtigte muss sein Wahlrecht in formal gleicher Weise ausüben </a:t>
            </a:r>
          </a:p>
          <a:p>
            <a:r>
              <a:rPr lang="de-DE" sz="1400" i="1" dirty="0" smtClean="0"/>
              <a:t>können und </a:t>
            </a:r>
            <a:r>
              <a:rPr lang="de-DE" sz="1400" b="1" i="1" dirty="0" smtClean="0"/>
              <a:t>niemand genießt Sonderrechte</a:t>
            </a:r>
            <a:r>
              <a:rPr lang="de-DE" sz="1400" i="1" dirty="0" smtClean="0"/>
              <a:t>. </a:t>
            </a:r>
            <a:endParaRPr lang="de-DE" sz="1400" i="1" dirty="0"/>
          </a:p>
        </p:txBody>
      </p:sp>
      <p:sp>
        <p:nvSpPr>
          <p:cNvPr id="5" name="Rechteck 4"/>
          <p:cNvSpPr/>
          <p:nvPr/>
        </p:nvSpPr>
        <p:spPr>
          <a:xfrm>
            <a:off x="2643174" y="5643578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Wahl hat </a:t>
            </a:r>
            <a:r>
              <a:rPr lang="de-DE" sz="1400" b="1" i="1" dirty="0" smtClean="0"/>
              <a:t>unmittelbar</a:t>
            </a:r>
            <a:r>
              <a:rPr lang="de-DE" sz="1400" i="1" dirty="0" smtClean="0"/>
              <a:t> zu erfolgen. Eine Vertretung bei der Stimmabgabe </a:t>
            </a:r>
          </a:p>
          <a:p>
            <a:r>
              <a:rPr lang="de-DE" sz="1400" b="1" i="1" dirty="0" smtClean="0"/>
              <a:t>ist unzulässig</a:t>
            </a:r>
            <a:r>
              <a:rPr lang="de-DE" sz="1400" i="1" dirty="0" smtClean="0"/>
              <a:t>. 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2643174" y="378619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Wahl zur Mitarbeitervertretung eine </a:t>
            </a:r>
            <a:r>
              <a:rPr lang="de-DE" sz="1400" b="1" i="1" dirty="0" smtClean="0">
                <a:solidFill>
                  <a:srgbClr val="C00000"/>
                </a:solidFill>
              </a:rPr>
              <a:t>gemeinsame </a:t>
            </a:r>
            <a:r>
              <a:rPr lang="de-DE" sz="1400" b="1" i="1" dirty="0" smtClean="0"/>
              <a:t>Wahl.</a:t>
            </a:r>
          </a:p>
          <a:p>
            <a:r>
              <a:rPr lang="de-DE" sz="1400" i="1" dirty="0" smtClean="0"/>
              <a:t>Es wird über alle Wahlvorschläge in einem gemeinsamen Wahlgang abgestimmt,- Vor- oder Stichwahlen finden nicht statt.</a:t>
            </a:r>
            <a:endParaRPr lang="de-DE" sz="1400" i="1" dirty="0"/>
          </a:p>
        </p:txBody>
      </p:sp>
      <p:sp>
        <p:nvSpPr>
          <p:cNvPr id="11" name="Rechteck 1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3786182" y="1857364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</a:t>
            </a:r>
            <a:r>
              <a:rPr lang="de-DE" sz="1600" b="1" i="1" dirty="0" smtClean="0"/>
              <a:t>Wahl zur MAV </a:t>
            </a:r>
            <a:r>
              <a:rPr lang="de-DE" sz="1400" b="1" i="1" dirty="0" smtClean="0"/>
              <a:t>ist eine </a:t>
            </a:r>
            <a:r>
              <a:rPr lang="de-DE" sz="1400" b="1" i="1" dirty="0" smtClean="0">
                <a:solidFill>
                  <a:srgbClr val="C00000"/>
                </a:solidFill>
              </a:rPr>
              <a:t>Mehrheitswahl </a:t>
            </a:r>
            <a:endParaRPr lang="de-DE" sz="1400" b="1" i="1" dirty="0" smtClean="0"/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285984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285984" y="321468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285984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0800000" flipH="1">
            <a:off x="2285984" y="585789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285984" y="521495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0" y="0"/>
            <a:ext cx="242886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1762116" cy="1833554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2214546" y="2928934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Für den Wahlvorstand heißt das, dass er zwar </a:t>
            </a:r>
            <a:r>
              <a:rPr lang="de-DE" sz="1400" b="1" i="1" dirty="0" smtClean="0"/>
              <a:t>Werbung für die Stimmabgabe </a:t>
            </a:r>
            <a:r>
              <a:rPr lang="de-DE" sz="1400" i="1" dirty="0" smtClean="0"/>
              <a:t>machen kann, dass er jedoch keinen Mitarbeiter unter „Wahlzwang“ setzt und </a:t>
            </a:r>
          </a:p>
          <a:p>
            <a:r>
              <a:rPr lang="de-DE" sz="1400" i="1" dirty="0" smtClean="0"/>
              <a:t>auch keinen Rechtfertigungsdruck wegen Nichtabgabe der Stimme schaffen darf. </a:t>
            </a:r>
            <a:endParaRPr lang="de-DE" sz="1400" i="1" dirty="0"/>
          </a:p>
        </p:txBody>
      </p:sp>
      <p:sp>
        <p:nvSpPr>
          <p:cNvPr id="4" name="Rechteck 3"/>
          <p:cNvSpPr/>
          <p:nvPr/>
        </p:nvSpPr>
        <p:spPr>
          <a:xfrm>
            <a:off x="2214546" y="3643314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Davon abzugrenzen ist die </a:t>
            </a:r>
            <a:r>
              <a:rPr lang="de-DE" sz="1400" b="1" i="1" dirty="0" smtClean="0">
                <a:solidFill>
                  <a:srgbClr val="C00000"/>
                </a:solidFill>
              </a:rPr>
              <a:t>Aufforderung zur Wahl </a:t>
            </a:r>
            <a:r>
              <a:rPr lang="de-DE" sz="1400" i="1" dirty="0" smtClean="0"/>
              <a:t>an alle Mitarbeiter,</a:t>
            </a:r>
          </a:p>
          <a:p>
            <a:r>
              <a:rPr lang="de-DE" sz="1400" i="1" dirty="0" smtClean="0"/>
              <a:t>die zu einer </a:t>
            </a:r>
            <a:r>
              <a:rPr lang="de-DE" sz="1400" b="1" i="1" dirty="0" smtClean="0"/>
              <a:t>hohen Wahlbeteiligung </a:t>
            </a:r>
            <a:r>
              <a:rPr lang="de-DE" sz="1400" i="1" dirty="0" smtClean="0"/>
              <a:t>beitragen soll. Solche Aufforderungen sind natürlich erlaubt und auch wünschenswert.</a:t>
            </a:r>
            <a:endParaRPr lang="de-DE" sz="1400" i="1" dirty="0"/>
          </a:p>
        </p:txBody>
      </p:sp>
      <p:sp>
        <p:nvSpPr>
          <p:cNvPr id="5" name="Rechteck 4"/>
          <p:cNvSpPr/>
          <p:nvPr/>
        </p:nvSpPr>
        <p:spPr>
          <a:xfrm>
            <a:off x="3857620" y="207167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Wahl zur MAV  ist eine </a:t>
            </a:r>
            <a:r>
              <a:rPr lang="de-DE" b="1" i="1" dirty="0" smtClean="0">
                <a:solidFill>
                  <a:srgbClr val="C00000"/>
                </a:solidFill>
              </a:rPr>
              <a:t>freie</a:t>
            </a:r>
            <a:r>
              <a:rPr lang="de-DE" sz="1400" b="1" i="1" dirty="0" smtClean="0"/>
              <a:t> Wahl </a:t>
            </a:r>
          </a:p>
          <a:p>
            <a:r>
              <a:rPr lang="de-DE" sz="1400" i="1" dirty="0" smtClean="0"/>
              <a:t>…es besteht keine Wahlpflicht.</a:t>
            </a:r>
          </a:p>
        </p:txBody>
      </p:sp>
      <p:sp>
        <p:nvSpPr>
          <p:cNvPr id="6" name="Rechteck 5"/>
          <p:cNvSpPr/>
          <p:nvPr/>
        </p:nvSpPr>
        <p:spPr>
          <a:xfrm>
            <a:off x="2428860" y="4857760"/>
            <a:ext cx="3357586" cy="1428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pic>
        <p:nvPicPr>
          <p:cNvPr id="7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29132"/>
            <a:ext cx="785818" cy="78581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000232" y="478632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…die Wahlbeteiligung erhöhen</a:t>
            </a:r>
            <a:endParaRPr lang="de-DE" b="1" i="1" dirty="0"/>
          </a:p>
        </p:txBody>
      </p:sp>
      <p:sp>
        <p:nvSpPr>
          <p:cNvPr id="9" name="Rechteck 8"/>
          <p:cNvSpPr/>
          <p:nvPr/>
        </p:nvSpPr>
        <p:spPr>
          <a:xfrm>
            <a:off x="2214546" y="5143512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Eine hohe Wahlbeteiligung zeugt von einem großen </a:t>
            </a:r>
            <a:r>
              <a:rPr lang="de-DE" sz="1400" b="1" i="1" dirty="0" smtClean="0"/>
              <a:t>Rückhalt bei den Beschäftigten </a:t>
            </a:r>
          </a:p>
          <a:p>
            <a:r>
              <a:rPr lang="de-DE" sz="1400" i="1" dirty="0" smtClean="0"/>
              <a:t>im Betrieb und </a:t>
            </a:r>
            <a:r>
              <a:rPr lang="de-DE" sz="1400" b="1" i="1" dirty="0" smtClean="0">
                <a:solidFill>
                  <a:srgbClr val="C00000"/>
                </a:solidFill>
              </a:rPr>
              <a:t>erhöht die Legitimation </a:t>
            </a:r>
            <a:r>
              <a:rPr lang="de-DE" sz="1400" b="1" i="1" dirty="0" smtClean="0"/>
              <a:t>der Interessenvertretung. </a:t>
            </a:r>
            <a:r>
              <a:rPr lang="de-DE" sz="1400" i="1" dirty="0" smtClean="0"/>
              <a:t>Darum ist es für </a:t>
            </a:r>
          </a:p>
          <a:p>
            <a:r>
              <a:rPr lang="de-DE" sz="1400" i="1" dirty="0" smtClean="0"/>
              <a:t>die MAV sehr wichtig, </a:t>
            </a:r>
            <a:r>
              <a:rPr lang="de-DE" sz="1400" b="1" i="1" dirty="0" smtClean="0"/>
              <a:t>möglichst </a:t>
            </a:r>
            <a:r>
              <a:rPr lang="de-DE" sz="1400" b="1" i="1" dirty="0" smtClean="0">
                <a:solidFill>
                  <a:srgbClr val="C00000"/>
                </a:solidFill>
              </a:rPr>
              <a:t>alle</a:t>
            </a:r>
            <a:r>
              <a:rPr lang="de-DE" sz="1400" b="1" i="1" dirty="0" smtClean="0"/>
              <a:t> Mitarbeitenden </a:t>
            </a:r>
            <a:r>
              <a:rPr lang="de-DE" sz="1400" i="1" dirty="0" smtClean="0"/>
              <a:t>von der Teilnahme an der Wahl </a:t>
            </a:r>
          </a:p>
          <a:p>
            <a:r>
              <a:rPr lang="de-DE" sz="1400" i="1" dirty="0" smtClean="0"/>
              <a:t>zu überzeugen.</a:t>
            </a:r>
            <a:endParaRPr lang="de-DE" sz="1400" i="1" dirty="0"/>
          </a:p>
        </p:txBody>
      </p:sp>
      <p:grpSp>
        <p:nvGrpSpPr>
          <p:cNvPr id="10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1" name="Rechteck 10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hteck 12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1857356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1857356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1857356" y="564357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0"/>
            <a:ext cx="221454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045" name="Rechteck 1"/>
          <p:cNvSpPr>
            <a:spLocks noChangeArrowheads="1"/>
          </p:cNvSpPr>
          <p:nvPr/>
        </p:nvSpPr>
        <p:spPr bwMode="auto">
          <a:xfrm>
            <a:off x="1571604" y="1000108"/>
            <a:ext cx="7072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C00000"/>
                </a:solidFill>
                <a:cs typeface="Arial" pitchFamily="34" charset="0"/>
              </a:rPr>
              <a:t>1933</a:t>
            </a:r>
            <a:r>
              <a:rPr lang="de-DE" sz="1400" dirty="0">
                <a:cs typeface="Arial" pitchFamily="34" charset="0"/>
              </a:rPr>
              <a:t>:  Das Betriebsrätegesetz wurde durch das </a:t>
            </a:r>
            <a:r>
              <a:rPr lang="de-DE" sz="1400" b="1" dirty="0" smtClean="0">
                <a:cs typeface="Arial" pitchFamily="34" charset="0"/>
              </a:rPr>
              <a:t>Gesetz </a:t>
            </a:r>
            <a:r>
              <a:rPr lang="de-DE" sz="1400" b="1" dirty="0">
                <a:cs typeface="Arial" pitchFamily="34" charset="0"/>
              </a:rPr>
              <a:t>zur Ordnung der Nationalen </a:t>
            </a:r>
            <a:r>
              <a:rPr lang="de-DE" sz="1400" b="1" dirty="0" smtClean="0">
                <a:cs typeface="Arial" pitchFamily="34" charset="0"/>
              </a:rPr>
              <a:t>Arbeit</a:t>
            </a:r>
          </a:p>
          <a:p>
            <a:r>
              <a:rPr lang="de-DE" sz="1400" dirty="0" smtClean="0">
                <a:cs typeface="Arial" pitchFamily="34" charset="0"/>
              </a:rPr>
              <a:t>              außer </a:t>
            </a:r>
            <a:r>
              <a:rPr lang="de-DE" sz="1400" dirty="0">
                <a:cs typeface="Arial" pitchFamily="34" charset="0"/>
              </a:rPr>
              <a:t>Kraft gesetzt </a:t>
            </a:r>
            <a:r>
              <a:rPr lang="de-DE" sz="1400" dirty="0" smtClean="0">
                <a:cs typeface="Arial" pitchFamily="34" charset="0"/>
              </a:rPr>
              <a:t>und </a:t>
            </a:r>
            <a:r>
              <a:rPr lang="de-DE" sz="1400" dirty="0">
                <a:cs typeface="Arial" pitchFamily="34" charset="0"/>
              </a:rPr>
              <a:t>die </a:t>
            </a:r>
            <a:r>
              <a:rPr lang="de-DE" sz="1400" b="1" dirty="0">
                <a:solidFill>
                  <a:srgbClr val="C00000"/>
                </a:solidFill>
                <a:cs typeface="Arial" pitchFamily="34" charset="0"/>
              </a:rPr>
              <a:t>Auflösung der Gewerkschaften </a:t>
            </a:r>
            <a:r>
              <a:rPr lang="de-DE" sz="1400" dirty="0">
                <a:cs typeface="Arial" pitchFamily="34" charset="0"/>
              </a:rPr>
              <a:t>betrieben.</a:t>
            </a:r>
          </a:p>
        </p:txBody>
      </p:sp>
      <p:grpSp>
        <p:nvGrpSpPr>
          <p:cNvPr id="4" name="Gruppieren 14"/>
          <p:cNvGrpSpPr>
            <a:grpSpLocks/>
          </p:cNvGrpSpPr>
          <p:nvPr/>
        </p:nvGrpSpPr>
        <p:grpSpPr bwMode="auto">
          <a:xfrm>
            <a:off x="1571603" y="2852156"/>
            <a:ext cx="7143800" cy="857256"/>
            <a:chOff x="1571605" y="3929067"/>
            <a:chExt cx="7143800" cy="857256"/>
          </a:xfrm>
        </p:grpSpPr>
        <p:sp>
          <p:nvSpPr>
            <p:cNvPr id="44041" name="Rechteck 21"/>
            <p:cNvSpPr>
              <a:spLocks noChangeArrowheads="1"/>
            </p:cNvSpPr>
            <p:nvPr/>
          </p:nvSpPr>
          <p:spPr bwMode="auto">
            <a:xfrm>
              <a:off x="2143109" y="3929067"/>
              <a:ext cx="6572296" cy="8572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Arial" pitchFamily="34" charset="0"/>
              </a:endParaRPr>
            </a:p>
          </p:txBody>
        </p:sp>
        <p:sp>
          <p:nvSpPr>
            <p:cNvPr id="44043" name="Rechteck 5"/>
            <p:cNvSpPr>
              <a:spLocks noChangeArrowheads="1"/>
            </p:cNvSpPr>
            <p:nvPr/>
          </p:nvSpPr>
          <p:spPr bwMode="auto">
            <a:xfrm>
              <a:off x="1571605" y="4000505"/>
              <a:ext cx="692948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 smtClean="0">
                  <a:cs typeface="Arial" pitchFamily="34" charset="0"/>
                </a:rPr>
                <a:t>1946/47</a:t>
              </a:r>
              <a:r>
                <a:rPr lang="de-DE" sz="1400" dirty="0" smtClean="0">
                  <a:cs typeface="Arial" pitchFamily="34" charset="0"/>
                </a:rPr>
                <a:t>:  Durch das </a:t>
              </a:r>
              <a:r>
                <a:rPr lang="de-DE" sz="1400" b="1" dirty="0" smtClean="0">
                  <a:cs typeface="Arial" pitchFamily="34" charset="0"/>
                </a:rPr>
                <a:t>Kontrollratsgesetz </a:t>
              </a:r>
              <a:r>
                <a:rPr lang="de-DE" sz="1400" b="1" dirty="0" err="1" smtClean="0">
                  <a:cs typeface="Arial" pitchFamily="34" charset="0"/>
                </a:rPr>
                <a:t>No</a:t>
              </a:r>
              <a:r>
                <a:rPr lang="de-DE" sz="1400" b="1" dirty="0" smtClean="0">
                  <a:cs typeface="Arial" pitchFamily="34" charset="0"/>
                </a:rPr>
                <a:t>. 22 </a:t>
              </a:r>
              <a:r>
                <a:rPr lang="de-DE" sz="1400" dirty="0" smtClean="0">
                  <a:cs typeface="Arial" pitchFamily="34" charset="0"/>
                </a:rPr>
                <a:t>wurde die Bildung von Betriebsräten nach 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      dem Weimarer Modell erlaubt.  In verschiedenen Länderverfassungen wurden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     </a:t>
              </a:r>
              <a:r>
                <a:rPr lang="de-DE" sz="1400" b="1" dirty="0" smtClean="0">
                  <a:cs typeface="Arial" pitchFamily="34" charset="0"/>
                </a:rPr>
                <a:t> Mitbestimmungsregelungen </a:t>
              </a:r>
              <a:r>
                <a:rPr lang="de-DE" sz="1400" dirty="0" smtClean="0">
                  <a:cs typeface="Arial" pitchFamily="34" charset="0"/>
                </a:rPr>
                <a:t>vorgesehen</a:t>
              </a:r>
              <a:endParaRPr lang="de-DE" sz="1400" dirty="0">
                <a:cs typeface="Arial" pitchFamily="34" charset="0"/>
              </a:endParaRPr>
            </a:p>
          </p:txBody>
        </p:sp>
      </p:grpSp>
      <p:sp>
        <p:nvSpPr>
          <p:cNvPr id="20" name="Rechteck 19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5786" y="2285992"/>
            <a:ext cx="7929618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6429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hteck 2"/>
          <p:cNvSpPr>
            <a:spLocks noChangeArrowheads="1"/>
          </p:cNvSpPr>
          <p:nvPr/>
        </p:nvSpPr>
        <p:spPr bwMode="auto">
          <a:xfrm>
            <a:off x="2071670" y="1500174"/>
            <a:ext cx="621510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cs typeface="Arial" pitchFamily="34" charset="0"/>
              </a:rPr>
              <a:t>1945</a:t>
            </a:r>
            <a:r>
              <a:rPr lang="de-DE" sz="1400" dirty="0">
                <a:cs typeface="Arial" pitchFamily="34" charset="0"/>
              </a:rPr>
              <a:t>:  Nach dem Zusammenbruch erfolgte eine Neuordnung der Wirtschaft</a:t>
            </a:r>
          </a:p>
        </p:txBody>
      </p:sp>
      <p:grpSp>
        <p:nvGrpSpPr>
          <p:cNvPr id="27" name="Gruppieren 15"/>
          <p:cNvGrpSpPr>
            <a:grpSpLocks/>
          </p:cNvGrpSpPr>
          <p:nvPr/>
        </p:nvGrpSpPr>
        <p:grpSpPr bwMode="auto">
          <a:xfrm>
            <a:off x="1857355" y="3852288"/>
            <a:ext cx="6858048" cy="785812"/>
            <a:chOff x="1857356" y="4857760"/>
            <a:chExt cx="6858048" cy="785812"/>
          </a:xfrm>
        </p:grpSpPr>
        <p:sp>
          <p:nvSpPr>
            <p:cNvPr id="28" name="Rechteck 21"/>
            <p:cNvSpPr>
              <a:spLocks noChangeArrowheads="1"/>
            </p:cNvSpPr>
            <p:nvPr/>
          </p:nvSpPr>
          <p:spPr bwMode="auto">
            <a:xfrm>
              <a:off x="2143108" y="4857760"/>
              <a:ext cx="6572296" cy="785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Arial" pitchFamily="34" charset="0"/>
              </a:endParaRPr>
            </a:p>
          </p:txBody>
        </p:sp>
        <p:sp>
          <p:nvSpPr>
            <p:cNvPr id="29" name="Rechteck 2"/>
            <p:cNvSpPr>
              <a:spLocks noChangeArrowheads="1"/>
            </p:cNvSpPr>
            <p:nvPr/>
          </p:nvSpPr>
          <p:spPr bwMode="auto">
            <a:xfrm>
              <a:off x="1857356" y="4857760"/>
              <a:ext cx="650085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>
                  <a:cs typeface="Arial" pitchFamily="34" charset="0"/>
                </a:rPr>
                <a:t>1951</a:t>
              </a:r>
              <a:r>
                <a:rPr lang="de-DE" sz="1600" dirty="0">
                  <a:cs typeface="Arial" pitchFamily="34" charset="0"/>
                </a:rPr>
                <a:t>:  </a:t>
              </a:r>
              <a:r>
                <a:rPr lang="de-DE" sz="1400" dirty="0">
                  <a:cs typeface="Arial" pitchFamily="34" charset="0"/>
                </a:rPr>
                <a:t>Durch das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Mitbestimmungsgesetz in der Montanindustrie </a:t>
              </a:r>
              <a:r>
                <a:rPr lang="de-DE" sz="1400" dirty="0" smtClean="0">
                  <a:cs typeface="Arial" pitchFamily="34" charset="0"/>
                </a:rPr>
                <a:t>kam erstmals die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</a:t>
              </a:r>
              <a:r>
                <a:rPr lang="de-DE" sz="1400" b="1" dirty="0" smtClean="0">
                  <a:cs typeface="Arial" pitchFamily="34" charset="0"/>
                </a:rPr>
                <a:t>Mitbestimmung auf der Unternehmensebene </a:t>
              </a:r>
              <a:r>
                <a:rPr lang="de-DE" sz="1400" dirty="0" smtClean="0">
                  <a:cs typeface="Arial" pitchFamily="34" charset="0"/>
                </a:rPr>
                <a:t>hinzu. Betriebe </a:t>
              </a:r>
              <a:r>
                <a:rPr lang="de-DE" sz="1400" dirty="0">
                  <a:cs typeface="Arial" pitchFamily="34" charset="0"/>
                </a:rPr>
                <a:t>mit mehr als </a:t>
              </a:r>
              <a:endParaRPr lang="de-DE" sz="1400" dirty="0" smtClean="0">
                <a:cs typeface="Arial" pitchFamily="34" charset="0"/>
              </a:endParaRPr>
            </a:p>
            <a:p>
              <a:r>
                <a:rPr lang="de-DE" sz="1400" b="1" dirty="0" smtClean="0">
                  <a:cs typeface="Arial" pitchFamily="34" charset="0"/>
                </a:rPr>
                <a:t>              1000 </a:t>
              </a:r>
              <a:r>
                <a:rPr lang="de-DE" sz="1400" b="1" dirty="0">
                  <a:cs typeface="Arial" pitchFamily="34" charset="0"/>
                </a:rPr>
                <a:t>Mitarbeitern </a:t>
              </a:r>
              <a:r>
                <a:rPr lang="de-DE" sz="1400" dirty="0">
                  <a:cs typeface="Arial" pitchFamily="34" charset="0"/>
                </a:rPr>
                <a:t>haben einen Aufsichtsrat zu besetzen.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857355" y="4780982"/>
            <a:ext cx="7031038" cy="642942"/>
            <a:chOff x="1857355" y="4780982"/>
            <a:chExt cx="7031038" cy="642942"/>
          </a:xfrm>
        </p:grpSpPr>
        <p:sp>
          <p:nvSpPr>
            <p:cNvPr id="30" name="Rechteck 21"/>
            <p:cNvSpPr>
              <a:spLocks noChangeArrowheads="1"/>
            </p:cNvSpPr>
            <p:nvPr/>
          </p:nvSpPr>
          <p:spPr bwMode="auto">
            <a:xfrm>
              <a:off x="2143107" y="4780982"/>
              <a:ext cx="6572296" cy="64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hteck 2"/>
            <p:cNvSpPr>
              <a:spLocks noChangeArrowheads="1"/>
            </p:cNvSpPr>
            <p:nvPr/>
          </p:nvSpPr>
          <p:spPr bwMode="auto">
            <a:xfrm>
              <a:off x="1857355" y="4857760"/>
              <a:ext cx="70310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 dirty="0">
                  <a:cs typeface="Arial" pitchFamily="34" charset="0"/>
                </a:rPr>
                <a:t>1952</a:t>
              </a:r>
              <a:r>
                <a:rPr lang="de-DE" sz="1600" dirty="0">
                  <a:cs typeface="Arial" pitchFamily="34" charset="0"/>
                </a:rPr>
                <a:t>:  </a:t>
              </a:r>
              <a:r>
                <a:rPr lang="de-DE" sz="1400" dirty="0" smtClean="0">
                  <a:cs typeface="Arial" pitchFamily="34" charset="0"/>
                </a:rPr>
                <a:t>Das </a:t>
              </a:r>
              <a:r>
                <a:rPr lang="de-DE" sz="1400" b="1" dirty="0">
                  <a:cs typeface="Arial" pitchFamily="34" charset="0"/>
                </a:rPr>
                <a:t>Betriebsverfassungsgesetz</a:t>
              </a:r>
              <a:r>
                <a:rPr lang="de-DE" sz="1400" dirty="0">
                  <a:cs typeface="Arial" pitchFamily="34" charset="0"/>
                </a:rPr>
                <a:t> regelt die Mitwirkung und Mitbestimmung</a:t>
              </a:r>
            </a:p>
            <a:p>
              <a:r>
                <a:rPr lang="de-DE" sz="1400" dirty="0">
                  <a:cs typeface="Arial" pitchFamily="34" charset="0"/>
                </a:rPr>
                <a:t>             </a:t>
              </a:r>
              <a:r>
                <a:rPr lang="de-DE" sz="1400" dirty="0" smtClean="0">
                  <a:cs typeface="Arial" pitchFamily="34" charset="0"/>
                </a:rPr>
                <a:t>  der </a:t>
              </a:r>
              <a:r>
                <a:rPr lang="de-DE" sz="1400" dirty="0">
                  <a:cs typeface="Arial" pitchFamily="34" charset="0"/>
                </a:rPr>
                <a:t>Arbeitnehmer.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857356" y="5572140"/>
            <a:ext cx="6858048" cy="785818"/>
            <a:chOff x="1857356" y="5572140"/>
            <a:chExt cx="6858048" cy="785818"/>
          </a:xfrm>
        </p:grpSpPr>
        <p:sp>
          <p:nvSpPr>
            <p:cNvPr id="33" name="Rechteck 21"/>
            <p:cNvSpPr>
              <a:spLocks noChangeArrowheads="1"/>
            </p:cNvSpPr>
            <p:nvPr/>
          </p:nvSpPr>
          <p:spPr bwMode="auto">
            <a:xfrm>
              <a:off x="2143108" y="5572140"/>
              <a:ext cx="6572296" cy="785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1"/>
            <p:cNvSpPr>
              <a:spLocks noChangeArrowheads="1"/>
            </p:cNvSpPr>
            <p:nvPr/>
          </p:nvSpPr>
          <p:spPr bwMode="auto">
            <a:xfrm>
              <a:off x="1857356" y="5572140"/>
              <a:ext cx="66437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>
                  <a:cs typeface="Arial" pitchFamily="34" charset="0"/>
                </a:rPr>
                <a:t>1972</a:t>
              </a:r>
              <a:r>
                <a:rPr lang="de-DE" sz="1400" dirty="0">
                  <a:cs typeface="Arial" pitchFamily="34" charset="0"/>
                </a:rPr>
                <a:t>:   Neufassung des Betriebsverfassungsgesetzes: die </a:t>
              </a:r>
              <a:r>
                <a:rPr lang="de-DE" sz="1400" dirty="0" smtClean="0">
                  <a:cs typeface="Arial" pitchFamily="34" charset="0"/>
                </a:rPr>
                <a:t>Mitbestimmungsrechte im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</a:t>
              </a:r>
              <a:r>
                <a:rPr lang="de-DE" sz="1400" b="1" dirty="0">
                  <a:cs typeface="Arial" pitchFamily="34" charset="0"/>
                </a:rPr>
                <a:t>sozialen </a:t>
              </a:r>
              <a:r>
                <a:rPr lang="de-DE" sz="1400" b="1" dirty="0" smtClean="0">
                  <a:cs typeface="Arial" pitchFamily="34" charset="0"/>
                </a:rPr>
                <a:t>und personalen </a:t>
              </a:r>
              <a:r>
                <a:rPr lang="de-DE" sz="1400" b="1" dirty="0">
                  <a:cs typeface="Arial" pitchFamily="34" charset="0"/>
                </a:rPr>
                <a:t>Bereich </a:t>
              </a:r>
              <a:r>
                <a:rPr lang="de-DE" sz="1400" dirty="0">
                  <a:cs typeface="Arial" pitchFamily="34" charset="0"/>
                </a:rPr>
                <a:t>werden ausgebaut. Außerdem wird </a:t>
              </a:r>
              <a:r>
                <a:rPr lang="de-DE" sz="1400" dirty="0" smtClean="0">
                  <a:cs typeface="Arial" pitchFamily="34" charset="0"/>
                </a:rPr>
                <a:t>der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Betriebsrat </a:t>
              </a:r>
              <a:r>
                <a:rPr lang="de-DE" sz="1400" dirty="0">
                  <a:cs typeface="Arial" pitchFamily="34" charset="0"/>
                </a:rPr>
                <a:t>besser geschützt</a:t>
              </a:r>
              <a:r>
                <a:rPr lang="de-DE" sz="1400" dirty="0" smtClean="0">
                  <a:cs typeface="Arial" pitchFamily="34" charset="0"/>
                </a:rPr>
                <a:t>.</a:t>
              </a:r>
              <a:endParaRPr lang="de-DE" sz="1400" dirty="0">
                <a:cs typeface="Arial" pitchFamily="34" charset="0"/>
              </a:endParaRPr>
            </a:p>
          </p:txBody>
        </p:sp>
      </p:grpSp>
      <p:sp>
        <p:nvSpPr>
          <p:cNvPr id="21" name="Rechteck 1"/>
          <p:cNvSpPr>
            <a:spLocks noChangeArrowheads="1"/>
          </p:cNvSpPr>
          <p:nvPr/>
        </p:nvSpPr>
        <p:spPr bwMode="auto">
          <a:xfrm>
            <a:off x="2071670" y="2285992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  <p:bldP spid="18" grpId="0" animBg="1"/>
      <p:bldP spid="26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21"/>
          <p:cNvSpPr>
            <a:spLocks noChangeArrowheads="1"/>
          </p:cNvSpPr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Rechteck 24"/>
          <p:cNvSpPr/>
          <p:nvPr/>
        </p:nvSpPr>
        <p:spPr bwMode="auto">
          <a:xfrm>
            <a:off x="2428860" y="4000504"/>
            <a:ext cx="621510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428860" y="2928934"/>
            <a:ext cx="6215106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28860" y="164305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 12  Vereinfachte Wahl</a:t>
            </a:r>
            <a:endParaRPr lang="de-DE" b="1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428860" y="2000240"/>
            <a:ext cx="6215106" cy="800219"/>
            <a:chOff x="2428860" y="2000240"/>
            <a:chExt cx="6215106" cy="800219"/>
          </a:xfrm>
        </p:grpSpPr>
        <p:sp>
          <p:nvSpPr>
            <p:cNvPr id="46" name="Rechteck 45"/>
            <p:cNvSpPr/>
            <p:nvPr/>
          </p:nvSpPr>
          <p:spPr bwMode="auto">
            <a:xfrm>
              <a:off x="2428860" y="2000240"/>
              <a:ext cx="6215106" cy="785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571736" y="2000240"/>
              <a:ext cx="607223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( 1 ) </a:t>
              </a:r>
              <a:r>
                <a:rPr lang="de-DE" sz="1400" b="1" dirty="0" smtClean="0"/>
                <a:t>In Dienststellen mit in der Regel </a:t>
              </a:r>
              <a:r>
                <a:rPr lang="de-DE" b="1" dirty="0" smtClean="0">
                  <a:solidFill>
                    <a:srgbClr val="C00000"/>
                  </a:solidFill>
                </a:rPr>
                <a:t>nicht mehr als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100 </a:t>
              </a:r>
              <a:r>
                <a:rPr lang="de-DE" sz="1400" b="1" dirty="0" smtClean="0"/>
                <a:t>Wahlberechtigten </a:t>
              </a:r>
            </a:p>
            <a:p>
              <a:r>
                <a:rPr lang="de-DE" sz="1400" b="1" dirty="0" smtClean="0"/>
                <a:t>wird die Mitarbeitervertretung in einem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vereinfachten </a:t>
              </a:r>
              <a:r>
                <a:rPr lang="de-DE" sz="1400" b="1" dirty="0" smtClean="0"/>
                <a:t>Wahlverfahren gewählt, </a:t>
              </a:r>
            </a:p>
            <a:p>
              <a:r>
                <a:rPr lang="de-DE" sz="1400" b="1" i="1" dirty="0" smtClean="0"/>
                <a:t>es sei denn ein Beschluss gemäß Absatz 3 wird gefasst</a:t>
              </a:r>
              <a:r>
                <a:rPr lang="de-DE" sz="1400" i="1" dirty="0" smtClean="0"/>
                <a:t>. </a:t>
              </a:r>
              <a:endParaRPr lang="de-DE" sz="1400" i="1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2571736" y="400050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Es ist darauf hinzuweisen, dass </a:t>
            </a:r>
            <a:r>
              <a:rPr lang="de-DE" sz="1400" b="1" dirty="0" smtClean="0">
                <a:solidFill>
                  <a:srgbClr val="C00000"/>
                </a:solidFill>
              </a:rPr>
              <a:t>Wahlvorschläge</a:t>
            </a:r>
            <a:r>
              <a:rPr lang="de-DE" sz="1400" b="1" dirty="0" smtClean="0"/>
              <a:t> schon vor der Versammlung vorbereitet und dann in ihr eingebracht werden können.</a:t>
            </a:r>
            <a:endParaRPr lang="de-DE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2571736" y="300037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Wahl erfolgt in einer Versammlung der Wahlberechtigten, </a:t>
            </a:r>
          </a:p>
          <a:p>
            <a:r>
              <a:rPr lang="de-DE" sz="1400" b="1" dirty="0" smtClean="0"/>
              <a:t>Die </a:t>
            </a:r>
            <a:r>
              <a:rPr lang="de-DE" sz="1400" b="1" dirty="0" smtClean="0">
                <a:solidFill>
                  <a:srgbClr val="C00000"/>
                </a:solidFill>
              </a:rPr>
              <a:t>Einberufung </a:t>
            </a:r>
            <a:r>
              <a:rPr lang="de-DE" sz="1400" b="1" dirty="0" smtClean="0"/>
              <a:t>muss schriftlich oder durch Aushang erfolgen und die Namen </a:t>
            </a:r>
          </a:p>
          <a:p>
            <a:r>
              <a:rPr lang="de-DE" sz="1400" b="1" dirty="0" smtClean="0"/>
              <a:t>der Wahlberechtigten und der Wählbaren enthalten sowie die Anzahl der zu wählenden Mitglieder der MAV. </a:t>
            </a:r>
            <a:endParaRPr lang="de-DE" sz="1400" b="1" dirty="0"/>
          </a:p>
        </p:txBody>
      </p:sp>
      <p:grpSp>
        <p:nvGrpSpPr>
          <p:cNvPr id="4" name="Gruppieren 18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uppieren 25"/>
          <p:cNvGrpSpPr/>
          <p:nvPr/>
        </p:nvGrpSpPr>
        <p:grpSpPr>
          <a:xfrm>
            <a:off x="571472" y="1357298"/>
            <a:ext cx="1571636" cy="675979"/>
            <a:chOff x="357158" y="1285860"/>
            <a:chExt cx="2000264" cy="675979"/>
          </a:xfrm>
        </p:grpSpPr>
        <p:sp>
          <p:nvSpPr>
            <p:cNvPr id="27" name="Rechteck 26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428596" y="2071678"/>
            <a:ext cx="1876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…bis 100 </a:t>
            </a:r>
            <a:r>
              <a:rPr lang="de-DE" sz="1200" b="1" dirty="0" smtClean="0"/>
              <a:t>Wahlberechtigte </a:t>
            </a:r>
            <a:endParaRPr lang="de-DE" sz="1200" dirty="0"/>
          </a:p>
        </p:txBody>
      </p:sp>
      <p:sp>
        <p:nvSpPr>
          <p:cNvPr id="29" name="Rechteck 28"/>
          <p:cNvSpPr/>
          <p:nvPr/>
        </p:nvSpPr>
        <p:spPr>
          <a:xfrm>
            <a:off x="571472" y="3214686"/>
            <a:ext cx="149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Aufgabe der MAV</a:t>
            </a:r>
            <a:endParaRPr lang="de-DE" sz="1400" dirty="0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143108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428860" y="5143512"/>
            <a:ext cx="6215106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43" name="Rechteck 42"/>
          <p:cNvSpPr/>
          <p:nvPr/>
        </p:nvSpPr>
        <p:spPr>
          <a:xfrm>
            <a:off x="2571736" y="521495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In Dienststellen </a:t>
            </a:r>
            <a:r>
              <a:rPr lang="de-DE" sz="1400" b="1" dirty="0" smtClean="0"/>
              <a:t>mit mehr als 15 wahlberechtigten Mitarbeitenden </a:t>
            </a:r>
          </a:p>
          <a:p>
            <a:r>
              <a:rPr lang="de-DE" sz="1400" dirty="0" smtClean="0"/>
              <a:t>kann </a:t>
            </a:r>
            <a:r>
              <a:rPr lang="de-DE" sz="1400" b="1" dirty="0" smtClean="0">
                <a:solidFill>
                  <a:srgbClr val="C00000"/>
                </a:solidFill>
              </a:rPr>
              <a:t>die Versammlung </a:t>
            </a:r>
            <a:r>
              <a:rPr lang="de-DE" sz="1400" dirty="0" smtClean="0"/>
              <a:t>beschließen, dass das vereinfachte Wahlverfahren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nicht </a:t>
            </a:r>
            <a:r>
              <a:rPr lang="de-DE" sz="1400" b="1" dirty="0" smtClean="0"/>
              <a:t>stattfindet</a:t>
            </a:r>
            <a:r>
              <a:rPr lang="de-DE" sz="1400" dirty="0" smtClean="0"/>
              <a:t>. In diesem Fall wählt die Versammlung einen Wahlvorstand, </a:t>
            </a:r>
          </a:p>
          <a:p>
            <a:r>
              <a:rPr lang="de-DE" sz="1400" dirty="0" smtClean="0"/>
              <a:t>der die Wahl in nicht vereinfachter Weise vorbereitet und durchführt.</a:t>
            </a:r>
            <a:endParaRPr lang="de-DE" sz="1400" dirty="0"/>
          </a:p>
        </p:txBody>
      </p:sp>
      <p:sp>
        <p:nvSpPr>
          <p:cNvPr id="49" name="Rechteck 48"/>
          <p:cNvSpPr/>
          <p:nvPr/>
        </p:nvSpPr>
        <p:spPr>
          <a:xfrm>
            <a:off x="571472" y="4643446"/>
            <a:ext cx="2995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das </a:t>
            </a:r>
            <a:r>
              <a:rPr lang="de-DE" sz="1400" b="1" dirty="0" smtClean="0">
                <a:solidFill>
                  <a:srgbClr val="C00000"/>
                </a:solidFill>
              </a:rPr>
              <a:t>vereinfachte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Wahlverfahren</a:t>
            </a:r>
            <a:r>
              <a:rPr lang="de-DE" sz="1400" b="1" dirty="0" smtClean="0"/>
              <a:t> ist nicht zwingend </a:t>
            </a:r>
            <a:endParaRPr lang="de-DE" sz="1400" b="1" dirty="0"/>
          </a:p>
        </p:txBody>
      </p:sp>
      <p:sp>
        <p:nvSpPr>
          <p:cNvPr id="51" name="Rechteck 50"/>
          <p:cNvSpPr/>
          <p:nvPr/>
        </p:nvSpPr>
        <p:spPr>
          <a:xfrm>
            <a:off x="1285852" y="5429264"/>
            <a:ext cx="813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Absatz 3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rot="10800000" flipH="1">
            <a:off x="2143108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3" name="AutoShape 22"/>
          <p:cNvSpPr>
            <a:spLocks noChangeArrowheads="1"/>
          </p:cNvSpPr>
          <p:nvPr/>
        </p:nvSpPr>
        <p:spPr bwMode="auto">
          <a:xfrm rot="10800000" flipH="1">
            <a:off x="2143108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 animBg="1"/>
      <p:bldP spid="49" grpId="0"/>
      <p:bldP spid="51" grpId="0"/>
      <p:bldP spid="52" grpId="0" animBg="1"/>
      <p:bldP spid="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21"/>
          <p:cNvSpPr>
            <a:spLocks noChangeArrowheads="1"/>
          </p:cNvSpPr>
          <p:nvPr/>
        </p:nvSpPr>
        <p:spPr bwMode="auto">
          <a:xfrm>
            <a:off x="0" y="0"/>
            <a:ext cx="321467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 bwMode="auto">
          <a:xfrm>
            <a:off x="2500298" y="3500438"/>
            <a:ext cx="621510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0298" y="2428868"/>
            <a:ext cx="6215106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643174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 12 Vereinfachte Wahl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2571736" y="2428868"/>
            <a:ext cx="6286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/>
              <a:t>Die Versammlung wählt </a:t>
            </a:r>
          </a:p>
          <a:p>
            <a:r>
              <a:rPr lang="de-DE" sz="1400" b="1" dirty="0" smtClean="0"/>
              <a:t>durch Zuruf </a:t>
            </a:r>
            <a:r>
              <a:rPr lang="de-DE" sz="1400" b="1" dirty="0" smtClean="0">
                <a:solidFill>
                  <a:srgbClr val="C00000"/>
                </a:solidFill>
              </a:rPr>
              <a:t>aus ihrer Mitte </a:t>
            </a:r>
            <a:r>
              <a:rPr lang="de-DE" sz="1400" b="1" dirty="0" smtClean="0"/>
              <a:t>einen </a:t>
            </a:r>
            <a:r>
              <a:rPr lang="de-DE" sz="1600" b="1" dirty="0" smtClean="0">
                <a:solidFill>
                  <a:srgbClr val="C00000"/>
                </a:solidFill>
              </a:rPr>
              <a:t>Versammlungsleiter</a:t>
            </a:r>
            <a:r>
              <a:rPr lang="de-DE" sz="1400" b="1" dirty="0" smtClean="0"/>
              <a:t>, welcher die Aufgaben </a:t>
            </a:r>
          </a:p>
          <a:p>
            <a:r>
              <a:rPr lang="de-DE" sz="1400" b="1" dirty="0" smtClean="0"/>
              <a:t>des </a:t>
            </a:r>
            <a:r>
              <a:rPr lang="de-DE" sz="1400" b="1" dirty="0" smtClean="0">
                <a:solidFill>
                  <a:srgbClr val="C00000"/>
                </a:solidFill>
              </a:rPr>
              <a:t>Wahlvorstandes </a:t>
            </a:r>
            <a:r>
              <a:rPr lang="de-DE" sz="1400" b="1" dirty="0" smtClean="0"/>
              <a:t>übernimmt. Er erläutert die Voraussetzungen und die Form des vereinfachten Wahlverfahrens.</a:t>
            </a:r>
            <a:endParaRPr lang="de-DE" sz="1400" b="1" dirty="0"/>
          </a:p>
        </p:txBody>
      </p:sp>
      <p:grpSp>
        <p:nvGrpSpPr>
          <p:cNvPr id="4" name="Gruppieren 41"/>
          <p:cNvGrpSpPr/>
          <p:nvPr/>
        </p:nvGrpSpPr>
        <p:grpSpPr>
          <a:xfrm>
            <a:off x="500034" y="2786058"/>
            <a:ext cx="1723413" cy="450653"/>
            <a:chOff x="428596" y="2643182"/>
            <a:chExt cx="1723413" cy="450653"/>
          </a:xfrm>
        </p:grpSpPr>
        <p:sp>
          <p:nvSpPr>
            <p:cNvPr id="12" name="Rechteck 11"/>
            <p:cNvSpPr/>
            <p:nvPr/>
          </p:nvSpPr>
          <p:spPr>
            <a:xfrm>
              <a:off x="428596" y="2643182"/>
              <a:ext cx="14602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Versammlungsleiter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42878" y="2786058"/>
              <a:ext cx="1509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 als </a:t>
              </a:r>
              <a:r>
                <a:rPr lang="de-DE" sz="1400" b="1" dirty="0" smtClean="0"/>
                <a:t>Wahlvorstand</a:t>
              </a:r>
              <a:endParaRPr lang="de-DE" sz="1400" b="1" dirty="0"/>
            </a:p>
          </p:txBody>
        </p:sp>
      </p:grpSp>
      <p:sp>
        <p:nvSpPr>
          <p:cNvPr id="14" name="Rechteck 13"/>
          <p:cNvSpPr/>
          <p:nvPr/>
        </p:nvSpPr>
        <p:spPr>
          <a:xfrm>
            <a:off x="2571736" y="3500438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Danach fordert der Versammlungsleiter die Versammlung auf, </a:t>
            </a:r>
            <a:r>
              <a:rPr lang="de-DE" sz="1400" b="1" dirty="0" smtClean="0">
                <a:solidFill>
                  <a:srgbClr val="C00000"/>
                </a:solidFill>
              </a:rPr>
              <a:t>durch Zuruf </a:t>
            </a:r>
            <a:r>
              <a:rPr lang="de-DE" sz="1400" b="1" dirty="0" smtClean="0"/>
              <a:t>oder </a:t>
            </a:r>
            <a:r>
              <a:rPr lang="de-DE" sz="1400" b="1" dirty="0" smtClean="0">
                <a:solidFill>
                  <a:srgbClr val="C00000"/>
                </a:solidFill>
              </a:rPr>
              <a:t>schriftlich </a:t>
            </a:r>
            <a:r>
              <a:rPr lang="de-DE" sz="1400" b="1" dirty="0" smtClean="0"/>
              <a:t>Wahlvorschläge abzugeben. </a:t>
            </a:r>
            <a:endParaRPr lang="de-DE" sz="1400" b="1" dirty="0"/>
          </a:p>
        </p:txBody>
      </p:sp>
      <p:grpSp>
        <p:nvGrpSpPr>
          <p:cNvPr id="5" name="Gruppieren 18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uppieren 25"/>
          <p:cNvGrpSpPr/>
          <p:nvPr/>
        </p:nvGrpSpPr>
        <p:grpSpPr>
          <a:xfrm>
            <a:off x="642910" y="1285860"/>
            <a:ext cx="1571636" cy="675979"/>
            <a:chOff x="357158" y="1285860"/>
            <a:chExt cx="2000264" cy="675979"/>
          </a:xfrm>
        </p:grpSpPr>
        <p:sp>
          <p:nvSpPr>
            <p:cNvPr id="27" name="Rechteck 26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uppieren 42"/>
          <p:cNvGrpSpPr/>
          <p:nvPr/>
        </p:nvGrpSpPr>
        <p:grpSpPr>
          <a:xfrm>
            <a:off x="428596" y="1857364"/>
            <a:ext cx="1933447" cy="634189"/>
            <a:chOff x="357158" y="1857364"/>
            <a:chExt cx="1933447" cy="634189"/>
          </a:xfrm>
        </p:grpSpPr>
        <p:sp>
          <p:nvSpPr>
            <p:cNvPr id="9" name="Rechteck 8"/>
            <p:cNvSpPr/>
            <p:nvPr/>
          </p:nvSpPr>
          <p:spPr>
            <a:xfrm>
              <a:off x="642910" y="1857364"/>
              <a:ext cx="16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/>
                <a:t>Versammlung </a:t>
              </a:r>
            </a:p>
            <a:p>
              <a:r>
                <a:rPr lang="de-DE" sz="1200" b="1" dirty="0" smtClean="0"/>
                <a:t>  der </a:t>
              </a:r>
              <a:r>
                <a:rPr lang="de-DE" sz="1200" b="1" dirty="0" smtClean="0">
                  <a:solidFill>
                    <a:srgbClr val="C00000"/>
                  </a:solidFill>
                </a:rPr>
                <a:t>Wahlberechtigten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57158" y="2214554"/>
              <a:ext cx="18769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…bis 100 </a:t>
              </a:r>
              <a:r>
                <a:rPr lang="de-DE" sz="1200" b="1" dirty="0" smtClean="0"/>
                <a:t>Wahlberechtigte </a:t>
              </a:r>
              <a:endParaRPr lang="de-DE" sz="1200" dirty="0"/>
            </a:p>
          </p:txBody>
        </p:sp>
      </p:grpSp>
      <p:sp>
        <p:nvSpPr>
          <p:cNvPr id="29" name="Rechteck 28"/>
          <p:cNvSpPr/>
          <p:nvPr/>
        </p:nvSpPr>
        <p:spPr>
          <a:xfrm>
            <a:off x="785786" y="3500438"/>
            <a:ext cx="1361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Wahlvorschläge</a:t>
            </a:r>
            <a:endParaRPr lang="de-DE" sz="1400" dirty="0"/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14546" y="292893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 rot="10800000" flipH="1">
            <a:off x="2214546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 bwMode="auto">
          <a:xfrm>
            <a:off x="2500298" y="5429264"/>
            <a:ext cx="621510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500298" y="4786322"/>
            <a:ext cx="621510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143108" y="4429132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 Über die Wahlvorschläge wird </a:t>
            </a:r>
            <a:r>
              <a:rPr lang="de-DE" sz="1600" b="1" dirty="0" smtClean="0">
                <a:solidFill>
                  <a:srgbClr val="C00000"/>
                </a:solidFill>
              </a:rPr>
              <a:t>in geheimer Wahl </a:t>
            </a:r>
            <a:r>
              <a:rPr lang="de-DE" sz="1600" b="1" dirty="0" smtClean="0"/>
              <a:t>abgestimmt</a:t>
            </a:r>
            <a:endParaRPr lang="de-DE" sz="1600" b="1" dirty="0"/>
          </a:p>
        </p:txBody>
      </p:sp>
      <p:sp>
        <p:nvSpPr>
          <p:cNvPr id="42" name="Rechteck 41"/>
          <p:cNvSpPr/>
          <p:nvPr/>
        </p:nvSpPr>
        <p:spPr>
          <a:xfrm>
            <a:off x="2643174" y="478632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Für die Wahl gelten die allgemeinen Grundsätze über die Durchführung von </a:t>
            </a:r>
          </a:p>
          <a:p>
            <a:r>
              <a:rPr lang="de-DE" sz="1400" dirty="0" smtClean="0"/>
              <a:t>Wahlen nach § 8 entsprechend. </a:t>
            </a:r>
            <a:r>
              <a:rPr lang="de-DE" sz="1400" b="1" dirty="0" smtClean="0">
                <a:solidFill>
                  <a:srgbClr val="C00000"/>
                </a:solidFill>
              </a:rPr>
              <a:t>Eine Briefwahl findet nicht statt.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643174" y="5429264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Für die Stimmauszählung </a:t>
            </a:r>
            <a:r>
              <a:rPr lang="de-DE" sz="1400" dirty="0" smtClean="0"/>
              <a:t>hat der Versammlungsleiter einen Mitarbeitenden </a:t>
            </a:r>
          </a:p>
          <a:p>
            <a:r>
              <a:rPr lang="de-DE" sz="1400" dirty="0" smtClean="0"/>
              <a:t>aus der Versammlung hinzuziehen. Für die Feststellung und Bekanntgabe des Wahlergebnisses gelten die §§ 10 und 11 entsprechend.</a:t>
            </a:r>
            <a:endParaRPr lang="de-DE" sz="1400" dirty="0"/>
          </a:p>
        </p:txBody>
      </p:sp>
      <p:sp>
        <p:nvSpPr>
          <p:cNvPr id="53" name="Rechteck 52"/>
          <p:cNvSpPr/>
          <p:nvPr/>
        </p:nvSpPr>
        <p:spPr>
          <a:xfrm>
            <a:off x="785786" y="5072074"/>
            <a:ext cx="1342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keine Briefwahl</a:t>
            </a:r>
            <a:endParaRPr lang="de-DE" sz="1400" dirty="0"/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 rot="10800000" flipH="1">
            <a:off x="2214546" y="507207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6" name="AutoShape 22"/>
          <p:cNvSpPr>
            <a:spLocks noChangeArrowheads="1"/>
          </p:cNvSpPr>
          <p:nvPr/>
        </p:nvSpPr>
        <p:spPr bwMode="auto">
          <a:xfrm rot="10800000" flipH="1">
            <a:off x="2214546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1142976" y="5500702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Wahlhelfer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6" grpId="0" animBg="1"/>
      <p:bldP spid="40" grpId="0"/>
      <p:bldP spid="53" grpId="0"/>
      <p:bldP spid="55" grpId="0" animBg="1"/>
      <p:bldP spid="56" grpId="0" animBg="1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876"/>
            <a:ext cx="1000132" cy="1000132"/>
          </a:xfrm>
          <a:prstGeom prst="rect">
            <a:avLst/>
          </a:prstGeom>
          <a:noFill/>
        </p:spPr>
      </p:pic>
      <p:sp>
        <p:nvSpPr>
          <p:cNvPr id="39" name="Rechteck 21"/>
          <p:cNvSpPr>
            <a:spLocks noChangeArrowheads="1"/>
          </p:cNvSpPr>
          <p:nvPr/>
        </p:nvSpPr>
        <p:spPr bwMode="auto">
          <a:xfrm>
            <a:off x="0" y="0"/>
            <a:ext cx="328611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472" y="207167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Versammlung </a:t>
            </a:r>
          </a:p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     der Wahlberechtigten </a:t>
            </a:r>
          </a:p>
        </p:txBody>
      </p:sp>
      <p:sp>
        <p:nvSpPr>
          <p:cNvPr id="5" name="Rechteck 4"/>
          <p:cNvSpPr/>
          <p:nvPr/>
        </p:nvSpPr>
        <p:spPr>
          <a:xfrm>
            <a:off x="2857488" y="2071678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Eingeladen sind alleine </a:t>
            </a:r>
            <a:r>
              <a:rPr lang="de-DE" sz="1200" b="1" i="1" dirty="0" smtClean="0">
                <a:solidFill>
                  <a:srgbClr val="C00000"/>
                </a:solidFill>
              </a:rPr>
              <a:t>die Wahlberechtigten </a:t>
            </a:r>
            <a:r>
              <a:rPr lang="de-DE" sz="1200" b="1" i="1" dirty="0" smtClean="0"/>
              <a:t>der Dienststelle. Deshalb ist </a:t>
            </a:r>
          </a:p>
          <a:p>
            <a:r>
              <a:rPr lang="de-DE" sz="1200" b="1" i="1" dirty="0" smtClean="0"/>
              <a:t>auch die Dienststellenleitung von der Wahlversammlung ausgeschlossen. </a:t>
            </a:r>
          </a:p>
        </p:txBody>
      </p:sp>
      <p:sp>
        <p:nvSpPr>
          <p:cNvPr id="7" name="Rechteck 6"/>
          <p:cNvSpPr/>
          <p:nvPr/>
        </p:nvSpPr>
        <p:spPr>
          <a:xfrm>
            <a:off x="2857488" y="2928934"/>
            <a:ext cx="5000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Beschluss und Genehmigungsverfahren wie zur Mitarbeiterversammlung </a:t>
            </a:r>
            <a:endParaRPr lang="de-DE" sz="1200" b="1" i="1" dirty="0"/>
          </a:p>
        </p:txBody>
      </p:sp>
      <p:sp>
        <p:nvSpPr>
          <p:cNvPr id="12" name="Rechteck 11"/>
          <p:cNvSpPr/>
          <p:nvPr/>
        </p:nvSpPr>
        <p:spPr>
          <a:xfrm>
            <a:off x="2500298" y="3286124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Schriftliche</a:t>
            </a:r>
            <a:r>
              <a:rPr lang="de-DE" sz="1400" b="1" i="1" dirty="0" smtClean="0"/>
              <a:t> Einladung an die Wahlberechtigten  oder durch Aushang</a:t>
            </a:r>
            <a:endParaRPr lang="de-DE" sz="1400" b="1" i="1" dirty="0"/>
          </a:p>
        </p:txBody>
      </p:sp>
      <p:sp>
        <p:nvSpPr>
          <p:cNvPr id="13" name="Rechteck 12"/>
          <p:cNvSpPr/>
          <p:nvPr/>
        </p:nvSpPr>
        <p:spPr>
          <a:xfrm>
            <a:off x="2786050" y="3786190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…mit </a:t>
            </a:r>
            <a:r>
              <a:rPr lang="de-DE" sz="1400" b="1" i="1" dirty="0" smtClean="0">
                <a:solidFill>
                  <a:srgbClr val="C00000"/>
                </a:solidFill>
              </a:rPr>
              <a:t>Liste</a:t>
            </a:r>
            <a:r>
              <a:rPr lang="de-DE" sz="1400" b="1" i="1" dirty="0" smtClean="0"/>
              <a:t> der Wahlberechtigten und der Wählbaren</a:t>
            </a:r>
            <a:endParaRPr lang="de-DE" sz="1400" b="1" i="1" dirty="0"/>
          </a:p>
        </p:txBody>
      </p:sp>
      <p:sp>
        <p:nvSpPr>
          <p:cNvPr id="15" name="Rechteck 14"/>
          <p:cNvSpPr/>
          <p:nvPr/>
        </p:nvSpPr>
        <p:spPr>
          <a:xfrm>
            <a:off x="2786050" y="4000504"/>
            <a:ext cx="4643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…mit Angabe der </a:t>
            </a:r>
            <a:r>
              <a:rPr lang="de-DE" sz="1400" b="1" i="1" dirty="0" smtClean="0">
                <a:solidFill>
                  <a:srgbClr val="C00000"/>
                </a:solidFill>
              </a:rPr>
              <a:t>Anzahl</a:t>
            </a:r>
            <a:r>
              <a:rPr lang="de-DE" sz="1400" b="1" i="1" dirty="0" smtClean="0"/>
              <a:t> der zu wählenden MAV-Mitglieder</a:t>
            </a:r>
            <a:endParaRPr lang="de-DE" sz="1400" b="1" i="1" dirty="0"/>
          </a:p>
        </p:txBody>
      </p:sp>
      <p:sp>
        <p:nvSpPr>
          <p:cNvPr id="16" name="Rechteck 15"/>
          <p:cNvSpPr/>
          <p:nvPr/>
        </p:nvSpPr>
        <p:spPr>
          <a:xfrm>
            <a:off x="2786050" y="4214818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…und Hinweis auf die </a:t>
            </a:r>
            <a:r>
              <a:rPr lang="de-DE" sz="1400" b="1" i="1" dirty="0" smtClean="0">
                <a:solidFill>
                  <a:srgbClr val="C00000"/>
                </a:solidFill>
              </a:rPr>
              <a:t>Vorbereitung </a:t>
            </a:r>
            <a:r>
              <a:rPr lang="de-DE" sz="1400" b="1" i="1" dirty="0" smtClean="0"/>
              <a:t>von Wahlvorschlägen</a:t>
            </a:r>
            <a:endParaRPr lang="de-DE" sz="1400" b="1" i="1" dirty="0"/>
          </a:p>
        </p:txBody>
      </p:sp>
      <p:sp>
        <p:nvSpPr>
          <p:cNvPr id="18" name="Rechteck 17"/>
          <p:cNvSpPr/>
          <p:nvPr/>
        </p:nvSpPr>
        <p:spPr>
          <a:xfrm>
            <a:off x="2143108" y="4786322"/>
            <a:ext cx="597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                  Die MAV </a:t>
            </a:r>
            <a:r>
              <a:rPr lang="de-DE" sz="1400" b="1" i="1" dirty="0" smtClean="0">
                <a:solidFill>
                  <a:srgbClr val="C00000"/>
                </a:solidFill>
              </a:rPr>
              <a:t>„kümmert sich“ </a:t>
            </a:r>
          </a:p>
          <a:p>
            <a:r>
              <a:rPr lang="de-DE" sz="1400" b="1" i="1" dirty="0" smtClean="0"/>
              <a:t>um den Versammlungsraum und die notwendigen Hilfsmittel für die Wahlen</a:t>
            </a:r>
            <a:endParaRPr lang="de-DE" sz="1400" b="1" i="1" dirty="0"/>
          </a:p>
        </p:txBody>
      </p:sp>
      <p:sp>
        <p:nvSpPr>
          <p:cNvPr id="19" name="Rechteck 18"/>
          <p:cNvSpPr/>
          <p:nvPr/>
        </p:nvSpPr>
        <p:spPr>
          <a:xfrm>
            <a:off x="2786050" y="1785926"/>
            <a:ext cx="374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i="1" dirty="0" smtClean="0"/>
              <a:t>Die Wahlversammlung ist </a:t>
            </a:r>
            <a:r>
              <a:rPr lang="de-DE" b="1" i="1" dirty="0" smtClean="0">
                <a:solidFill>
                  <a:srgbClr val="C00000"/>
                </a:solidFill>
              </a:rPr>
              <a:t>nicht</a:t>
            </a:r>
            <a:r>
              <a:rPr lang="de-DE" sz="1600" b="1" i="1" dirty="0" smtClean="0"/>
              <a:t> öffentlich</a:t>
            </a:r>
          </a:p>
        </p:txBody>
      </p:sp>
      <p:sp>
        <p:nvSpPr>
          <p:cNvPr id="20" name="Rechteck 19"/>
          <p:cNvSpPr/>
          <p:nvPr/>
        </p:nvSpPr>
        <p:spPr>
          <a:xfrm>
            <a:off x="2786050" y="578645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…Wahlkabinen zur unbeobachteten </a:t>
            </a:r>
            <a:r>
              <a:rPr lang="de-DE" sz="1400" i="1" dirty="0" smtClean="0"/>
              <a:t>Kennzeichnung der Stimmzettel </a:t>
            </a:r>
          </a:p>
          <a:p>
            <a:r>
              <a:rPr lang="de-DE" sz="1400" b="1" i="1" dirty="0" smtClean="0"/>
              <a:t>…</a:t>
            </a:r>
            <a:r>
              <a:rPr lang="de-DE" sz="1400" i="1" dirty="0" smtClean="0"/>
              <a:t>und selbstverständlich </a:t>
            </a:r>
            <a:r>
              <a:rPr lang="de-DE" sz="1400" b="1" i="1" dirty="0" smtClean="0"/>
              <a:t>die Wahlurne(n)</a:t>
            </a:r>
            <a:endParaRPr lang="de-DE" sz="1400" b="1" i="1" dirty="0"/>
          </a:p>
        </p:txBody>
      </p:sp>
      <p:sp>
        <p:nvSpPr>
          <p:cNvPr id="21" name="Rechteck 20"/>
          <p:cNvSpPr/>
          <p:nvPr/>
        </p:nvSpPr>
        <p:spPr>
          <a:xfrm>
            <a:off x="2786050" y="3500438"/>
            <a:ext cx="428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…mit Angabe zu </a:t>
            </a:r>
            <a:r>
              <a:rPr lang="de-DE" sz="1400" b="1" i="1" dirty="0" smtClean="0">
                <a:solidFill>
                  <a:srgbClr val="C00000"/>
                </a:solidFill>
              </a:rPr>
              <a:t>Ort und Zeit </a:t>
            </a:r>
            <a:r>
              <a:rPr lang="de-DE" sz="1400" b="1" i="1" dirty="0" smtClean="0"/>
              <a:t>der Versammlung</a:t>
            </a:r>
            <a:endParaRPr lang="de-DE" sz="1400" b="1" i="1" dirty="0"/>
          </a:p>
        </p:txBody>
      </p:sp>
      <p:sp>
        <p:nvSpPr>
          <p:cNvPr id="22" name="Rechteck 21"/>
          <p:cNvSpPr/>
          <p:nvPr/>
        </p:nvSpPr>
        <p:spPr>
          <a:xfrm>
            <a:off x="2786050" y="2714620"/>
            <a:ext cx="3071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Einberufen </a:t>
            </a:r>
            <a:r>
              <a:rPr lang="de-DE" sz="1400" b="1" i="1" dirty="0" smtClean="0"/>
              <a:t>der Wahlversammlung </a:t>
            </a:r>
            <a:endParaRPr lang="de-DE" sz="1400" b="1" i="1" dirty="0"/>
          </a:p>
        </p:txBody>
      </p:sp>
      <p:sp>
        <p:nvSpPr>
          <p:cNvPr id="23" name="Rechteck 22"/>
          <p:cNvSpPr/>
          <p:nvPr/>
        </p:nvSpPr>
        <p:spPr>
          <a:xfrm>
            <a:off x="857224" y="2714620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smtClean="0">
                <a:solidFill>
                  <a:srgbClr val="C00000"/>
                </a:solidFill>
                <a:latin typeface="Arial Black" pitchFamily="34" charset="0"/>
              </a:rPr>
              <a:t>Aufgaben </a:t>
            </a:r>
          </a:p>
          <a:p>
            <a:pPr algn="ctr"/>
            <a:r>
              <a:rPr lang="de-DE" sz="1400" dirty="0" smtClean="0">
                <a:solidFill>
                  <a:srgbClr val="C00000"/>
                </a:solidFill>
                <a:latin typeface="Arial Black" pitchFamily="34" charset="0"/>
              </a:rPr>
              <a:t>der MAV </a:t>
            </a:r>
            <a:endParaRPr lang="de-DE" sz="1400" dirty="0">
              <a:latin typeface="Arial Black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786050" y="5286388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…PC oder Laptop mit Drucker zur </a:t>
            </a:r>
            <a:r>
              <a:rPr lang="de-DE" sz="1400" i="1" dirty="0" smtClean="0"/>
              <a:t>Anfertigung der Stimmzettel </a:t>
            </a:r>
          </a:p>
          <a:p>
            <a:r>
              <a:rPr lang="de-DE" sz="1400" b="1" i="1" dirty="0" smtClean="0"/>
              <a:t>…Kopierer mit genügend Papier </a:t>
            </a:r>
            <a:r>
              <a:rPr lang="de-DE" sz="1400" i="1" dirty="0" smtClean="0"/>
              <a:t>zur Vervielfältigung der Stimmzettel</a:t>
            </a:r>
            <a:endParaRPr lang="de-DE" sz="1400" b="1" i="1" dirty="0"/>
          </a:p>
        </p:txBody>
      </p:sp>
      <p:grpSp>
        <p:nvGrpSpPr>
          <p:cNvPr id="2" name="Gruppieren 11"/>
          <p:cNvGrpSpPr/>
          <p:nvPr/>
        </p:nvGrpSpPr>
        <p:grpSpPr>
          <a:xfrm>
            <a:off x="3214678" y="357166"/>
            <a:ext cx="5500726" cy="988334"/>
            <a:chOff x="3286116" y="370468"/>
            <a:chExt cx="5500726" cy="988334"/>
          </a:xfrm>
        </p:grpSpPr>
        <p:sp>
          <p:nvSpPr>
            <p:cNvPr id="26" name="Rechteck 25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hteck 27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uppieren 29"/>
          <p:cNvGrpSpPr/>
          <p:nvPr/>
        </p:nvGrpSpPr>
        <p:grpSpPr>
          <a:xfrm>
            <a:off x="571472" y="1500174"/>
            <a:ext cx="1571636" cy="675979"/>
            <a:chOff x="357158" y="1285860"/>
            <a:chExt cx="2000264" cy="675979"/>
          </a:xfrm>
        </p:grpSpPr>
        <p:sp>
          <p:nvSpPr>
            <p:cNvPr id="31" name="Rechteck 30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4099" name="Picture 3" descr="C:\Users\Gisbert\Desktop\Seminare in Aprath 2016\Bilder ua für Seminare\freie Bilder_pixabay\Wahlen\checklist-162251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143512"/>
            <a:ext cx="642942" cy="642942"/>
          </a:xfrm>
          <a:prstGeom prst="rect">
            <a:avLst/>
          </a:prstGeom>
          <a:noFill/>
        </p:spPr>
      </p:pic>
      <p:pic>
        <p:nvPicPr>
          <p:cNvPr id="4100" name="Picture 4" descr="C:\Users\Gisbert\Desktop\Seminare in Aprath 2016\Bilder ua für Seminare\freie Bilder_pixabay\Wahlen\ballot-3220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715016"/>
            <a:ext cx="574630" cy="642942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>
          <a:xfrm>
            <a:off x="3214678" y="4143380"/>
            <a:ext cx="5500726" cy="2857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38" name="Rechteck 21"/>
          <p:cNvSpPr>
            <a:spLocks noChangeArrowheads="1"/>
          </p:cNvSpPr>
          <p:nvPr/>
        </p:nvSpPr>
        <p:spPr bwMode="auto">
          <a:xfrm>
            <a:off x="0" y="0"/>
            <a:ext cx="350043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71472" y="192880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Versammlung </a:t>
            </a:r>
          </a:p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     der Wahlberechtigten </a:t>
            </a:r>
          </a:p>
        </p:txBody>
      </p:sp>
      <p:grpSp>
        <p:nvGrpSpPr>
          <p:cNvPr id="7" name="Gruppieren 29"/>
          <p:cNvGrpSpPr/>
          <p:nvPr/>
        </p:nvGrpSpPr>
        <p:grpSpPr>
          <a:xfrm>
            <a:off x="571472" y="1357298"/>
            <a:ext cx="1571636" cy="675979"/>
            <a:chOff x="357158" y="1285860"/>
            <a:chExt cx="2000264" cy="675979"/>
          </a:xfrm>
        </p:grpSpPr>
        <p:sp>
          <p:nvSpPr>
            <p:cNvPr id="8" name="Rechteck 7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1"/>
          <p:cNvGrpSpPr/>
          <p:nvPr/>
        </p:nvGrpSpPr>
        <p:grpSpPr>
          <a:xfrm>
            <a:off x="3214678" y="357166"/>
            <a:ext cx="5500726" cy="988334"/>
            <a:chOff x="3286116" y="370468"/>
            <a:chExt cx="5500726" cy="988334"/>
          </a:xfrm>
        </p:grpSpPr>
        <p:sp>
          <p:nvSpPr>
            <p:cNvPr id="12" name="Rechteck 11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hteck 13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3214678" y="200024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MAV-Vorsitzende eröffnet die Wahlversammlung </a:t>
            </a:r>
          </a:p>
          <a:p>
            <a:r>
              <a:rPr lang="de-DE" sz="1400" b="1" i="1" dirty="0" smtClean="0"/>
              <a:t>und führt die </a:t>
            </a:r>
            <a:r>
              <a:rPr lang="de-DE" sz="1400" b="1" i="1" dirty="0" smtClean="0">
                <a:solidFill>
                  <a:srgbClr val="C00000"/>
                </a:solidFill>
              </a:rPr>
              <a:t>Wahl des Versammlungsleiters </a:t>
            </a:r>
            <a:r>
              <a:rPr lang="de-DE" sz="1400" b="1" i="1" dirty="0" smtClean="0"/>
              <a:t>durch. </a:t>
            </a:r>
            <a:r>
              <a:rPr lang="de-DE" sz="1200" b="1" i="1" dirty="0" smtClean="0"/>
              <a:t>Die Wahl erfolgt </a:t>
            </a:r>
          </a:p>
          <a:p>
            <a:r>
              <a:rPr lang="de-DE" sz="1200" b="1" i="1" dirty="0" smtClean="0"/>
              <a:t>durch </a:t>
            </a:r>
            <a:r>
              <a:rPr lang="de-DE" sz="1200" b="1" i="1" dirty="0" smtClean="0">
                <a:solidFill>
                  <a:srgbClr val="C00000"/>
                </a:solidFill>
              </a:rPr>
              <a:t>offene</a:t>
            </a:r>
            <a:r>
              <a:rPr lang="de-DE" sz="1200" b="1" i="1" dirty="0" smtClean="0"/>
              <a:t> Abstimmung,- auf Antrag ist geheim zu wählen.</a:t>
            </a:r>
            <a:endParaRPr lang="de-DE" sz="1200" b="1" i="1" dirty="0"/>
          </a:p>
        </p:txBody>
      </p:sp>
      <p:sp>
        <p:nvSpPr>
          <p:cNvPr id="16" name="Rechteck 15"/>
          <p:cNvSpPr/>
          <p:nvPr/>
        </p:nvSpPr>
        <p:spPr>
          <a:xfrm>
            <a:off x="3214678" y="271462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zu wählende Versammlungsleiter darf der MAV </a:t>
            </a:r>
            <a:r>
              <a:rPr lang="de-DE" sz="1200" b="1" i="1" dirty="0" smtClean="0">
                <a:solidFill>
                  <a:srgbClr val="C00000"/>
                </a:solidFill>
              </a:rPr>
              <a:t>nicht </a:t>
            </a:r>
            <a:r>
              <a:rPr lang="de-DE" sz="1200" b="1" i="1" dirty="0" smtClean="0"/>
              <a:t>angehören und </a:t>
            </a:r>
          </a:p>
          <a:p>
            <a:r>
              <a:rPr lang="de-DE" sz="1200" b="1" i="1" dirty="0" smtClean="0"/>
              <a:t>scheidet auch für die anstehende Wahl aus dem Kreis der Wählbaren aus. </a:t>
            </a:r>
            <a:endParaRPr lang="de-DE" sz="1200" b="1" i="1" dirty="0"/>
          </a:p>
        </p:txBody>
      </p:sp>
      <p:sp>
        <p:nvSpPr>
          <p:cNvPr id="17" name="Rechteck 16"/>
          <p:cNvSpPr/>
          <p:nvPr/>
        </p:nvSpPr>
        <p:spPr>
          <a:xfrm>
            <a:off x="3214678" y="3357562"/>
            <a:ext cx="55721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Der Versammlungsleiter erklärt das vereinfachte Wahlverfahren</a:t>
            </a:r>
            <a:endParaRPr lang="de-DE" sz="1400" i="1" dirty="0" smtClean="0"/>
          </a:p>
          <a:p>
            <a:r>
              <a:rPr lang="de-DE" sz="1200" b="1" i="1" dirty="0" smtClean="0"/>
              <a:t>und fordert die Versammlung auf, durch </a:t>
            </a:r>
            <a:r>
              <a:rPr lang="de-DE" sz="1200" b="1" i="1" dirty="0" smtClean="0">
                <a:solidFill>
                  <a:srgbClr val="C00000"/>
                </a:solidFill>
              </a:rPr>
              <a:t>Zuruf</a:t>
            </a:r>
            <a:r>
              <a:rPr lang="de-DE" sz="1200" b="1" i="1" dirty="0" smtClean="0"/>
              <a:t> oder schriftlich </a:t>
            </a:r>
            <a:r>
              <a:rPr lang="de-DE" sz="1200" b="1" i="1" dirty="0" smtClean="0">
                <a:solidFill>
                  <a:srgbClr val="C00000"/>
                </a:solidFill>
              </a:rPr>
              <a:t>Wahlvorschläge</a:t>
            </a:r>
            <a:r>
              <a:rPr lang="de-DE" sz="1200" b="1" i="1" dirty="0" smtClean="0"/>
              <a:t> abzugeben.</a:t>
            </a:r>
            <a:endParaRPr lang="de-DE" sz="1200" b="1" i="1" dirty="0"/>
          </a:p>
        </p:txBody>
      </p:sp>
      <p:sp>
        <p:nvSpPr>
          <p:cNvPr id="18" name="Rechteck 17"/>
          <p:cNvSpPr/>
          <p:nvPr/>
        </p:nvSpPr>
        <p:spPr>
          <a:xfrm>
            <a:off x="2000232" y="4071942"/>
            <a:ext cx="6500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Vorschläge werden in alphabetischer Reihenfolge auf dem </a:t>
            </a:r>
            <a:r>
              <a:rPr lang="de-DE" sz="1400" b="1" i="1" dirty="0" smtClean="0">
                <a:solidFill>
                  <a:srgbClr val="C00000"/>
                </a:solidFill>
              </a:rPr>
              <a:t>Stimmzettel </a:t>
            </a:r>
            <a:r>
              <a:rPr lang="de-DE" sz="1400" b="1" i="1" dirty="0" smtClean="0"/>
              <a:t>vermerkt</a:t>
            </a:r>
            <a:endParaRPr lang="de-DE" sz="1400" b="1" i="1" dirty="0"/>
          </a:p>
        </p:txBody>
      </p:sp>
      <p:sp>
        <p:nvSpPr>
          <p:cNvPr id="19" name="Rechteck 18"/>
          <p:cNvSpPr/>
          <p:nvPr/>
        </p:nvSpPr>
        <p:spPr>
          <a:xfrm>
            <a:off x="2857488" y="4286256"/>
            <a:ext cx="5572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…es folgt die </a:t>
            </a:r>
            <a:r>
              <a:rPr lang="de-DE" sz="1400" b="1" i="1" dirty="0" smtClean="0">
                <a:solidFill>
                  <a:srgbClr val="C00000"/>
                </a:solidFill>
              </a:rPr>
              <a:t>Abstimmung </a:t>
            </a:r>
            <a:r>
              <a:rPr lang="de-DE" sz="1400" b="1" i="1" dirty="0" smtClean="0"/>
              <a:t>über die Wahlvorschläge durch </a:t>
            </a:r>
            <a:r>
              <a:rPr lang="de-DE" sz="1400" b="1" i="1" dirty="0" smtClean="0">
                <a:solidFill>
                  <a:srgbClr val="C00000"/>
                </a:solidFill>
              </a:rPr>
              <a:t>geheime </a:t>
            </a:r>
            <a:r>
              <a:rPr lang="de-DE" sz="1400" b="1" i="1" dirty="0" smtClean="0"/>
              <a:t>Wahl</a:t>
            </a:r>
            <a:endParaRPr lang="de-DE" sz="1400" b="1" i="1" dirty="0"/>
          </a:p>
        </p:txBody>
      </p:sp>
      <p:sp>
        <p:nvSpPr>
          <p:cNvPr id="20" name="Rechteck 19"/>
          <p:cNvSpPr/>
          <p:nvPr/>
        </p:nvSpPr>
        <p:spPr>
          <a:xfrm>
            <a:off x="3214678" y="4643446"/>
            <a:ext cx="535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Auszählung der Stimmen ist für die </a:t>
            </a:r>
            <a:r>
              <a:rPr lang="de-DE" sz="1400" b="1" i="1" dirty="0" smtClean="0">
                <a:solidFill>
                  <a:srgbClr val="C00000"/>
                </a:solidFill>
              </a:rPr>
              <a:t>Wahlberechtigten</a:t>
            </a:r>
            <a:r>
              <a:rPr lang="de-DE" sz="1400" b="1" i="1" dirty="0" smtClean="0"/>
              <a:t> öffentlich.</a:t>
            </a:r>
            <a:endParaRPr lang="de-DE" sz="1400" b="1" i="1" dirty="0"/>
          </a:p>
        </p:txBody>
      </p:sp>
      <p:sp>
        <p:nvSpPr>
          <p:cNvPr id="21" name="Rechteck 20"/>
          <p:cNvSpPr/>
          <p:nvPr/>
        </p:nvSpPr>
        <p:spPr>
          <a:xfrm>
            <a:off x="3214678" y="4857760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Dazu muss der Versammlungsleiter eine Mitarbeitende hinzuziehen, die ebenfalls nicht selbst nicht zur Wahl stehen darf</a:t>
            </a:r>
          </a:p>
        </p:txBody>
      </p:sp>
      <p:sp>
        <p:nvSpPr>
          <p:cNvPr id="22" name="Rechteck 21"/>
          <p:cNvSpPr/>
          <p:nvPr/>
        </p:nvSpPr>
        <p:spPr>
          <a:xfrm>
            <a:off x="3214678" y="5357826"/>
            <a:ext cx="56436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Das Wahlergebnis </a:t>
            </a:r>
            <a:r>
              <a:rPr lang="de-DE" sz="1200" b="1" i="1" dirty="0" smtClean="0"/>
              <a:t>ist „</a:t>
            </a:r>
            <a:r>
              <a:rPr lang="de-DE" sz="1200" b="1" i="1" dirty="0" smtClean="0">
                <a:solidFill>
                  <a:srgbClr val="C00000"/>
                </a:solidFill>
              </a:rPr>
              <a:t>unverzüglich</a:t>
            </a:r>
            <a:r>
              <a:rPr lang="de-DE" sz="1200" b="1" i="1" dirty="0" smtClean="0"/>
              <a:t>“ festzustellen und den Wahlberechtigten </a:t>
            </a:r>
          </a:p>
          <a:p>
            <a:r>
              <a:rPr lang="de-DE" sz="1200" b="1" i="1" dirty="0" smtClean="0"/>
              <a:t>sowie der Dienststellenleitung bekanntzugeben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3214678" y="578645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Nach der schriftlichen </a:t>
            </a:r>
            <a:r>
              <a:rPr lang="de-DE" sz="1200" b="1" i="1" dirty="0" smtClean="0">
                <a:solidFill>
                  <a:srgbClr val="C00000"/>
                </a:solidFill>
              </a:rPr>
              <a:t>Benachrichtigung </a:t>
            </a:r>
            <a:r>
              <a:rPr lang="de-DE" sz="1200" b="1" i="1" dirty="0" smtClean="0"/>
              <a:t>durch den Versammlungsleiter, können </a:t>
            </a:r>
          </a:p>
          <a:p>
            <a:r>
              <a:rPr lang="de-DE" sz="1200" b="1" i="1" dirty="0" smtClean="0"/>
              <a:t>die Gewählten die Wahl innerhalb von einer Woche ablehnen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571472" y="335756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Aufgabe des Versammlungsleiters </a:t>
            </a:r>
          </a:p>
        </p:txBody>
      </p:sp>
      <p:sp>
        <p:nvSpPr>
          <p:cNvPr id="28" name="Rechteck 27"/>
          <p:cNvSpPr/>
          <p:nvPr/>
        </p:nvSpPr>
        <p:spPr>
          <a:xfrm>
            <a:off x="928662" y="4786322"/>
            <a:ext cx="1202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20000"/>
                </a:solidFill>
              </a:rPr>
              <a:t>Auszählung der </a:t>
            </a:r>
          </a:p>
          <a:p>
            <a:pPr algn="ctr"/>
            <a:r>
              <a:rPr lang="de-DE" sz="1200" b="1" dirty="0" smtClean="0">
                <a:solidFill>
                  <a:srgbClr val="820000"/>
                </a:solidFill>
              </a:rPr>
              <a:t>Stimmen </a:t>
            </a:r>
            <a:endParaRPr lang="de-DE" sz="1200" b="1" dirty="0">
              <a:solidFill>
                <a:srgbClr val="820000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786050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786050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786050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786050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71472" y="264318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60000"/>
                </a:solidFill>
              </a:rPr>
              <a:t>Wahl des Versammlungsleiters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857224" y="5429264"/>
            <a:ext cx="13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820000"/>
                </a:solidFill>
              </a:rPr>
              <a:t>Bekanntgabe des </a:t>
            </a:r>
          </a:p>
          <a:p>
            <a:pPr algn="ctr"/>
            <a:r>
              <a:rPr lang="de-DE" sz="1200" b="1" dirty="0" smtClean="0">
                <a:solidFill>
                  <a:srgbClr val="820000"/>
                </a:solidFill>
              </a:rPr>
              <a:t>Wahlergebnisses </a:t>
            </a:r>
            <a:endParaRPr lang="de-DE" sz="1200" b="1" dirty="0">
              <a:solidFill>
                <a:srgbClr val="8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21"/>
          <p:cNvSpPr>
            <a:spLocks noChangeArrowheads="1"/>
          </p:cNvSpPr>
          <p:nvPr/>
        </p:nvSpPr>
        <p:spPr bwMode="auto">
          <a:xfrm>
            <a:off x="1" y="0"/>
            <a:ext cx="242886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26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642918"/>
            <a:ext cx="6115051" cy="3676650"/>
          </a:xfrm>
          <a:prstGeom prst="rect">
            <a:avLst/>
          </a:prstGeom>
          <a:noFill/>
        </p:spPr>
      </p:pic>
      <p:sp>
        <p:nvSpPr>
          <p:cNvPr id="39" name="Rechteck 38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214415" y="714357"/>
            <a:ext cx="4114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820000"/>
                </a:solidFill>
                <a:latin typeface="Arial Black" pitchFamily="34" charset="0"/>
              </a:rPr>
              <a:t>Gut gemacht…</a:t>
            </a:r>
          </a:p>
          <a:p>
            <a:r>
              <a:rPr lang="de-DE" b="1" dirty="0" smtClean="0">
                <a:solidFill>
                  <a:srgbClr val="820000"/>
                </a:solidFill>
              </a:rPr>
              <a:t>…aber bitte nicht das Protokoll vergessen</a:t>
            </a:r>
            <a:endParaRPr lang="de-DE" b="1" dirty="0">
              <a:solidFill>
                <a:srgbClr val="82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14547" y="3643314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820000"/>
                </a:solidFill>
              </a:rPr>
              <a:t>Nach Abschluss der Ablehnungsfrist, </a:t>
            </a:r>
          </a:p>
          <a:p>
            <a:r>
              <a:rPr lang="de-DE" sz="1400" b="1" dirty="0" smtClean="0">
                <a:solidFill>
                  <a:srgbClr val="820000"/>
                </a:solidFill>
              </a:rPr>
              <a:t>erhält die MAV alle Wahlunterlagen zur Aufbewahrung während der </a:t>
            </a:r>
          </a:p>
          <a:p>
            <a:r>
              <a:rPr lang="de-DE" sz="1400" b="1" dirty="0" smtClean="0">
                <a:solidFill>
                  <a:srgbClr val="820000"/>
                </a:solidFill>
              </a:rPr>
              <a:t>nächsten 5 Jahre </a:t>
            </a:r>
            <a:endParaRPr lang="de-DE" sz="1400" b="1" dirty="0">
              <a:solidFill>
                <a:srgbClr val="820000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2214547" y="5000637"/>
            <a:ext cx="5857919" cy="1143008"/>
            <a:chOff x="2214546" y="5000636"/>
            <a:chExt cx="5857918" cy="1143008"/>
          </a:xfrm>
        </p:grpSpPr>
        <p:sp>
          <p:nvSpPr>
            <p:cNvPr id="11" name="Rechteck 10"/>
            <p:cNvSpPr/>
            <p:nvPr/>
          </p:nvSpPr>
          <p:spPr bwMode="auto">
            <a:xfrm>
              <a:off x="2214546" y="5000636"/>
              <a:ext cx="5786478" cy="114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500298" y="5072074"/>
              <a:ext cx="28575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1" dirty="0" smtClean="0"/>
                <a:t>Wahlunterlagen</a:t>
              </a:r>
              <a:endParaRPr lang="de-DE" sz="1600" b="1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285985" y="5357826"/>
              <a:ext cx="57864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</a:rPr>
                <a:t>Sämtliche Wahlunterlagen</a:t>
              </a:r>
              <a:r>
                <a:rPr lang="de-DE" sz="1400" dirty="0" smtClean="0"/>
                <a:t>, </a:t>
              </a:r>
              <a:r>
                <a:rPr lang="de-DE" sz="1200" b="1" dirty="0" smtClean="0"/>
                <a:t>insbesondere Niederschriften, Wahlausschreiben,</a:t>
              </a:r>
            </a:p>
            <a:p>
              <a:r>
                <a:rPr lang="de-DE" sz="1200" b="1" dirty="0" smtClean="0"/>
                <a:t>     Listen der Wahlberechtigten und der Wählbaren, Wahlvorschläge, Stimmzettel, </a:t>
              </a:r>
            </a:p>
            <a:p>
              <a:r>
                <a:rPr lang="de-DE" sz="1400" b="1" dirty="0" smtClean="0"/>
                <a:t>    sind von der Mitarbeitervertretung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fünf Jahre </a:t>
              </a:r>
              <a:r>
                <a:rPr lang="de-DE" sz="1400" b="1" dirty="0" smtClean="0"/>
                <a:t>lang aufzubewahren.</a:t>
              </a:r>
              <a:endParaRPr lang="de-DE" sz="1400" b="1" dirty="0"/>
            </a:p>
          </p:txBody>
        </p:sp>
      </p:grp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 flipH="1">
            <a:off x="1928794" y="542926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28661" y="5357827"/>
            <a:ext cx="95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§ 13 MVG 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10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2357422" y="3857628"/>
            <a:ext cx="5500726" cy="21431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6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643314"/>
            <a:ext cx="1071570" cy="107157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2143108" y="4786322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Die Aufgaben </a:t>
            </a:r>
            <a:r>
              <a:rPr lang="de-DE" sz="1400" i="1" dirty="0" smtClean="0"/>
              <a:t>reichen von der Zusammenstellung des Wählerverzeichnisses über </a:t>
            </a:r>
          </a:p>
          <a:p>
            <a:r>
              <a:rPr lang="de-DE" sz="1400" i="1" dirty="0" smtClean="0"/>
              <a:t>den Wahlaushang und der Stimmabgabe bis hin zur Einladung zur konstituierenden Sitzung der neuen Mitarbeitervertretung.</a:t>
            </a:r>
            <a:endParaRPr lang="de-DE" sz="1400" i="1" dirty="0"/>
          </a:p>
        </p:txBody>
      </p:sp>
      <p:sp>
        <p:nvSpPr>
          <p:cNvPr id="12" name="Rechteck 11"/>
          <p:cNvSpPr/>
          <p:nvPr/>
        </p:nvSpPr>
        <p:spPr>
          <a:xfrm>
            <a:off x="2143108" y="5500702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Die Amtszeit </a:t>
            </a:r>
            <a:r>
              <a:rPr lang="de-DE" sz="1400" i="1" dirty="0" smtClean="0"/>
              <a:t>eines Wahlvorstands beginnt mit der Einsetzung. Sie endet im Regelfall </a:t>
            </a:r>
          </a:p>
          <a:p>
            <a:r>
              <a:rPr lang="de-DE" sz="1400" i="1" dirty="0" smtClean="0"/>
              <a:t>mit dem Moment </a:t>
            </a:r>
            <a:r>
              <a:rPr lang="de-DE" sz="1400" b="1" i="1" dirty="0" smtClean="0"/>
              <a:t>der Wahl der Vorsitzenden </a:t>
            </a:r>
            <a:r>
              <a:rPr lang="de-DE" sz="1400" i="1" dirty="0" smtClean="0"/>
              <a:t>in der konstituierenden Sitzung der neu gewählten MAV.</a:t>
            </a:r>
            <a:endParaRPr lang="de-DE" sz="1400" i="1" dirty="0"/>
          </a:p>
        </p:txBody>
      </p:sp>
      <p:sp>
        <p:nvSpPr>
          <p:cNvPr id="13" name="Rechteck 12"/>
          <p:cNvSpPr/>
          <p:nvPr/>
        </p:nvSpPr>
        <p:spPr>
          <a:xfrm>
            <a:off x="2143108" y="4214818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Für die Zeit der Wahrnehmung ihrer Aufgaben, sind die Mitglieder des </a:t>
            </a:r>
          </a:p>
          <a:p>
            <a:r>
              <a:rPr lang="de-DE" sz="1400" i="1" dirty="0" smtClean="0"/>
              <a:t>Wahlvorstands unter Fortzahlung des Entgelts vom Dienst zu befreien. </a:t>
            </a:r>
            <a:endParaRPr lang="de-DE" sz="1400" i="1" dirty="0"/>
          </a:p>
        </p:txBody>
      </p:sp>
      <p:sp>
        <p:nvSpPr>
          <p:cNvPr id="15" name="Rechteck 14"/>
          <p:cNvSpPr/>
          <p:nvPr/>
        </p:nvSpPr>
        <p:spPr>
          <a:xfrm>
            <a:off x="1857356" y="3643314"/>
            <a:ext cx="6072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i="1" dirty="0" smtClean="0"/>
              <a:t>      Der Wahlvorstand ist das Team, </a:t>
            </a:r>
          </a:p>
          <a:p>
            <a:r>
              <a:rPr lang="de-DE" sz="1400" b="1" i="1" dirty="0" smtClean="0"/>
              <a:t>das sich um die </a:t>
            </a:r>
            <a:r>
              <a:rPr lang="de-DE" sz="1400" b="1" i="1" dirty="0" smtClean="0">
                <a:solidFill>
                  <a:srgbClr val="C00000"/>
                </a:solidFill>
              </a:rPr>
              <a:t>Vorbereitung und Durchführung der MAV-Wahl </a:t>
            </a:r>
            <a:r>
              <a:rPr lang="de-DE" sz="1400" b="1" i="1" dirty="0" smtClean="0"/>
              <a:t>kümmert. </a:t>
            </a:r>
            <a:endParaRPr lang="de-DE" sz="1400" b="1" i="1" dirty="0"/>
          </a:p>
        </p:txBody>
      </p:sp>
      <p:sp>
        <p:nvSpPr>
          <p:cNvPr id="17" name="Rechteck 16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8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2143108" y="1928802"/>
            <a:ext cx="63579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i="1" dirty="0" smtClean="0"/>
              <a:t>In Dienststellen mit </a:t>
            </a:r>
            <a:r>
              <a:rPr lang="de-DE" sz="1600" b="1" i="1" dirty="0" smtClean="0">
                <a:solidFill>
                  <a:srgbClr val="C00000"/>
                </a:solidFill>
              </a:rPr>
              <a:t>mehr als 100</a:t>
            </a:r>
            <a:r>
              <a:rPr lang="de-DE" sz="1600" b="1" i="1" dirty="0" smtClean="0"/>
              <a:t> wahlberechtigten Mitarbeitenden </a:t>
            </a:r>
          </a:p>
          <a:p>
            <a:r>
              <a:rPr lang="de-DE" sz="1400" b="1" i="1" dirty="0" smtClean="0"/>
              <a:t>ist die vereinfachte Wahl nicht statthaft. </a:t>
            </a:r>
            <a:r>
              <a:rPr lang="de-DE" sz="1400" i="1" dirty="0" smtClean="0"/>
              <a:t>Vorgeschrieben ist statt dessen ein in der </a:t>
            </a:r>
          </a:p>
          <a:p>
            <a:r>
              <a:rPr lang="de-DE" sz="1400" i="1" dirty="0" smtClean="0"/>
              <a:t>Form detaillierteres und von Fristen geregeltes Wahlverfahren. Schon der Einstieg </a:t>
            </a:r>
          </a:p>
          <a:p>
            <a:r>
              <a:rPr lang="de-DE" sz="1400" i="1" dirty="0" smtClean="0"/>
              <a:t>in das Wahlverfahren zeigt das auf. </a:t>
            </a:r>
            <a:endParaRPr lang="de-DE" sz="1400" i="1" dirty="0"/>
          </a:p>
        </p:txBody>
      </p:sp>
      <p:sp>
        <p:nvSpPr>
          <p:cNvPr id="19" name="Rechteck 18"/>
          <p:cNvSpPr/>
          <p:nvPr/>
        </p:nvSpPr>
        <p:spPr>
          <a:xfrm>
            <a:off x="1857356" y="292893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MAV lädt nicht zu einer Wahlversammlung ein, </a:t>
            </a:r>
          </a:p>
          <a:p>
            <a:r>
              <a:rPr lang="de-DE" sz="1400" i="1" dirty="0" smtClean="0"/>
              <a:t>       sondern zu einer </a:t>
            </a:r>
            <a:r>
              <a:rPr lang="de-DE" sz="1400" b="1" i="1" dirty="0" smtClean="0"/>
              <a:t>Mitarbeiterversammlung</a:t>
            </a:r>
            <a:r>
              <a:rPr lang="de-DE" sz="1400" i="1" dirty="0" smtClean="0"/>
              <a:t> , die dann einen</a:t>
            </a:r>
            <a:r>
              <a:rPr lang="de-DE" sz="1400" i="1" dirty="0" smtClean="0">
                <a:solidFill>
                  <a:srgbClr val="C00000"/>
                </a:solidFill>
              </a:rPr>
              <a:t> </a:t>
            </a:r>
            <a:r>
              <a:rPr lang="de-DE" sz="1400" b="1" i="1" dirty="0" smtClean="0">
                <a:solidFill>
                  <a:srgbClr val="C00000"/>
                </a:solidFill>
              </a:rPr>
              <a:t>Wahlvorstand</a:t>
            </a:r>
            <a:r>
              <a:rPr lang="de-DE" sz="1400" i="1" dirty="0" smtClean="0">
                <a:solidFill>
                  <a:srgbClr val="C00000"/>
                </a:solidFill>
              </a:rPr>
              <a:t> </a:t>
            </a:r>
            <a:r>
              <a:rPr lang="de-DE" sz="1400" i="1" dirty="0" smtClean="0"/>
              <a:t>einsetzt.   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1"/>
          <p:cNvSpPr>
            <a:spLocks noChangeArrowheads="1"/>
          </p:cNvSpPr>
          <p:nvPr/>
        </p:nvSpPr>
        <p:spPr bwMode="auto"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285984" y="5000636"/>
            <a:ext cx="6215106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1" name="Rechteck 20"/>
          <p:cNvSpPr/>
          <p:nvPr/>
        </p:nvSpPr>
        <p:spPr bwMode="auto">
          <a:xfrm>
            <a:off x="2285984" y="4000504"/>
            <a:ext cx="621510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285984" y="2571744"/>
            <a:ext cx="6215106" cy="12858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28860" y="1857364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2  Einleitung des Wahlverfahrens, </a:t>
            </a:r>
          </a:p>
          <a:p>
            <a:r>
              <a:rPr lang="de-DE" sz="1600" b="1" dirty="0" smtClean="0"/>
              <a:t>Bildung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und Abberufung </a:t>
            </a:r>
            <a:r>
              <a:rPr lang="de-DE" sz="1600" b="1" dirty="0" smtClean="0"/>
              <a:t>des Wahlvorstandes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428860" y="2643182"/>
            <a:ext cx="6215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Der Wahlvorstand wird </a:t>
            </a:r>
          </a:p>
          <a:p>
            <a:r>
              <a:rPr lang="de-DE" sz="1400" b="1" dirty="0" smtClean="0"/>
              <a:t>spätestens drei Monate vor Ablauf der regelmäßigen Amtszeit der MAV </a:t>
            </a:r>
          </a:p>
          <a:p>
            <a:r>
              <a:rPr lang="de-DE" sz="1400" dirty="0" smtClean="0"/>
              <a:t>in einer von der </a:t>
            </a:r>
            <a:r>
              <a:rPr lang="de-DE" sz="1400" b="1" dirty="0" smtClean="0">
                <a:solidFill>
                  <a:srgbClr val="C00000"/>
                </a:solidFill>
              </a:rPr>
              <a:t>amtierenden MAV </a:t>
            </a:r>
            <a:r>
              <a:rPr lang="de-DE" sz="1400" b="1" dirty="0" smtClean="0"/>
              <a:t>einzuberufenden Mitarbeiterversammlung </a:t>
            </a:r>
            <a:r>
              <a:rPr lang="de-DE" sz="1400" dirty="0" smtClean="0"/>
              <a:t>durch </a:t>
            </a:r>
            <a:r>
              <a:rPr lang="de-DE" sz="1400" b="1" dirty="0" smtClean="0"/>
              <a:t>Zuruf und </a:t>
            </a:r>
            <a:r>
              <a:rPr lang="de-DE" sz="1400" b="1" dirty="0" smtClean="0">
                <a:solidFill>
                  <a:srgbClr val="C00000"/>
                </a:solidFill>
              </a:rPr>
              <a:t>offene</a:t>
            </a:r>
            <a:r>
              <a:rPr lang="de-DE" sz="1400" b="1" dirty="0" smtClean="0"/>
              <a:t> Abstimmung </a:t>
            </a:r>
            <a:r>
              <a:rPr lang="de-DE" sz="1400" dirty="0" smtClean="0"/>
              <a:t>bestimmt, </a:t>
            </a:r>
            <a:r>
              <a:rPr lang="de-DE" sz="1200" b="1" i="1" dirty="0" smtClean="0"/>
              <a:t>sofern nicht mindestens </a:t>
            </a:r>
            <a:r>
              <a:rPr lang="de-DE" sz="1200" b="1" i="1" dirty="0" smtClean="0">
                <a:solidFill>
                  <a:srgbClr val="C00000"/>
                </a:solidFill>
              </a:rPr>
              <a:t>ein Drittel </a:t>
            </a:r>
          </a:p>
          <a:p>
            <a:r>
              <a:rPr lang="de-DE" sz="1200" b="1" i="1" dirty="0" smtClean="0"/>
              <a:t>der Wahlberechtigten eine </a:t>
            </a:r>
            <a:r>
              <a:rPr lang="de-DE" sz="1200" b="1" i="1" dirty="0" smtClean="0">
                <a:solidFill>
                  <a:srgbClr val="C00000"/>
                </a:solidFill>
              </a:rPr>
              <a:t>geheime </a:t>
            </a:r>
            <a:r>
              <a:rPr lang="de-DE" sz="1200" b="1" i="1" dirty="0" smtClean="0"/>
              <a:t>Abstimmung beantragt.</a:t>
            </a:r>
            <a:endParaRPr lang="de-DE" sz="1200" b="1" i="1" dirty="0"/>
          </a:p>
        </p:txBody>
      </p:sp>
      <p:sp>
        <p:nvSpPr>
          <p:cNvPr id="4" name="Rechteck 3"/>
          <p:cNvSpPr/>
          <p:nvPr/>
        </p:nvSpPr>
        <p:spPr>
          <a:xfrm>
            <a:off x="2428860" y="4071942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(1a)  </a:t>
            </a:r>
            <a:r>
              <a:rPr lang="de-DE" sz="1400" b="1" dirty="0" smtClean="0"/>
              <a:t>Besteht </a:t>
            </a:r>
            <a:r>
              <a:rPr lang="de-DE" sz="1400" b="1" dirty="0" smtClean="0">
                <a:solidFill>
                  <a:srgbClr val="C00000"/>
                </a:solidFill>
              </a:rPr>
              <a:t>keine </a:t>
            </a:r>
            <a:r>
              <a:rPr lang="de-DE" sz="1400" b="1" dirty="0" smtClean="0"/>
              <a:t>Mitarbeitervertretung </a:t>
            </a:r>
            <a:r>
              <a:rPr lang="de-DE" sz="1400" dirty="0" smtClean="0"/>
              <a:t>oder ist die Frist des Abs.1 </a:t>
            </a:r>
          </a:p>
          <a:p>
            <a:r>
              <a:rPr lang="de-DE" sz="1400" dirty="0" smtClean="0"/>
              <a:t>versäumt, </a:t>
            </a:r>
            <a:r>
              <a:rPr lang="de-DE" sz="1400" b="1" dirty="0" smtClean="0"/>
              <a:t>so beruft die Dienststellenleitung die Mitarbeiterversammlung ein</a:t>
            </a:r>
            <a:r>
              <a:rPr lang="de-DE" sz="1400" dirty="0" smtClean="0"/>
              <a:t>. </a:t>
            </a:r>
          </a:p>
          <a:p>
            <a:r>
              <a:rPr lang="de-DE" sz="1200" b="1" i="1" dirty="0" smtClean="0"/>
              <a:t>Für die Bestimmung der Leitung der Mitarbeiterversammlung gilt Abs.1 entsprechend.</a:t>
            </a:r>
            <a:endParaRPr lang="de-DE" sz="1200" b="1" i="1" dirty="0"/>
          </a:p>
        </p:txBody>
      </p:sp>
      <p:sp>
        <p:nvSpPr>
          <p:cNvPr id="5" name="Rechteck 4"/>
          <p:cNvSpPr/>
          <p:nvPr/>
        </p:nvSpPr>
        <p:spPr>
          <a:xfrm>
            <a:off x="2428860" y="507207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In den Fällen der </a:t>
            </a:r>
            <a:r>
              <a:rPr lang="de-DE" sz="1400" b="1" dirty="0" smtClean="0"/>
              <a:t>Neu- oder Nachwahl der MAV </a:t>
            </a:r>
            <a:r>
              <a:rPr lang="de-DE" sz="1400" b="1" dirty="0" smtClean="0">
                <a:solidFill>
                  <a:srgbClr val="C00000"/>
                </a:solidFill>
              </a:rPr>
              <a:t>vor </a:t>
            </a:r>
            <a:r>
              <a:rPr lang="de-DE" sz="1400" b="1" dirty="0" smtClean="0"/>
              <a:t>Ablauf der Amtszeit </a:t>
            </a:r>
          </a:p>
          <a:p>
            <a:r>
              <a:rPr lang="de-DE" sz="1400" dirty="0" smtClean="0"/>
              <a:t>ist unverzüglich </a:t>
            </a:r>
            <a:r>
              <a:rPr lang="de-DE" sz="1400" b="1" dirty="0" smtClean="0"/>
              <a:t>von dem </a:t>
            </a:r>
            <a:r>
              <a:rPr lang="de-DE" sz="1400" b="1" dirty="0" smtClean="0">
                <a:solidFill>
                  <a:srgbClr val="C00000"/>
                </a:solidFill>
              </a:rPr>
              <a:t>bisherigen</a:t>
            </a:r>
            <a:r>
              <a:rPr lang="de-DE" sz="1400" b="1" dirty="0" smtClean="0"/>
              <a:t> Wahlvorstand </a:t>
            </a:r>
            <a:r>
              <a:rPr lang="de-DE" sz="1400" dirty="0" smtClean="0"/>
              <a:t>oder der Gesamt-MAV</a:t>
            </a:r>
          </a:p>
          <a:p>
            <a:r>
              <a:rPr lang="de-DE" sz="1400" dirty="0" smtClean="0"/>
              <a:t>eine Mitarbeiterversammlung zur Bildung des Wahlvorstandes einzuberufen. </a:t>
            </a:r>
          </a:p>
          <a:p>
            <a:r>
              <a:rPr lang="de-DE" sz="1200" b="1" i="1" dirty="0" smtClean="0"/>
              <a:t>Für die Bestimmung der Leitung der Mitarbeiterversammlung gilt Absatz 1 entsprechend.</a:t>
            </a:r>
            <a:endParaRPr lang="de-DE" sz="1200" b="1" i="1" dirty="0"/>
          </a:p>
        </p:txBody>
      </p:sp>
      <p:sp>
        <p:nvSpPr>
          <p:cNvPr id="6" name="Rechteck 5"/>
          <p:cNvSpPr/>
          <p:nvPr/>
        </p:nvSpPr>
        <p:spPr>
          <a:xfrm>
            <a:off x="2428860" y="6143644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( 3 ) </a:t>
            </a:r>
            <a:r>
              <a:rPr lang="de-DE" sz="1200" b="1" dirty="0" smtClean="0"/>
              <a:t>Für die Abberufung von Mitgliedern des Wahlvorstandes gilt § 17 MVG.EKD entsprechend.</a:t>
            </a:r>
            <a:endParaRPr lang="de-DE" sz="1200" b="1" dirty="0"/>
          </a:p>
        </p:txBody>
      </p:sp>
      <p:sp>
        <p:nvSpPr>
          <p:cNvPr id="10" name="Rechteck 9"/>
          <p:cNvSpPr/>
          <p:nvPr/>
        </p:nvSpPr>
        <p:spPr>
          <a:xfrm>
            <a:off x="500034" y="4929198"/>
            <a:ext cx="15173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    Nachwahl </a:t>
            </a:r>
          </a:p>
          <a:p>
            <a:r>
              <a:rPr lang="de-DE" sz="1200" b="1" dirty="0" smtClean="0"/>
              <a:t>siehe § 16 MVG.EKD </a:t>
            </a:r>
            <a:endParaRPr lang="de-DE" sz="1200" b="1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6" name="Rechteck 15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714348" y="3214686"/>
            <a:ext cx="121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Bildung des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Wahlvorstandes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0800000" flipH="1">
            <a:off x="2000232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000232" y="514351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714348" y="1785926"/>
            <a:ext cx="1571636" cy="675979"/>
            <a:chOff x="357158" y="1285860"/>
            <a:chExt cx="2000264" cy="675979"/>
          </a:xfrm>
        </p:grpSpPr>
        <p:sp>
          <p:nvSpPr>
            <p:cNvPr id="31" name="Rechteck 30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714348" y="2643182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spätestens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am 1. Februar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000232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 animBg="1"/>
      <p:bldP spid="26" grpId="0" animBg="1"/>
      <p:bldP spid="33" grpId="0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1"/>
          <p:cNvSpPr>
            <a:spLocks noChangeArrowheads="1"/>
          </p:cNvSpPr>
          <p:nvPr/>
        </p:nvSpPr>
        <p:spPr bwMode="auto">
          <a:xfrm>
            <a:off x="0" y="0"/>
            <a:ext cx="350043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" name="Rechteck 45"/>
          <p:cNvSpPr/>
          <p:nvPr/>
        </p:nvSpPr>
        <p:spPr bwMode="auto">
          <a:xfrm>
            <a:off x="2571736" y="4643446"/>
            <a:ext cx="6072230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2571736" y="3000372"/>
            <a:ext cx="6072230" cy="57150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2571736" y="3643314"/>
            <a:ext cx="6072230" cy="7858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643174" y="2643182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31  Mitarbeiterversammlung</a:t>
            </a:r>
            <a:endParaRPr lang="de-DE" sz="1600" b="1" dirty="0"/>
          </a:p>
        </p:txBody>
      </p:sp>
      <p:sp>
        <p:nvSpPr>
          <p:cNvPr id="40" name="Rechteck 39"/>
          <p:cNvSpPr/>
          <p:nvPr/>
        </p:nvSpPr>
        <p:spPr>
          <a:xfrm>
            <a:off x="2571736" y="4643446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( 3 ) </a:t>
            </a:r>
            <a:r>
              <a:rPr lang="de-DE" sz="1400" dirty="0" smtClean="0"/>
              <a:t>Die  MAV kann </a:t>
            </a:r>
            <a:r>
              <a:rPr lang="de-DE" sz="1400" b="1" dirty="0" smtClean="0">
                <a:solidFill>
                  <a:srgbClr val="0033CC"/>
                </a:solidFill>
              </a:rPr>
              <a:t>zu einzelnen </a:t>
            </a:r>
            <a:r>
              <a:rPr lang="de-DE" sz="1400" dirty="0" smtClean="0"/>
              <a:t>Tagesordnungspunkten </a:t>
            </a:r>
            <a:r>
              <a:rPr lang="de-DE" sz="1400" b="1" dirty="0" smtClean="0">
                <a:solidFill>
                  <a:srgbClr val="C00000"/>
                </a:solidFill>
              </a:rPr>
              <a:t>sachkundige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    Personen </a:t>
            </a:r>
            <a:r>
              <a:rPr lang="de-DE" sz="1400" dirty="0" smtClean="0"/>
              <a:t> zur Beratung hinzuziehen.</a:t>
            </a:r>
            <a:endParaRPr lang="de-DE" sz="1400" dirty="0"/>
          </a:p>
        </p:txBody>
      </p:sp>
      <p:sp>
        <p:nvSpPr>
          <p:cNvPr id="41" name="Rechteck 40"/>
          <p:cNvSpPr/>
          <p:nvPr/>
        </p:nvSpPr>
        <p:spPr>
          <a:xfrm>
            <a:off x="2571736" y="3000372"/>
            <a:ext cx="6000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( 4 ) </a:t>
            </a:r>
            <a:r>
              <a:rPr lang="de-DE" sz="1400" b="1" dirty="0" smtClean="0"/>
              <a:t>Die ordentlichen Mitarbeiterversammlungen finden in der Arbeitszeit statt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  sofern nicht dienstliche Gründe eine andere Regelung erfordern. </a:t>
            </a:r>
            <a:endParaRPr lang="de-DE" sz="1400" dirty="0"/>
          </a:p>
        </p:txBody>
      </p:sp>
      <p:sp>
        <p:nvSpPr>
          <p:cNvPr id="42" name="Rechteck 41"/>
          <p:cNvSpPr/>
          <p:nvPr/>
        </p:nvSpPr>
        <p:spPr>
          <a:xfrm>
            <a:off x="2857488" y="3643314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</a:t>
            </a:r>
            <a:r>
              <a:rPr lang="de-DE" sz="1400" b="1" dirty="0" smtClean="0">
                <a:solidFill>
                  <a:srgbClr val="C00000"/>
                </a:solidFill>
              </a:rPr>
              <a:t>Zeit</a:t>
            </a:r>
            <a:r>
              <a:rPr lang="de-DE" sz="1400" b="1" dirty="0" smtClean="0"/>
              <a:t> der Teilnahme </a:t>
            </a:r>
            <a:r>
              <a:rPr lang="de-DE" sz="1400" dirty="0" smtClean="0"/>
              <a:t>an den ordentlichen Mitarbeiterversammlungen und </a:t>
            </a:r>
          </a:p>
          <a:p>
            <a:r>
              <a:rPr lang="de-DE" sz="1400" dirty="0" smtClean="0"/>
              <a:t>die </a:t>
            </a:r>
            <a:r>
              <a:rPr lang="de-DE" sz="1400" b="1" dirty="0" smtClean="0"/>
              <a:t>zusätzlichen </a:t>
            </a:r>
            <a:r>
              <a:rPr lang="de-DE" sz="1400" b="1" dirty="0" smtClean="0">
                <a:solidFill>
                  <a:srgbClr val="C00000"/>
                </a:solidFill>
              </a:rPr>
              <a:t>Wegezeiten </a:t>
            </a:r>
            <a:r>
              <a:rPr lang="de-DE" sz="1400" dirty="0" smtClean="0"/>
              <a:t>gelten als  </a:t>
            </a:r>
            <a:r>
              <a:rPr lang="de-DE" sz="1400" b="1" dirty="0" smtClean="0">
                <a:solidFill>
                  <a:srgbClr val="C00000"/>
                </a:solidFill>
              </a:rPr>
              <a:t>Arbeitszeit,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0000FF"/>
                </a:solidFill>
              </a:rPr>
              <a:t>auch wenn </a:t>
            </a:r>
            <a:r>
              <a:rPr lang="de-DE" sz="1400" dirty="0" smtClean="0"/>
              <a:t>die jeweilige Mitarbeiterversammlung </a:t>
            </a:r>
            <a:r>
              <a:rPr lang="de-DE" sz="1400" b="1" dirty="0" smtClean="0">
                <a:solidFill>
                  <a:srgbClr val="0000FF"/>
                </a:solidFill>
              </a:rPr>
              <a:t>außerhalb der Arbeitszeit </a:t>
            </a:r>
            <a:r>
              <a:rPr lang="de-DE" sz="1400" dirty="0" smtClean="0"/>
              <a:t>stattfindet. </a:t>
            </a:r>
            <a:endParaRPr lang="de-DE" sz="1400" dirty="0"/>
          </a:p>
        </p:txBody>
      </p:sp>
      <p:sp>
        <p:nvSpPr>
          <p:cNvPr id="48" name="Rechteck 47"/>
          <p:cNvSpPr/>
          <p:nvPr/>
        </p:nvSpPr>
        <p:spPr>
          <a:xfrm>
            <a:off x="857224" y="3500438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die Teilnahme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Ist </a:t>
            </a:r>
            <a:r>
              <a:rPr lang="de-DE" sz="1400" b="1" dirty="0" smtClean="0">
                <a:solidFill>
                  <a:srgbClr val="C00000"/>
                </a:solidFill>
              </a:rPr>
              <a:t>Arbeitszeit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 rot="10800000" flipH="1">
            <a:off x="2285984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357554" y="656220"/>
            <a:ext cx="5500726" cy="988334"/>
            <a:chOff x="3286116" y="370468"/>
            <a:chExt cx="5500726" cy="988334"/>
          </a:xfrm>
        </p:grpSpPr>
        <p:sp>
          <p:nvSpPr>
            <p:cNvPr id="29" name="Rechteck 2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hteck 30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2500298" y="150017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          Der Wahlvorstand wird in einer </a:t>
            </a:r>
          </a:p>
          <a:p>
            <a:r>
              <a:rPr lang="de-DE" sz="1400" b="1" i="1" dirty="0" smtClean="0"/>
              <a:t>von der </a:t>
            </a:r>
            <a:r>
              <a:rPr lang="de-DE" sz="1400" b="1" i="1" dirty="0" smtClean="0">
                <a:solidFill>
                  <a:srgbClr val="C00000"/>
                </a:solidFill>
              </a:rPr>
              <a:t>amtierenden MAV </a:t>
            </a:r>
            <a:r>
              <a:rPr lang="de-DE" sz="1400" b="1" i="1" dirty="0" smtClean="0"/>
              <a:t>einzuberufenden Mitarbeiterversammlung bestimmt</a:t>
            </a:r>
            <a:endParaRPr lang="de-DE" sz="1400" b="1" i="1" dirty="0"/>
          </a:p>
        </p:txBody>
      </p:sp>
      <p:sp>
        <p:nvSpPr>
          <p:cNvPr id="36" name="Rechteck 35"/>
          <p:cNvSpPr/>
          <p:nvPr/>
        </p:nvSpPr>
        <p:spPr>
          <a:xfrm>
            <a:off x="1285852" y="5643578"/>
            <a:ext cx="1500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§ 32  Aufgaben</a:t>
            </a:r>
            <a:endParaRPr lang="de-DE" sz="1400" b="1" dirty="0"/>
          </a:p>
        </p:txBody>
      </p:sp>
      <p:sp>
        <p:nvSpPr>
          <p:cNvPr id="37" name="Rechteck 36"/>
          <p:cNvSpPr/>
          <p:nvPr/>
        </p:nvSpPr>
        <p:spPr>
          <a:xfrm>
            <a:off x="714348" y="5429264"/>
            <a:ext cx="1714512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MVG EKD</a:t>
            </a:r>
            <a:endParaRPr lang="de-DE" sz="1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571736" y="5643578"/>
            <a:ext cx="6072230" cy="28575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571736" y="56435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 smtClean="0"/>
              <a:t>( 2 )  </a:t>
            </a:r>
            <a:r>
              <a:rPr lang="de-DE" sz="1400" b="1" dirty="0" smtClean="0"/>
              <a:t>Die Mitarbeiterversammlung wählt den Wahlvorstand.</a:t>
            </a:r>
            <a:endParaRPr lang="de-DE" sz="1400" b="1" dirty="0"/>
          </a:p>
        </p:txBody>
      </p:sp>
      <p:sp>
        <p:nvSpPr>
          <p:cNvPr id="51" name="Rechteck 50"/>
          <p:cNvSpPr/>
          <p:nvPr/>
        </p:nvSpPr>
        <p:spPr>
          <a:xfrm>
            <a:off x="642910" y="4500570"/>
            <a:ext cx="1652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   Vertreter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Gewerkschaft einladen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53" name="AutoShape 22"/>
          <p:cNvSpPr>
            <a:spLocks noChangeArrowheads="1"/>
          </p:cNvSpPr>
          <p:nvPr/>
        </p:nvSpPr>
        <p:spPr bwMode="auto">
          <a:xfrm rot="10800000" flipH="1">
            <a:off x="2285984" y="471488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pic>
        <p:nvPicPr>
          <p:cNvPr id="55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572008"/>
            <a:ext cx="714380" cy="714380"/>
          </a:xfrm>
          <a:prstGeom prst="rect">
            <a:avLst/>
          </a:prstGeom>
          <a:noFill/>
        </p:spPr>
      </p:pic>
      <p:pic>
        <p:nvPicPr>
          <p:cNvPr id="54" name="Grafik 2" descr="verdi_Far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00063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ieren 26"/>
          <p:cNvGrpSpPr/>
          <p:nvPr/>
        </p:nvGrpSpPr>
        <p:grpSpPr>
          <a:xfrm>
            <a:off x="642910" y="2214554"/>
            <a:ext cx="2143140" cy="757300"/>
            <a:chOff x="714348" y="3357562"/>
            <a:chExt cx="2143140" cy="757300"/>
          </a:xfrm>
        </p:grpSpPr>
        <p:sp>
          <p:nvSpPr>
            <p:cNvPr id="32" name="Rechteck 31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1" grpId="0"/>
      <p:bldP spid="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21"/>
          <p:cNvSpPr>
            <a:spLocks noChangeArrowheads="1"/>
          </p:cNvSpPr>
          <p:nvPr/>
        </p:nvSpPr>
        <p:spPr bwMode="auto">
          <a:xfrm>
            <a:off x="0" y="0"/>
            <a:ext cx="350043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 bwMode="auto">
          <a:xfrm>
            <a:off x="2428860" y="2214554"/>
            <a:ext cx="6143668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428860" y="3929066"/>
            <a:ext cx="614366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428860" y="3000372"/>
            <a:ext cx="614366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28860" y="1785926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1  Durchführung der Wahl, Zusammensetzung des Wahlvorstandes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2571736" y="2214554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Die Wahl der Mitarbeitervertretung </a:t>
            </a:r>
          </a:p>
          <a:p>
            <a:r>
              <a:rPr lang="de-DE" sz="1400" b="1" dirty="0" smtClean="0"/>
              <a:t>     wird von einem Wahlvorstand </a:t>
            </a:r>
            <a:r>
              <a:rPr lang="de-DE" sz="1400" b="1" dirty="0" smtClean="0">
                <a:solidFill>
                  <a:srgbClr val="C00000"/>
                </a:solidFill>
              </a:rPr>
              <a:t>vorbereitet und durchgeführt</a:t>
            </a:r>
            <a:r>
              <a:rPr lang="de-DE" sz="1400" b="1" dirty="0" smtClean="0"/>
              <a:t>, </a:t>
            </a:r>
            <a:r>
              <a:rPr lang="de-DE" sz="1400" dirty="0" smtClean="0"/>
              <a:t>es sei denn </a:t>
            </a:r>
          </a:p>
          <a:p>
            <a:r>
              <a:rPr lang="de-DE" sz="1400" dirty="0" smtClean="0"/>
              <a:t>     die MAV wird im vereinfachten Wahlverfahren gewählt. 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571736" y="3071810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/>
              <a:t>Der Wahlvorstand besteht aus drei Mitgliedern. </a:t>
            </a:r>
            <a:r>
              <a:rPr lang="de-DE" sz="1400" dirty="0" smtClean="0"/>
              <a:t>Gleichzeitig soll eine </a:t>
            </a:r>
          </a:p>
          <a:p>
            <a:r>
              <a:rPr lang="de-DE" sz="1400" dirty="0" smtClean="0"/>
              <a:t>entsprechende Zahl von Ersatzmitgliedern bestellt werden. Im Wahlvorstand </a:t>
            </a:r>
          </a:p>
          <a:p>
            <a:r>
              <a:rPr lang="de-DE" sz="1400" dirty="0" smtClean="0"/>
              <a:t>sollen Frauen und Männer vertreten sein.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2571736" y="3929066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Mitglied oder Ersatzmitglied kann nur sein, </a:t>
            </a:r>
          </a:p>
          <a:p>
            <a:r>
              <a:rPr lang="de-DE" sz="1400" dirty="0" smtClean="0"/>
              <a:t>wer </a:t>
            </a:r>
            <a:r>
              <a:rPr lang="de-DE" sz="1400" b="1" dirty="0" smtClean="0"/>
              <a:t>die Wählbarkeit zur MAV </a:t>
            </a:r>
            <a:r>
              <a:rPr lang="de-DE" sz="1400" dirty="0" smtClean="0"/>
              <a:t>besitzt. Mitglieder und Ersatzmitglieder dürfen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der bestehenden MAV der Dienststelle</a:t>
            </a:r>
            <a:r>
              <a:rPr lang="de-DE" sz="1400" dirty="0" smtClean="0"/>
              <a:t> nicht angehören. 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571736" y="578645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 smtClean="0"/>
              <a:t>( 4 ) </a:t>
            </a:r>
            <a:r>
              <a:rPr lang="de-DE" sz="1200" b="1" i="1" dirty="0" smtClean="0"/>
              <a:t>Der Wahlvorstand kann zu seiner Unterstützung die Ersatzmitglieder sowie Wahlberechtigte als Wahlhelfer bei der Durchführung der Wahlhandlung heranziehen.</a:t>
            </a:r>
            <a:endParaRPr lang="de-DE" sz="1200" b="1" i="1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2428860" y="4929198"/>
            <a:ext cx="6143668" cy="785818"/>
            <a:chOff x="2428860" y="4929198"/>
            <a:chExt cx="6143668" cy="785818"/>
          </a:xfrm>
        </p:grpSpPr>
        <p:sp>
          <p:nvSpPr>
            <p:cNvPr id="29" name="Rechteck 28"/>
            <p:cNvSpPr/>
            <p:nvPr/>
          </p:nvSpPr>
          <p:spPr>
            <a:xfrm>
              <a:off x="2428860" y="4929198"/>
              <a:ext cx="6143668" cy="78581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71736" y="5000636"/>
              <a:ext cx="60007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i="1" dirty="0" smtClean="0">
                  <a:solidFill>
                    <a:srgbClr val="C00000"/>
                  </a:solidFill>
                </a:rPr>
                <a:t>Wird ein Mitglied oder Ersatzmitglied zur Wahl aufgestellt</a:t>
              </a:r>
              <a:r>
                <a:rPr lang="de-DE" sz="1200" b="1" i="1" dirty="0" smtClean="0"/>
                <a:t>, </a:t>
              </a:r>
            </a:p>
            <a:p>
              <a:r>
                <a:rPr lang="de-DE" sz="1200" b="1" i="1" dirty="0" smtClean="0"/>
                <a:t>so scheidet es aus dem Wahlvorstand aus; an seine Stelle tritt das Ersatzmitglied, das </a:t>
              </a:r>
            </a:p>
            <a:p>
              <a:r>
                <a:rPr lang="de-DE" sz="1200" b="1" i="1" dirty="0" smtClean="0"/>
                <a:t>bei der Bildung des Wahlvorstandes die nächst niedrigere Stimmenzahl erhalten hat.</a:t>
              </a:r>
              <a:endParaRPr lang="de-DE" sz="1200" b="1" i="1" dirty="0"/>
            </a:p>
          </p:txBody>
        </p:sp>
      </p:grpSp>
      <p:sp>
        <p:nvSpPr>
          <p:cNvPr id="15" name="Rechteck 14"/>
          <p:cNvSpPr/>
          <p:nvPr/>
        </p:nvSpPr>
        <p:spPr>
          <a:xfrm>
            <a:off x="1142976" y="5786454"/>
            <a:ext cx="926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Wahlhelfer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642910" y="3500438"/>
            <a:ext cx="148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Frauen und Männer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5786" y="4143380"/>
            <a:ext cx="1310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…kein Mitglied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            der MAV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43108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143108" y="435769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143108" y="500063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143108" y="578645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/>
          <p:cNvGrpSpPr/>
          <p:nvPr/>
        </p:nvGrpSpPr>
        <p:grpSpPr>
          <a:xfrm>
            <a:off x="714348" y="1571612"/>
            <a:ext cx="1571636" cy="675979"/>
            <a:chOff x="357158" y="1285860"/>
            <a:chExt cx="2000264" cy="675979"/>
          </a:xfrm>
        </p:grpSpPr>
        <p:sp>
          <p:nvSpPr>
            <p:cNvPr id="41" name="Rechteck 40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0" y="0"/>
            <a:ext cx="292892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285984" y="3786190"/>
            <a:ext cx="6500858" cy="257176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1333488" cy="1333488"/>
          </a:xfrm>
          <a:prstGeom prst="rect">
            <a:avLst/>
          </a:prstGeom>
          <a:noFill/>
        </p:spPr>
      </p:pic>
      <p:sp>
        <p:nvSpPr>
          <p:cNvPr id="25" name="Rechteck 24"/>
          <p:cNvSpPr/>
          <p:nvPr/>
        </p:nvSpPr>
        <p:spPr bwMode="auto">
          <a:xfrm>
            <a:off x="2285984" y="2214554"/>
            <a:ext cx="650085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736" y="4000504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muss Fristen einhalten, Listen erstellen, die Wahlordnung im Blick behalten – </a:t>
            </a:r>
            <a:r>
              <a:rPr lang="de-DE" sz="1400" b="1" i="1" dirty="0" smtClean="0"/>
              <a:t>und nebenbei noch der ganz normalen Arbeit nachkommen</a:t>
            </a:r>
            <a:r>
              <a:rPr lang="de-DE" sz="1400" i="1" dirty="0" smtClean="0"/>
              <a:t>. Deshalb sollte der Wahlvorstand  die volle Unterstützung der Mitarbeitenden </a:t>
            </a:r>
          </a:p>
          <a:p>
            <a:r>
              <a:rPr lang="de-DE" sz="1400" i="1" dirty="0" smtClean="0"/>
              <a:t>und Geschäftsführung erhalten.</a:t>
            </a:r>
            <a:endParaRPr lang="de-DE" sz="1400" i="1" dirty="0"/>
          </a:p>
        </p:txBody>
      </p:sp>
      <p:sp>
        <p:nvSpPr>
          <p:cNvPr id="9" name="Rechteck 8"/>
          <p:cNvSpPr/>
          <p:nvPr/>
        </p:nvSpPr>
        <p:spPr>
          <a:xfrm>
            <a:off x="2643174" y="2285992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Niemand darf die Wahl der MAV </a:t>
            </a:r>
            <a:r>
              <a:rPr lang="de-DE" sz="1400" b="1" dirty="0" smtClean="0">
                <a:solidFill>
                  <a:srgbClr val="C00000"/>
                </a:solidFill>
              </a:rPr>
              <a:t>behindern </a:t>
            </a:r>
            <a:r>
              <a:rPr lang="de-DE" sz="1400" b="1" dirty="0" smtClean="0"/>
              <a:t>oder in unlauterer Weise </a:t>
            </a:r>
            <a:r>
              <a:rPr lang="de-DE" sz="1400" b="1" dirty="0" smtClean="0">
                <a:solidFill>
                  <a:srgbClr val="C00000"/>
                </a:solidFill>
              </a:rPr>
              <a:t>beeinflussen.</a:t>
            </a:r>
            <a:r>
              <a:rPr lang="de-DE" sz="1400" b="1" dirty="0" smtClean="0"/>
              <a:t> Insbesondere dürfen Wahlberechtigte in der Ausübung des </a:t>
            </a:r>
          </a:p>
          <a:p>
            <a:r>
              <a:rPr lang="de-DE" sz="1400" b="1" dirty="0" smtClean="0"/>
              <a:t>aktiven oder des passiven Wahlrechts nicht </a:t>
            </a:r>
            <a:r>
              <a:rPr lang="de-DE" sz="1400" b="1" dirty="0" smtClean="0">
                <a:solidFill>
                  <a:srgbClr val="C00000"/>
                </a:solidFill>
              </a:rPr>
              <a:t>beschränkt</a:t>
            </a:r>
            <a:r>
              <a:rPr lang="de-DE" sz="1400" b="1" dirty="0" smtClean="0"/>
              <a:t> werden.</a:t>
            </a:r>
            <a:endParaRPr lang="de-DE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785786" y="2143116"/>
            <a:ext cx="1281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820000"/>
                </a:solidFill>
              </a:rPr>
              <a:t>Verbot </a:t>
            </a:r>
          </a:p>
          <a:p>
            <a:r>
              <a:rPr lang="de-DE" sz="1200" b="1" dirty="0" smtClean="0">
                <a:solidFill>
                  <a:srgbClr val="820000"/>
                </a:solidFill>
              </a:rPr>
              <a:t>von Behinderung</a:t>
            </a:r>
          </a:p>
          <a:p>
            <a:r>
              <a:rPr lang="de-DE" sz="1200" b="1" dirty="0" smtClean="0">
                <a:solidFill>
                  <a:srgbClr val="820000"/>
                </a:solidFill>
              </a:rPr>
              <a:t>Beeinflussung</a:t>
            </a:r>
          </a:p>
          <a:p>
            <a:r>
              <a:rPr lang="de-DE" sz="1200" b="1" dirty="0" smtClean="0">
                <a:solidFill>
                  <a:srgbClr val="820000"/>
                </a:solidFill>
              </a:rPr>
              <a:t>Beschränkung</a:t>
            </a:r>
            <a:endParaRPr lang="de-DE" sz="1200" dirty="0">
              <a:solidFill>
                <a:srgbClr val="82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43174" y="185736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13  Wahlschutz,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Wahlkosten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uppieren 15"/>
          <p:cNvGrpSpPr/>
          <p:nvPr/>
        </p:nvGrpSpPr>
        <p:grpSpPr>
          <a:xfrm>
            <a:off x="357158" y="1285860"/>
            <a:ext cx="2143140" cy="757300"/>
            <a:chOff x="714348" y="3357562"/>
            <a:chExt cx="2143140" cy="757300"/>
          </a:xfrm>
        </p:grpSpPr>
        <p:sp>
          <p:nvSpPr>
            <p:cNvPr id="17" name="Rechteck 16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571736" y="5000636"/>
            <a:ext cx="61436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</a:rPr>
              <a:t>Der Wahlvorstand ist weisungsfrei. </a:t>
            </a:r>
            <a:r>
              <a:rPr lang="de-DE" sz="1400" i="1" dirty="0" smtClean="0"/>
              <a:t>Er führt die Wahl eigenständig und eigenverantwortlich durch, </a:t>
            </a:r>
            <a:r>
              <a:rPr lang="de-DE" sz="1400" b="1" i="1" dirty="0" smtClean="0"/>
              <a:t>weder die Dienststellenleitung noch alte MAV oder sonstige Dritte </a:t>
            </a:r>
            <a:r>
              <a:rPr lang="de-DE" sz="1400" i="1" dirty="0" smtClean="0"/>
              <a:t>können in das Wahlverfahren eingreifen. Soweit es Vorbehalte </a:t>
            </a:r>
          </a:p>
          <a:p>
            <a:r>
              <a:rPr lang="de-DE" sz="1400" i="1" dirty="0" smtClean="0"/>
              <a:t>und Einwände gibt, ist auf das </a:t>
            </a:r>
            <a:r>
              <a:rPr lang="de-DE" sz="1400" b="1" i="1" dirty="0" smtClean="0">
                <a:solidFill>
                  <a:srgbClr val="C00000"/>
                </a:solidFill>
              </a:rPr>
              <a:t>Einspruchsrecht </a:t>
            </a:r>
            <a:r>
              <a:rPr lang="de-DE" sz="1400" i="1" dirty="0" smtClean="0"/>
              <a:t>und nach der Wahl auf das </a:t>
            </a:r>
            <a:r>
              <a:rPr lang="de-DE" sz="1400" b="1" i="1" dirty="0" smtClean="0"/>
              <a:t>Anfechtungsrecht </a:t>
            </a:r>
            <a:r>
              <a:rPr lang="de-DE" sz="1400" i="1" dirty="0" smtClean="0"/>
              <a:t>zu verweisen.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0" y="0"/>
            <a:ext cx="221454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Picture 5" descr="C:\Users\Gisbert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786454"/>
            <a:ext cx="413037" cy="678088"/>
          </a:xfrm>
          <a:prstGeom prst="rect">
            <a:avLst/>
          </a:prstGeom>
          <a:noFill/>
        </p:spPr>
      </p:pic>
      <p:sp>
        <p:nvSpPr>
          <p:cNvPr id="12" name="Rechteck 1"/>
          <p:cNvSpPr>
            <a:spLocks noChangeArrowheads="1"/>
          </p:cNvSpPr>
          <p:nvPr/>
        </p:nvSpPr>
        <p:spPr bwMode="auto">
          <a:xfrm>
            <a:off x="1357290" y="3286124"/>
            <a:ext cx="7215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Das Bundesverfassungsgericht hat mit </a:t>
            </a:r>
            <a:r>
              <a:rPr lang="de-DE" sz="1200" b="1" i="1" dirty="0">
                <a:cs typeface="Arial" pitchFamily="34" charset="0"/>
              </a:rPr>
              <a:t>Urteil </a:t>
            </a:r>
            <a:r>
              <a:rPr lang="de-DE" sz="1200" b="1" i="1" dirty="0" smtClean="0">
                <a:cs typeface="Arial" pitchFamily="34" charset="0"/>
              </a:rPr>
              <a:t>vom 1.März </a:t>
            </a:r>
            <a:r>
              <a:rPr lang="de-DE" sz="1200" b="1" i="1" dirty="0">
                <a:solidFill>
                  <a:srgbClr val="C00000"/>
                </a:solidFill>
                <a:cs typeface="Arial" pitchFamily="34" charset="0"/>
              </a:rPr>
              <a:t>1979 </a:t>
            </a:r>
            <a:r>
              <a:rPr lang="de-DE" sz="1200" b="1" i="1" dirty="0" smtClean="0">
                <a:cs typeface="Arial" pitchFamily="34" charset="0"/>
              </a:rPr>
              <a:t>die Unternehmensmitbestimmung </a:t>
            </a:r>
            <a:r>
              <a:rPr lang="de-DE" sz="1200" b="1" i="1" dirty="0">
                <a:cs typeface="Arial" pitchFamily="34" charset="0"/>
              </a:rPr>
              <a:t>bestätigt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368423" y="1785926"/>
            <a:ext cx="7275511" cy="1428760"/>
            <a:chOff x="1368423" y="1785926"/>
            <a:chExt cx="7275511" cy="1428760"/>
          </a:xfrm>
        </p:grpSpPr>
        <p:sp>
          <p:nvSpPr>
            <p:cNvPr id="18" name="Rechteck 21"/>
            <p:cNvSpPr>
              <a:spLocks noChangeArrowheads="1"/>
            </p:cNvSpPr>
            <p:nvPr/>
          </p:nvSpPr>
          <p:spPr bwMode="auto">
            <a:xfrm>
              <a:off x="1714480" y="1785926"/>
              <a:ext cx="6929454" cy="1428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"/>
            <p:cNvSpPr>
              <a:spLocks noChangeArrowheads="1"/>
            </p:cNvSpPr>
            <p:nvPr/>
          </p:nvSpPr>
          <p:spPr bwMode="auto">
            <a:xfrm>
              <a:off x="1368423" y="1857364"/>
              <a:ext cx="720407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 smtClean="0">
                  <a:cs typeface="Arial" pitchFamily="34" charset="0"/>
                </a:rPr>
                <a:t>1976</a:t>
              </a:r>
              <a:r>
                <a:rPr lang="de-DE" sz="1400" dirty="0">
                  <a:cs typeface="Arial" pitchFamily="34" charset="0"/>
                </a:rPr>
                <a:t>:   Das Mitbestimmungsgesetz führt die </a:t>
              </a:r>
              <a:r>
                <a:rPr lang="de-DE" sz="1400" b="1" dirty="0">
                  <a:cs typeface="Arial" pitchFamily="34" charset="0"/>
                </a:rPr>
                <a:t>Unternehmensmitbestimmung</a:t>
              </a:r>
              <a:r>
                <a:rPr lang="de-DE" sz="1400" dirty="0">
                  <a:cs typeface="Arial" pitchFamily="34" charset="0"/>
                </a:rPr>
                <a:t> außerhalb </a:t>
              </a:r>
              <a:r>
                <a:rPr lang="de-DE" sz="1400" dirty="0" smtClean="0">
                  <a:cs typeface="Arial" pitchFamily="34" charset="0"/>
                </a:rPr>
                <a:t>der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</a:t>
              </a:r>
              <a:r>
                <a:rPr lang="de-DE" sz="1400" dirty="0">
                  <a:cs typeface="Arial" pitchFamily="34" charset="0"/>
                </a:rPr>
                <a:t>Montanindustrie für Kapitalgesellschaften mit </a:t>
              </a:r>
              <a:r>
                <a:rPr lang="de-DE" sz="1400" b="1" dirty="0">
                  <a:cs typeface="Arial" pitchFamily="34" charset="0"/>
                </a:rPr>
                <a:t>mehr als 2000 </a:t>
              </a:r>
              <a:r>
                <a:rPr lang="de-DE" sz="1400" dirty="0">
                  <a:cs typeface="Arial" pitchFamily="34" charset="0"/>
                </a:rPr>
                <a:t>Beschäftigten ein</a:t>
              </a:r>
              <a:r>
                <a:rPr lang="de-DE" sz="1400" dirty="0" smtClean="0">
                  <a:cs typeface="Arial" pitchFamily="34" charset="0"/>
                </a:rPr>
                <a:t>.</a:t>
              </a:r>
            </a:p>
            <a:p>
              <a:endParaRPr lang="de-DE" sz="800" dirty="0">
                <a:cs typeface="Arial" pitchFamily="34" charset="0"/>
              </a:endParaRPr>
            </a:p>
            <a:p>
              <a:r>
                <a:rPr lang="de-DE" sz="1400" dirty="0">
                  <a:cs typeface="Arial" pitchFamily="34" charset="0"/>
                </a:rPr>
                <a:t>             </a:t>
              </a:r>
              <a:r>
                <a:rPr lang="de-DE" sz="1400" dirty="0" smtClean="0">
                  <a:cs typeface="Arial" pitchFamily="34" charset="0"/>
                </a:rPr>
                <a:t>  </a:t>
              </a:r>
              <a:r>
                <a:rPr lang="de-DE" sz="1400" b="1" dirty="0" smtClean="0">
                  <a:cs typeface="Arial" pitchFamily="34" charset="0"/>
                </a:rPr>
                <a:t>Im </a:t>
              </a:r>
              <a:r>
                <a:rPr lang="de-DE" sz="1400" b="1" dirty="0">
                  <a:cs typeface="Arial" pitchFamily="34" charset="0"/>
                </a:rPr>
                <a:t>Aufsichtsrat sind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gleich viel Arbei</a:t>
              </a:r>
              <a:r>
                <a:rPr lang="de-DE" sz="1400" b="1" dirty="0">
                  <a:cs typeface="Arial" pitchFamily="34" charset="0"/>
                </a:rPr>
                <a:t>t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nehmer</a:t>
              </a:r>
              <a:r>
                <a:rPr lang="de-DE" sz="1400" b="1" dirty="0">
                  <a:cs typeface="Arial" pitchFamily="34" charset="0"/>
                </a:rPr>
                <a:t> wie Vertreter der </a:t>
              </a:r>
              <a:r>
                <a:rPr lang="de-DE" sz="1400" b="1" dirty="0" smtClean="0">
                  <a:cs typeface="Arial" pitchFamily="34" charset="0"/>
                </a:rPr>
                <a:t>Anteilseigner,-  </a:t>
              </a:r>
              <a:r>
                <a:rPr lang="de-DE" sz="1400" dirty="0" smtClean="0">
                  <a:cs typeface="Arial" pitchFamily="34" charset="0"/>
                </a:rPr>
                <a:t>auf 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Seiten der Arbeitnehmer soll </a:t>
              </a:r>
              <a:r>
                <a:rPr lang="de-DE" sz="1400" b="1" dirty="0" smtClean="0">
                  <a:cs typeface="Arial" pitchFamily="34" charset="0"/>
                </a:rPr>
                <a:t>ein leitender Angestellter </a:t>
              </a:r>
              <a:r>
                <a:rPr lang="de-DE" sz="1400" dirty="0" smtClean="0">
                  <a:cs typeface="Arial" pitchFamily="34" charset="0"/>
                </a:rPr>
                <a:t>vertreten sein. Im </a:t>
              </a:r>
              <a:r>
                <a:rPr lang="de-DE" sz="1400" dirty="0">
                  <a:cs typeface="Arial" pitchFamily="34" charset="0"/>
                </a:rPr>
                <a:t>Konfliktfall </a:t>
              </a:r>
              <a:endParaRPr lang="de-DE" sz="1400" dirty="0" smtClean="0">
                <a:cs typeface="Arial" pitchFamily="34" charset="0"/>
              </a:endParaRPr>
            </a:p>
            <a:p>
              <a:r>
                <a:rPr lang="de-DE" sz="1400" dirty="0" smtClean="0">
                  <a:cs typeface="Arial" pitchFamily="34" charset="0"/>
                </a:rPr>
                <a:t>               hat </a:t>
              </a:r>
              <a:r>
                <a:rPr lang="de-DE" sz="1400" dirty="0">
                  <a:cs typeface="Arial" pitchFamily="34" charset="0"/>
                </a:rPr>
                <a:t>der </a:t>
              </a:r>
              <a:r>
                <a:rPr lang="de-DE" sz="1400" dirty="0" smtClean="0">
                  <a:cs typeface="Arial" pitchFamily="34" charset="0"/>
                </a:rPr>
                <a:t>Aufsichtsratsvorsitzende </a:t>
              </a:r>
              <a:r>
                <a:rPr lang="de-DE" sz="1400" dirty="0">
                  <a:cs typeface="Arial" pitchFamily="34" charset="0"/>
                </a:rPr>
                <a:t>eine </a:t>
              </a:r>
              <a:r>
                <a:rPr lang="de-DE" sz="1400" b="1" dirty="0">
                  <a:cs typeface="Arial" pitchFamily="34" charset="0"/>
                </a:rPr>
                <a:t>doppelte </a:t>
              </a:r>
              <a:r>
                <a:rPr lang="de-DE" sz="1400" dirty="0">
                  <a:cs typeface="Arial" pitchFamily="34" charset="0"/>
                </a:rPr>
                <a:t>Stimme.</a:t>
              </a:r>
            </a:p>
          </p:txBody>
        </p:sp>
      </p:grpSp>
      <p:sp>
        <p:nvSpPr>
          <p:cNvPr id="14" name="Rechteck 1"/>
          <p:cNvSpPr>
            <a:spLocks noChangeArrowheads="1"/>
          </p:cNvSpPr>
          <p:nvPr/>
        </p:nvSpPr>
        <p:spPr bwMode="auto">
          <a:xfrm>
            <a:off x="1928794" y="6000768"/>
            <a:ext cx="600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Alle diese Gesetze kommen bei Kirche &amp; Diakonie </a:t>
            </a:r>
            <a:r>
              <a:rPr lang="de-DE" b="1" dirty="0" smtClean="0">
                <a:solidFill>
                  <a:srgbClr val="C00000"/>
                </a:solidFill>
                <a:cs typeface="Arial" pitchFamily="34" charset="0"/>
              </a:rPr>
              <a:t>nicht </a:t>
            </a:r>
            <a:r>
              <a:rPr lang="de-DE" sz="1400" b="1" dirty="0" smtClean="0">
                <a:cs typeface="Arial" pitchFamily="34" charset="0"/>
              </a:rPr>
              <a:t>zur Anwendung 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85786" y="1000108"/>
            <a:ext cx="7858180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6429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uppieren 26"/>
          <p:cNvGrpSpPr/>
          <p:nvPr/>
        </p:nvGrpSpPr>
        <p:grpSpPr>
          <a:xfrm>
            <a:off x="1357290" y="3786190"/>
            <a:ext cx="7286676" cy="857256"/>
            <a:chOff x="1357290" y="3786190"/>
            <a:chExt cx="7286676" cy="857256"/>
          </a:xfrm>
        </p:grpSpPr>
        <p:sp>
          <p:nvSpPr>
            <p:cNvPr id="20" name="Rechteck 21"/>
            <p:cNvSpPr>
              <a:spLocks noChangeArrowheads="1"/>
            </p:cNvSpPr>
            <p:nvPr/>
          </p:nvSpPr>
          <p:spPr bwMode="auto">
            <a:xfrm>
              <a:off x="1714480" y="3786190"/>
              <a:ext cx="6929486" cy="8572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"/>
            <p:cNvSpPr>
              <a:spLocks noChangeArrowheads="1"/>
            </p:cNvSpPr>
            <p:nvPr/>
          </p:nvSpPr>
          <p:spPr bwMode="auto">
            <a:xfrm>
              <a:off x="1357290" y="3857628"/>
              <a:ext cx="70723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>
                  <a:cs typeface="Arial" pitchFamily="34" charset="0"/>
                </a:rPr>
                <a:t>2001</a:t>
              </a:r>
              <a:r>
                <a:rPr lang="de-DE" sz="1400" dirty="0">
                  <a:cs typeface="Arial" pitchFamily="34" charset="0"/>
                </a:rPr>
                <a:t>:   </a:t>
              </a:r>
              <a:r>
                <a:rPr lang="de-DE" sz="1400" dirty="0" smtClean="0">
                  <a:cs typeface="Arial" pitchFamily="34" charset="0"/>
                </a:rPr>
                <a:t>Das </a:t>
              </a:r>
              <a:r>
                <a:rPr lang="de-DE" sz="1400" dirty="0">
                  <a:cs typeface="Arial" pitchFamily="34" charset="0"/>
                </a:rPr>
                <a:t>reformierte Betriebsverfassungsgesetz tritt in Kraft: </a:t>
              </a:r>
              <a:endParaRPr lang="de-DE" sz="1400" dirty="0" smtClean="0">
                <a:cs typeface="Arial" pitchFamily="34" charset="0"/>
              </a:endParaRPr>
            </a:p>
            <a:p>
              <a:r>
                <a:rPr lang="de-DE" sz="1400" dirty="0" smtClean="0">
                  <a:cs typeface="Arial" pitchFamily="34" charset="0"/>
                </a:rPr>
                <a:t>              es verbessert die </a:t>
              </a:r>
              <a:r>
                <a:rPr lang="de-DE" sz="1400" b="1" dirty="0" smtClean="0">
                  <a:cs typeface="Arial" pitchFamily="34" charset="0"/>
                </a:rPr>
                <a:t>Arbeits- und Organisationsgrundlagen </a:t>
              </a:r>
              <a:r>
                <a:rPr lang="de-DE" sz="1400" dirty="0" smtClean="0">
                  <a:cs typeface="Arial" pitchFamily="34" charset="0"/>
                </a:rPr>
                <a:t>der Betriebsräte und hebt die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Trennung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zwischen Arbeitern und Angestellten </a:t>
              </a:r>
              <a:r>
                <a:rPr lang="de-DE" sz="1400" dirty="0" smtClean="0">
                  <a:cs typeface="Arial" pitchFamily="34" charset="0"/>
                </a:rPr>
                <a:t>auf</a:t>
              </a:r>
              <a:endParaRPr lang="de-DE" sz="1400" b="1" dirty="0">
                <a:cs typeface="Arial" pitchFamily="34" charset="0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357290" y="4714884"/>
            <a:ext cx="7286708" cy="1071570"/>
            <a:chOff x="1357290" y="4714884"/>
            <a:chExt cx="7286708" cy="1071570"/>
          </a:xfrm>
        </p:grpSpPr>
        <p:sp>
          <p:nvSpPr>
            <p:cNvPr id="22" name="Rechteck 21"/>
            <p:cNvSpPr>
              <a:spLocks noChangeArrowheads="1"/>
            </p:cNvSpPr>
            <p:nvPr/>
          </p:nvSpPr>
          <p:spPr bwMode="auto">
            <a:xfrm>
              <a:off x="1714480" y="4714884"/>
              <a:ext cx="6929486" cy="1071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hteck 1"/>
            <p:cNvSpPr>
              <a:spLocks noChangeArrowheads="1"/>
            </p:cNvSpPr>
            <p:nvPr/>
          </p:nvSpPr>
          <p:spPr bwMode="auto">
            <a:xfrm>
              <a:off x="1357290" y="4714884"/>
              <a:ext cx="7286708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b="1" dirty="0" smtClean="0">
                  <a:cs typeface="Arial" pitchFamily="34" charset="0"/>
                </a:rPr>
                <a:t>2004</a:t>
              </a:r>
              <a:r>
                <a:rPr lang="de-DE" sz="1400" dirty="0">
                  <a:cs typeface="Arial" pitchFamily="34" charset="0"/>
                </a:rPr>
                <a:t>:   </a:t>
              </a:r>
              <a:r>
                <a:rPr lang="de-DE" sz="1400" b="1" dirty="0">
                  <a:cs typeface="Arial" pitchFamily="34" charset="0"/>
                </a:rPr>
                <a:t>Drittelbeteiligungsgesetz</a:t>
              </a:r>
              <a:r>
                <a:rPr lang="de-DE" sz="1400" dirty="0">
                  <a:cs typeface="Arial" pitchFamily="34" charset="0"/>
                </a:rPr>
                <a:t>: </a:t>
              </a:r>
              <a:endParaRPr lang="de-DE" sz="1400" dirty="0" smtClean="0">
                <a:cs typeface="Arial" pitchFamily="34" charset="0"/>
              </a:endParaRPr>
            </a:p>
            <a:p>
              <a:r>
                <a:rPr lang="de-DE" sz="1400" dirty="0" smtClean="0">
                  <a:cs typeface="Arial" pitchFamily="34" charset="0"/>
                </a:rPr>
                <a:t>               es </a:t>
              </a:r>
              <a:r>
                <a:rPr lang="de-DE" sz="1400" dirty="0">
                  <a:cs typeface="Arial" pitchFamily="34" charset="0"/>
                </a:rPr>
                <a:t>geht um </a:t>
              </a:r>
              <a:r>
                <a:rPr lang="de-DE" sz="1400" dirty="0" smtClean="0">
                  <a:cs typeface="Arial" pitchFamily="34" charset="0"/>
                </a:rPr>
                <a:t>Arbeitnehmer </a:t>
              </a:r>
              <a:r>
                <a:rPr lang="de-DE" sz="1400" dirty="0" smtClean="0">
                  <a:solidFill>
                    <a:srgbClr val="C00000"/>
                  </a:solidFill>
                  <a:cs typeface="Arial" pitchFamily="34" charset="0"/>
                </a:rPr>
                <a:t>in Aktiengesellschaften, Kommanditgesellschaften </a:t>
              </a:r>
              <a:r>
                <a:rPr lang="de-DE" sz="1400" dirty="0">
                  <a:solidFill>
                    <a:srgbClr val="C00000"/>
                  </a:solidFill>
                  <a:cs typeface="Arial" pitchFamily="34" charset="0"/>
                </a:rPr>
                <a:t>auf Aktien, </a:t>
              </a:r>
              <a:endParaRPr lang="de-DE" sz="1400" dirty="0" smtClean="0">
                <a:solidFill>
                  <a:srgbClr val="C00000"/>
                </a:solidFill>
                <a:cs typeface="Arial" pitchFamily="34" charset="0"/>
              </a:endParaRPr>
            </a:p>
            <a:p>
              <a:r>
                <a:rPr lang="de-DE" sz="1400" dirty="0" smtClean="0">
                  <a:solidFill>
                    <a:srgbClr val="C00000"/>
                  </a:solidFill>
                  <a:cs typeface="Arial" pitchFamily="34" charset="0"/>
                </a:rPr>
                <a:t>               und Gesellschaften </a:t>
              </a:r>
              <a:r>
                <a:rPr lang="de-DE" sz="1400" dirty="0">
                  <a:solidFill>
                    <a:srgbClr val="C00000"/>
                  </a:solidFill>
                  <a:cs typeface="Arial" pitchFamily="34" charset="0"/>
                </a:rPr>
                <a:t>mit beschränkter Haftung </a:t>
              </a:r>
              <a:r>
                <a:rPr lang="de-DE" sz="1400" b="1" dirty="0" smtClean="0">
                  <a:cs typeface="Arial" pitchFamily="34" charset="0"/>
                </a:rPr>
                <a:t>mit</a:t>
              </a:r>
              <a:r>
                <a:rPr lang="de-DE" sz="1400" b="1" dirty="0">
                  <a:cs typeface="Arial" pitchFamily="34" charset="0"/>
                </a:rPr>
                <a:t> </a:t>
              </a:r>
              <a:r>
                <a:rPr lang="de-DE" sz="1400" b="1" dirty="0" smtClean="0">
                  <a:cs typeface="Arial" pitchFamily="34" charset="0"/>
                </a:rPr>
                <a:t>jeweils </a:t>
              </a:r>
              <a:r>
                <a:rPr lang="de-DE" sz="1400" b="1" dirty="0">
                  <a:cs typeface="Arial" pitchFamily="34" charset="0"/>
                </a:rPr>
                <a:t>mehr als 500 </a:t>
              </a:r>
              <a:r>
                <a:rPr lang="de-DE" sz="1400" b="1" dirty="0" smtClean="0">
                  <a:cs typeface="Arial" pitchFamily="34" charset="0"/>
                </a:rPr>
                <a:t>Mitarbeitern</a:t>
              </a:r>
              <a:r>
                <a:rPr lang="de-DE" sz="1400" dirty="0" smtClean="0">
                  <a:cs typeface="Arial" pitchFamily="34" charset="0"/>
                </a:rPr>
                <a:t>.</a:t>
              </a:r>
            </a:p>
            <a:p>
              <a:r>
                <a:rPr lang="de-DE" sz="1400" b="1" dirty="0" smtClean="0">
                  <a:cs typeface="Arial" pitchFamily="34" charset="0"/>
                </a:rPr>
                <a:t>               Der </a:t>
              </a:r>
              <a:r>
                <a:rPr lang="de-DE" sz="1400" b="1" dirty="0">
                  <a:cs typeface="Arial" pitchFamily="34" charset="0"/>
                </a:rPr>
                <a:t>Aufsichtsrat muss </a:t>
              </a:r>
              <a:r>
                <a:rPr lang="de-DE" sz="1400" b="1" dirty="0">
                  <a:solidFill>
                    <a:srgbClr val="C00000"/>
                  </a:solidFill>
                  <a:cs typeface="Arial" pitchFamily="34" charset="0"/>
                </a:rPr>
                <a:t>zu einem Drittel </a:t>
              </a:r>
              <a:r>
                <a:rPr lang="de-DE" sz="1400" b="1" dirty="0" smtClean="0">
                  <a:cs typeface="Arial" pitchFamily="34" charset="0"/>
                </a:rPr>
                <a:t>aus Arbeitnehmern </a:t>
              </a:r>
              <a:r>
                <a:rPr lang="de-DE" sz="1400" b="1" dirty="0">
                  <a:cs typeface="Arial" pitchFamily="34" charset="0"/>
                </a:rPr>
                <a:t>bestehen.</a:t>
              </a:r>
            </a:p>
          </p:txBody>
        </p:sp>
      </p:grp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1"/>
          <p:cNvSpPr>
            <a:spLocks noChangeArrowheads="1"/>
          </p:cNvSpPr>
          <p:nvPr/>
        </p:nvSpPr>
        <p:spPr bwMode="auto">
          <a:xfrm>
            <a:off x="1928794" y="1000108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1"/>
          <p:cNvSpPr>
            <a:spLocks noChangeArrowheads="1"/>
          </p:cNvSpPr>
          <p:nvPr/>
        </p:nvSpPr>
        <p:spPr bwMode="auto">
          <a:xfrm>
            <a:off x="0" y="0"/>
            <a:ext cx="328611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Rechteck 29"/>
          <p:cNvSpPr/>
          <p:nvPr/>
        </p:nvSpPr>
        <p:spPr bwMode="auto">
          <a:xfrm>
            <a:off x="2714612" y="3500438"/>
            <a:ext cx="6072230" cy="15001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714612" y="5143512"/>
            <a:ext cx="6072230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8" name="Rechteck 27"/>
          <p:cNvSpPr/>
          <p:nvPr/>
        </p:nvSpPr>
        <p:spPr bwMode="auto">
          <a:xfrm>
            <a:off x="2714612" y="2285992"/>
            <a:ext cx="6072230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57488" y="192880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13  Wahlschutz,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Wahlkosten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57488" y="235743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Die </a:t>
            </a:r>
            <a:r>
              <a:rPr lang="de-DE" sz="1400" b="1" dirty="0" smtClean="0"/>
              <a:t>Versetzung, Zuweisung oder Abordnung </a:t>
            </a:r>
            <a:r>
              <a:rPr lang="de-DE" sz="1400" dirty="0" smtClean="0"/>
              <a:t>eines Mitgliedes des Wahlvorstandes oder eines Wahlbewerbers ist ohne seine Zustimmung bis </a:t>
            </a:r>
          </a:p>
          <a:p>
            <a:r>
              <a:rPr lang="de-DE" sz="1400" dirty="0" smtClean="0"/>
              <a:t>zur Dauer von </a:t>
            </a:r>
            <a:r>
              <a:rPr lang="de-DE" sz="1400" b="1" dirty="0" smtClean="0"/>
              <a:t>sechs Monaten </a:t>
            </a:r>
            <a:r>
              <a:rPr lang="de-DE" sz="1400" b="1" dirty="0" smtClean="0">
                <a:solidFill>
                  <a:srgbClr val="C00000"/>
                </a:solidFill>
              </a:rPr>
              <a:t>nach </a:t>
            </a:r>
            <a:r>
              <a:rPr lang="de-DE" sz="1400" b="1" dirty="0" smtClean="0"/>
              <a:t>Bekanntgabe des Wahlergebnisses </a:t>
            </a:r>
          </a:p>
          <a:p>
            <a:r>
              <a:rPr lang="de-DE" sz="1400" dirty="0" smtClean="0"/>
              <a:t>unzulässig.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857488" y="3571876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( 3 ) </a:t>
            </a:r>
            <a:r>
              <a:rPr lang="de-DE" sz="1400" b="1" dirty="0" smtClean="0"/>
              <a:t>Die Kündigung eines Mitgliedes des </a:t>
            </a:r>
            <a:r>
              <a:rPr lang="de-DE" sz="1400" b="1" dirty="0" smtClean="0">
                <a:solidFill>
                  <a:srgbClr val="C00000"/>
                </a:solidFill>
              </a:rPr>
              <a:t>Wahlvorstandes </a:t>
            </a:r>
          </a:p>
          <a:p>
            <a:r>
              <a:rPr lang="de-DE" sz="1400" b="1" dirty="0" smtClean="0"/>
              <a:t>ist vom Zeitpunkt seiner </a:t>
            </a:r>
            <a:r>
              <a:rPr lang="de-DE" sz="1400" b="1" dirty="0" smtClean="0">
                <a:solidFill>
                  <a:srgbClr val="C00000"/>
                </a:solidFill>
              </a:rPr>
              <a:t>Bestellung</a:t>
            </a:r>
            <a:r>
              <a:rPr lang="de-DE" sz="1400" b="1" dirty="0" smtClean="0"/>
              <a:t> an, die Kündigung eines </a:t>
            </a:r>
            <a:r>
              <a:rPr lang="de-DE" sz="1400" b="1" dirty="0" smtClean="0">
                <a:solidFill>
                  <a:srgbClr val="C00000"/>
                </a:solidFill>
              </a:rPr>
              <a:t>Wahlbewerbers</a:t>
            </a:r>
            <a:r>
              <a:rPr lang="de-DE" sz="1400" b="1" dirty="0" smtClean="0"/>
              <a:t> vom Zeitpunkt der Aufstellung des </a:t>
            </a:r>
            <a:r>
              <a:rPr lang="de-DE" sz="1400" b="1" dirty="0" smtClean="0">
                <a:solidFill>
                  <a:srgbClr val="C00000"/>
                </a:solidFill>
              </a:rPr>
              <a:t>Wahlvorschlages</a:t>
            </a:r>
            <a:r>
              <a:rPr lang="de-DE" sz="1400" b="1" dirty="0" smtClean="0"/>
              <a:t> an nur zulässig, </a:t>
            </a:r>
            <a:r>
              <a:rPr lang="de-DE" sz="1400" dirty="0" smtClean="0"/>
              <a:t>wenn Tatsachen vorliegen, die den Dienstgeber zur außerordentlichen Kündigung berechtigen. Satz 1 gilt für eine Dauer von </a:t>
            </a:r>
            <a:r>
              <a:rPr lang="de-DE" sz="1400" b="1" dirty="0" smtClean="0"/>
              <a:t>sechs Monaten nach </a:t>
            </a:r>
            <a:r>
              <a:rPr lang="de-DE" sz="1400" dirty="0" smtClean="0"/>
              <a:t>Bekanntgabe </a:t>
            </a:r>
          </a:p>
          <a:p>
            <a:r>
              <a:rPr lang="de-DE" sz="1400" dirty="0" smtClean="0"/>
              <a:t>des Wahlergebnisses entsprechend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28596" y="1500174"/>
            <a:ext cx="2143140" cy="757300"/>
            <a:chOff x="714348" y="3357562"/>
            <a:chExt cx="2143140" cy="757300"/>
          </a:xfrm>
        </p:grpSpPr>
        <p:sp>
          <p:nvSpPr>
            <p:cNvPr id="17" name="Rechteck 16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857224" y="3929066"/>
            <a:ext cx="1522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Kündigungsschutz</a:t>
            </a:r>
          </a:p>
          <a:p>
            <a:r>
              <a:rPr lang="de-DE" sz="1200" b="1" dirty="0" smtClean="0"/>
              <a:t>mit Nachwirkung</a:t>
            </a:r>
            <a:endParaRPr lang="de-DE" sz="1200" b="1" dirty="0"/>
          </a:p>
        </p:txBody>
      </p:sp>
      <p:sp>
        <p:nvSpPr>
          <p:cNvPr id="22" name="Rechteck 21"/>
          <p:cNvSpPr/>
          <p:nvPr/>
        </p:nvSpPr>
        <p:spPr>
          <a:xfrm>
            <a:off x="857224" y="2428868"/>
            <a:ext cx="15664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nachwirkendes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Versetzungsverbot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857488" y="5214950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außerordentliche Kündigung </a:t>
            </a:r>
            <a:r>
              <a:rPr lang="de-DE" sz="1400" b="1" dirty="0" smtClean="0">
                <a:solidFill>
                  <a:srgbClr val="C00000"/>
                </a:solidFill>
              </a:rPr>
              <a:t>bedarf </a:t>
            </a:r>
            <a:r>
              <a:rPr lang="de-DE" sz="1400" b="1" dirty="0" smtClean="0"/>
              <a:t>der Zustimmung der MAV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§ 38 Absätze 3 und 4 gelten entsprechend. Der besondere Kündigungsschutz </a:t>
            </a:r>
          </a:p>
          <a:p>
            <a:r>
              <a:rPr lang="de-DE" sz="1400" dirty="0" smtClean="0"/>
              <a:t>gilt nicht für Mitglieder eines Wahlvorstandes, die durch kirchengerichtlichen Beschluss abberufen worden sind.</a:t>
            </a:r>
            <a:endParaRPr lang="de-DE" sz="1400" dirty="0"/>
          </a:p>
        </p:txBody>
      </p:sp>
      <p:sp>
        <p:nvSpPr>
          <p:cNvPr id="27" name="Rechteck 26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428860" y="264318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428860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428860" y="528638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57224" y="5286388"/>
            <a:ext cx="1558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Abweichend von § 46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1" grpId="0" animBg="1"/>
      <p:bldP spid="32" grpId="0" animBg="1"/>
      <p:bldP spid="33" grpId="0" animBg="1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21"/>
          <p:cNvSpPr>
            <a:spLocks noChangeArrowheads="1"/>
          </p:cNvSpPr>
          <p:nvPr/>
        </p:nvSpPr>
        <p:spPr bwMode="auto">
          <a:xfrm>
            <a:off x="-1" y="0"/>
            <a:ext cx="2857489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857356" y="2714620"/>
            <a:ext cx="6786610" cy="307183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1690678" cy="1690678"/>
          </a:xfrm>
          <a:prstGeom prst="rect">
            <a:avLst/>
          </a:prstGeom>
          <a:noFill/>
        </p:spPr>
      </p:pic>
      <p:pic>
        <p:nvPicPr>
          <p:cNvPr id="14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72074"/>
            <a:ext cx="928694" cy="928694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071670" y="3214686"/>
            <a:ext cx="650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Nach dem Ende der Amtszeit haben Mitglieder der MAV noch ein Jahr lang </a:t>
            </a:r>
          </a:p>
          <a:p>
            <a:r>
              <a:rPr lang="de-DE" sz="1400" b="1" i="1" dirty="0" smtClean="0"/>
              <a:t>einen nachwirkenden Kündigungsschutz. Das gilt auch für </a:t>
            </a:r>
            <a:r>
              <a:rPr lang="de-DE" sz="1400" b="1" i="1" dirty="0" smtClean="0">
                <a:solidFill>
                  <a:srgbClr val="C00000"/>
                </a:solidFill>
              </a:rPr>
              <a:t>Wahlvorstandsmitglieder</a:t>
            </a:r>
            <a:r>
              <a:rPr lang="de-DE" sz="1400" b="1" i="1" dirty="0" smtClean="0"/>
              <a:t> </a:t>
            </a:r>
          </a:p>
          <a:p>
            <a:r>
              <a:rPr lang="de-DE" sz="1400" b="1" i="1" dirty="0" smtClean="0"/>
              <a:t>und für </a:t>
            </a:r>
            <a:r>
              <a:rPr lang="de-DE" sz="1400" b="1" i="1" dirty="0" smtClean="0">
                <a:solidFill>
                  <a:srgbClr val="C00000"/>
                </a:solidFill>
              </a:rPr>
              <a:t>Kandidaten</a:t>
            </a:r>
            <a:r>
              <a:rPr lang="de-DE" sz="1400" b="1" i="1" dirty="0" smtClean="0"/>
              <a:t> zur Wahl der MAV, allerdings nur für sechs Monate. </a:t>
            </a:r>
            <a:endParaRPr lang="de-DE" sz="1400" b="1" i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7" name="Rechteck 6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hteck 8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4357686" y="2285992"/>
            <a:ext cx="340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Nachwirkender Kündigungsschutz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71670" y="4071942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Im Zeitraum der Nachwirkung </a:t>
            </a:r>
          </a:p>
          <a:p>
            <a:r>
              <a:rPr lang="de-DE" sz="1400" b="1" i="1" dirty="0" smtClean="0"/>
              <a:t>des Kündigungsschutzes ist die </a:t>
            </a:r>
            <a:r>
              <a:rPr lang="de-DE" sz="1400" b="1" i="1" dirty="0" smtClean="0">
                <a:solidFill>
                  <a:srgbClr val="C00000"/>
                </a:solidFill>
              </a:rPr>
              <a:t>ordentliche</a:t>
            </a:r>
            <a:r>
              <a:rPr lang="de-DE" sz="1400" b="1" i="1" dirty="0" smtClean="0"/>
              <a:t> Kündigung weiterhin ausgeschlossen. </a:t>
            </a:r>
            <a:endParaRPr lang="de-DE" sz="1400" b="1" i="1" dirty="0"/>
          </a:p>
        </p:txBody>
      </p:sp>
      <p:sp>
        <p:nvSpPr>
          <p:cNvPr id="13" name="Rechteck 12"/>
          <p:cNvSpPr/>
          <p:nvPr/>
        </p:nvSpPr>
        <p:spPr>
          <a:xfrm>
            <a:off x="2071670" y="464344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Werden Wahlbewerber in die Mitarbeitervertretung gewählt, </a:t>
            </a:r>
          </a:p>
          <a:p>
            <a:r>
              <a:rPr lang="de-DE" sz="1400" b="1" i="1" dirty="0" smtClean="0"/>
              <a:t>setzt sich ihr Kündigungsschutz nahtlos für die Dauer ihrer Amtszeit und ein Jahr </a:t>
            </a:r>
          </a:p>
          <a:p>
            <a:r>
              <a:rPr lang="de-DE" sz="1400" b="1" i="1" dirty="0" smtClean="0"/>
              <a:t>danach fort. Die Angst, wegen eines Engagements für die Interessenvertretung </a:t>
            </a:r>
          </a:p>
          <a:p>
            <a:r>
              <a:rPr lang="de-DE" sz="1400" b="1" i="1" dirty="0" smtClean="0"/>
              <a:t>In der Dienststelle gekündigt zu werden, ist insoweit unberechtigt.</a:t>
            </a:r>
            <a:endParaRPr lang="de-DE" sz="1400" b="1" i="1" dirty="0"/>
          </a:p>
        </p:txBody>
      </p:sp>
      <p:sp>
        <p:nvSpPr>
          <p:cNvPr id="17" name="Rechteck 16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-1" y="0"/>
            <a:ext cx="3143241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428860" y="4929198"/>
            <a:ext cx="6357982" cy="1376352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00504"/>
            <a:ext cx="1285884" cy="1285884"/>
          </a:xfrm>
          <a:prstGeom prst="rect">
            <a:avLst/>
          </a:prstGeom>
          <a:noFill/>
        </p:spPr>
      </p:pic>
      <p:sp>
        <p:nvSpPr>
          <p:cNvPr id="28" name="Rechteck 27"/>
          <p:cNvSpPr/>
          <p:nvPr/>
        </p:nvSpPr>
        <p:spPr bwMode="auto">
          <a:xfrm>
            <a:off x="2428860" y="3357562"/>
            <a:ext cx="6357982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428860" y="2143116"/>
            <a:ext cx="6357982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1736" y="171448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§ 13 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Wahlschutz</a:t>
            </a:r>
            <a:r>
              <a:rPr lang="de-DE" b="1" dirty="0" smtClean="0"/>
              <a:t>, Wahlkosten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2571736" y="2214554"/>
            <a:ext cx="6286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</a:t>
            </a:r>
            <a:r>
              <a:rPr lang="de-DE" sz="1400" b="1" dirty="0" smtClean="0"/>
              <a:t>Die Dienststelle trägt die Kosten der Wahl</a:t>
            </a:r>
            <a:r>
              <a:rPr lang="de-DE" sz="1400" dirty="0" smtClean="0"/>
              <a:t>; </a:t>
            </a:r>
          </a:p>
          <a:p>
            <a:r>
              <a:rPr lang="de-DE" sz="1400" dirty="0" smtClean="0"/>
              <a:t>bei der Wahl einer </a:t>
            </a:r>
            <a:r>
              <a:rPr lang="de-DE" sz="1400" dirty="0" smtClean="0">
                <a:solidFill>
                  <a:srgbClr val="C00000"/>
                </a:solidFill>
              </a:rPr>
              <a:t>Gemeinsamen Mitarbeitervertretung </a:t>
            </a:r>
            <a:r>
              <a:rPr lang="de-DE" sz="1400" dirty="0" smtClean="0"/>
              <a:t>werden die Kosten der Wahl auf die einzelnen Dienststellen </a:t>
            </a:r>
            <a:r>
              <a:rPr lang="de-DE" sz="1400" dirty="0" smtClean="0">
                <a:solidFill>
                  <a:srgbClr val="C00000"/>
                </a:solidFill>
              </a:rPr>
              <a:t>im Verhältnis der Zahlen ihrer Mitarbeitenden </a:t>
            </a:r>
            <a:r>
              <a:rPr lang="de-DE" sz="1400" dirty="0" smtClean="0"/>
              <a:t>umgelegt, sofern keine andere Verteilung der Kosten vorgesehen wird.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571736" y="3395662"/>
            <a:ext cx="6286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( 5 ) </a:t>
            </a:r>
            <a:r>
              <a:rPr lang="de-DE" sz="1400" dirty="0" smtClean="0"/>
              <a:t>Mitglieder des Wahlvorstands haben für die Teilnahme an </a:t>
            </a:r>
            <a:r>
              <a:rPr lang="de-DE" sz="1400" b="1" dirty="0" smtClean="0"/>
              <a:t>Schulungsveranstaltungen</a:t>
            </a:r>
            <a:r>
              <a:rPr lang="de-DE" sz="1400" dirty="0" smtClean="0"/>
              <a:t>, </a:t>
            </a:r>
            <a:r>
              <a:rPr lang="de-DE" sz="1400" b="1" dirty="0" smtClean="0"/>
              <a:t>die ihnen für ihre Tätigkeit erforderliche Kenntnisse </a:t>
            </a:r>
            <a:r>
              <a:rPr lang="de-DE" sz="1400" dirty="0" smtClean="0"/>
              <a:t>vermitteln, Anspruch auf Arbeitsbefreiung </a:t>
            </a:r>
            <a:r>
              <a:rPr lang="de-DE" sz="1400" b="1" dirty="0" smtClean="0"/>
              <a:t>von bis zu zwei Arbeitstagen </a:t>
            </a:r>
          </a:p>
          <a:p>
            <a:r>
              <a:rPr lang="de-DE" sz="1400" dirty="0" smtClean="0"/>
              <a:t>ohne Minderung der Bezüge.</a:t>
            </a:r>
            <a:endParaRPr lang="de-DE" sz="1400" dirty="0"/>
          </a:p>
        </p:txBody>
      </p:sp>
      <p:grpSp>
        <p:nvGrpSpPr>
          <p:cNvPr id="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uppieren 17"/>
          <p:cNvGrpSpPr/>
          <p:nvPr/>
        </p:nvGrpSpPr>
        <p:grpSpPr>
          <a:xfrm>
            <a:off x="357158" y="1428736"/>
            <a:ext cx="2143140" cy="757300"/>
            <a:chOff x="714348" y="3357562"/>
            <a:chExt cx="2143140" cy="757300"/>
          </a:xfrm>
        </p:grpSpPr>
        <p:sp>
          <p:nvSpPr>
            <p:cNvPr id="19" name="Rechteck 18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3" name="Rechteck 22"/>
          <p:cNvSpPr/>
          <p:nvPr/>
        </p:nvSpPr>
        <p:spPr>
          <a:xfrm>
            <a:off x="857224" y="3500438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Anspruch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 auf Schulung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571736" y="5043497"/>
            <a:ext cx="6286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Mit dem Auftrag die MAV-Wahl durchzuführen, </a:t>
            </a:r>
          </a:p>
          <a:p>
            <a:r>
              <a:rPr lang="de-DE" sz="1400" i="1" dirty="0" smtClean="0"/>
              <a:t>sind eine </a:t>
            </a:r>
            <a:r>
              <a:rPr lang="de-DE" sz="1400" b="1" i="1" dirty="0" smtClean="0"/>
              <a:t>Vielzahl von Vorschriften </a:t>
            </a:r>
            <a:r>
              <a:rPr lang="de-DE" sz="1400" i="1" dirty="0" smtClean="0"/>
              <a:t>verbunden und zu beachten. Deshalb kann </a:t>
            </a:r>
          </a:p>
          <a:p>
            <a:r>
              <a:rPr lang="de-DE" sz="1400" i="1" dirty="0" smtClean="0"/>
              <a:t>der Wahlvorstand auch </a:t>
            </a:r>
            <a:r>
              <a:rPr lang="de-DE" sz="1400" b="1" i="1" dirty="0" smtClean="0">
                <a:solidFill>
                  <a:srgbClr val="C00000"/>
                </a:solidFill>
              </a:rPr>
              <a:t>Sachverständige</a:t>
            </a:r>
            <a:r>
              <a:rPr lang="de-DE" sz="1400" i="1" dirty="0" smtClean="0"/>
              <a:t> hinzuziehen und hat einen gesetzlichen </a:t>
            </a:r>
            <a:r>
              <a:rPr lang="de-DE" sz="1400" b="1" i="1" dirty="0" smtClean="0">
                <a:solidFill>
                  <a:srgbClr val="C00000"/>
                </a:solidFill>
              </a:rPr>
              <a:t>Anspruch auf Schulung</a:t>
            </a:r>
            <a:r>
              <a:rPr lang="de-DE" sz="1400" i="1" dirty="0" smtClean="0"/>
              <a:t>. Bei </a:t>
            </a:r>
            <a:r>
              <a:rPr lang="de-DE" sz="1400" b="1" i="1" dirty="0" smtClean="0"/>
              <a:t>konkreten Problemstellungen </a:t>
            </a:r>
            <a:r>
              <a:rPr lang="de-DE" sz="1400" i="1" dirty="0" smtClean="0"/>
              <a:t>kann auch rechtlicher Beistand in Anspruch genommen werden. </a:t>
            </a:r>
            <a:r>
              <a:rPr lang="de-DE" sz="1400" b="1" i="1" dirty="0" smtClean="0"/>
              <a:t>Die Kosten trägt die Dienststelle.</a:t>
            </a:r>
            <a:endParaRPr lang="de-DE" sz="1400" b="1" i="1" dirty="0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43108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1"/>
          <p:cNvSpPr>
            <a:spLocks noChangeArrowheads="1"/>
          </p:cNvSpPr>
          <p:nvPr/>
        </p:nvSpPr>
        <p:spPr bwMode="auto">
          <a:xfrm>
            <a:off x="-1" y="0"/>
            <a:ext cx="2571737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143108" y="5643578"/>
            <a:ext cx="6572296" cy="50006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/>
          </a:p>
        </p:txBody>
      </p:sp>
      <p:sp>
        <p:nvSpPr>
          <p:cNvPr id="20" name="Rechteck 19"/>
          <p:cNvSpPr/>
          <p:nvPr/>
        </p:nvSpPr>
        <p:spPr>
          <a:xfrm>
            <a:off x="2143108" y="2071678"/>
            <a:ext cx="6572296" cy="342902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i="1"/>
          </a:p>
        </p:txBody>
      </p:sp>
      <p:pic>
        <p:nvPicPr>
          <p:cNvPr id="25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428760" cy="142876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714745" y="1785926"/>
            <a:ext cx="30718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600" b="1" dirty="0" smtClean="0"/>
              <a:t>Erforderliche Ausstattung </a:t>
            </a:r>
          </a:p>
          <a:p>
            <a:r>
              <a:rPr lang="de-DE" sz="1600" b="1" dirty="0" smtClean="0"/>
              <a:t>für die Arbeit des Wahlvorstandes </a:t>
            </a:r>
          </a:p>
        </p:txBody>
      </p:sp>
      <p:sp>
        <p:nvSpPr>
          <p:cNvPr id="9" name="Rechteck 8"/>
          <p:cNvSpPr/>
          <p:nvPr/>
        </p:nvSpPr>
        <p:spPr>
          <a:xfrm>
            <a:off x="2357422" y="242886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wird für seine Sitzungen und zur Lagerung der Unterlagen einen Raum benötigen. Ist der Raum auch für andere Personen zugänglich, so </a:t>
            </a:r>
          </a:p>
          <a:p>
            <a:r>
              <a:rPr lang="de-DE" sz="1400" i="1" dirty="0" smtClean="0"/>
              <a:t>ist ein </a:t>
            </a:r>
            <a:r>
              <a:rPr lang="de-DE" sz="1400" b="1" i="1" dirty="0" smtClean="0"/>
              <a:t>verschließbarer Schrank </a:t>
            </a:r>
            <a:r>
              <a:rPr lang="de-DE" sz="1400" i="1" dirty="0" smtClean="0"/>
              <a:t>für die </a:t>
            </a:r>
            <a:r>
              <a:rPr lang="de-DE" sz="1400" b="1" i="1" dirty="0" smtClean="0">
                <a:solidFill>
                  <a:srgbClr val="C00000"/>
                </a:solidFill>
              </a:rPr>
              <a:t>Wahlunterlagen</a:t>
            </a:r>
            <a:r>
              <a:rPr lang="de-DE" sz="1400" i="1" dirty="0" smtClean="0"/>
              <a:t> erforderlich.</a:t>
            </a:r>
            <a:endParaRPr lang="de-DE" sz="1400" i="1" dirty="0"/>
          </a:p>
        </p:txBody>
      </p:sp>
      <p:sp>
        <p:nvSpPr>
          <p:cNvPr id="10" name="Rechteck 9"/>
          <p:cNvSpPr/>
          <p:nvPr/>
        </p:nvSpPr>
        <p:spPr>
          <a:xfrm>
            <a:off x="2357422" y="400050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 muss für alle Mitarbeitenden erreichbar sein,- er benötigt einen </a:t>
            </a:r>
            <a:r>
              <a:rPr lang="de-DE" sz="1400" b="1" i="1" dirty="0" smtClean="0"/>
              <a:t>Briefkasten oder Postfach </a:t>
            </a:r>
            <a:r>
              <a:rPr lang="de-DE" sz="1400" i="1" dirty="0" smtClean="0"/>
              <a:t>sowie einen </a:t>
            </a:r>
            <a:r>
              <a:rPr lang="de-DE" sz="1400" b="1" i="1" dirty="0" smtClean="0">
                <a:solidFill>
                  <a:srgbClr val="C00000"/>
                </a:solidFill>
              </a:rPr>
              <a:t>Telefonanschluss</a:t>
            </a:r>
            <a:r>
              <a:rPr lang="de-DE" sz="1400" i="1" dirty="0" smtClean="0"/>
              <a:t> und eine E-Mail-Adresse</a:t>
            </a:r>
            <a:endParaRPr lang="de-DE" sz="1400" i="1" dirty="0"/>
          </a:p>
        </p:txBody>
      </p:sp>
      <p:sp>
        <p:nvSpPr>
          <p:cNvPr id="11" name="Rechteck 10"/>
          <p:cNvSpPr/>
          <p:nvPr/>
        </p:nvSpPr>
        <p:spPr>
          <a:xfrm>
            <a:off x="2357422" y="4572008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Natürlich auch diverse Büromaterialien, einen </a:t>
            </a:r>
            <a:r>
              <a:rPr lang="de-DE" sz="1400" b="1" i="1" dirty="0" smtClean="0"/>
              <a:t>PC-und Internet Zugang</a:t>
            </a:r>
            <a:r>
              <a:rPr lang="de-DE" sz="1400" i="1" dirty="0" smtClean="0"/>
              <a:t>, eventuell </a:t>
            </a:r>
          </a:p>
          <a:p>
            <a:r>
              <a:rPr lang="de-DE" sz="1400" i="1" dirty="0" smtClean="0"/>
              <a:t>auch einen Kommentar des MVG und der Wahlordnung, soweit diese nicht von</a:t>
            </a:r>
          </a:p>
          <a:p>
            <a:r>
              <a:rPr lang="de-DE" sz="1400" i="1" dirty="0" smtClean="0"/>
              <a:t>der MAV gestellt werden können.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357422" y="3214686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wird viele Daten der Mitarbeitenden benötigen, um die Listen </a:t>
            </a:r>
          </a:p>
          <a:p>
            <a:r>
              <a:rPr lang="de-DE" sz="1400" i="1" dirty="0" smtClean="0"/>
              <a:t>der Wahlberechtigten und wählbaren Mitarbeiter zu erstellen. Dabei sind die Vorschriften des </a:t>
            </a:r>
            <a:r>
              <a:rPr lang="de-DE" sz="1400" b="1" i="1" dirty="0" smtClean="0">
                <a:solidFill>
                  <a:srgbClr val="C00000"/>
                </a:solidFill>
              </a:rPr>
              <a:t>Datenschutzes</a:t>
            </a:r>
            <a:r>
              <a:rPr lang="de-DE" sz="1400" i="1" dirty="0" smtClean="0"/>
              <a:t>  und die </a:t>
            </a:r>
            <a:r>
              <a:rPr lang="de-DE" sz="1400" b="1" i="1" dirty="0" smtClean="0">
                <a:solidFill>
                  <a:srgbClr val="C00000"/>
                </a:solidFill>
              </a:rPr>
              <a:t>Schweigepflicht</a:t>
            </a:r>
            <a:r>
              <a:rPr lang="de-DE" sz="1400" i="1" dirty="0" smtClean="0"/>
              <a:t> (§22 MVG) zu beachten </a:t>
            </a:r>
            <a:endParaRPr lang="de-DE" sz="1400" i="1" dirty="0"/>
          </a:p>
        </p:txBody>
      </p:sp>
      <p:sp>
        <p:nvSpPr>
          <p:cNvPr id="13" name="Rechteck 12"/>
          <p:cNvSpPr/>
          <p:nvPr/>
        </p:nvSpPr>
        <p:spPr>
          <a:xfrm>
            <a:off x="2786050" y="5357826"/>
            <a:ext cx="41434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Rechtsgrundlage sind die Regelungen in § 30 MVG </a:t>
            </a:r>
          </a:p>
        </p:txBody>
      </p:sp>
      <p:sp>
        <p:nvSpPr>
          <p:cNvPr id="15" name="Rechteck 14"/>
          <p:cNvSpPr/>
          <p:nvPr/>
        </p:nvSpPr>
        <p:spPr>
          <a:xfrm>
            <a:off x="2285984" y="564357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   „für die Sitzungen und die laufende Geschäftsführung hat die Dienststelle</a:t>
            </a:r>
          </a:p>
          <a:p>
            <a:r>
              <a:rPr lang="de-DE" sz="1200" b="1" i="1" dirty="0" smtClean="0"/>
              <a:t>  in </a:t>
            </a:r>
            <a:r>
              <a:rPr lang="de-DE" sz="1200" b="1" i="1" dirty="0" smtClean="0">
                <a:solidFill>
                  <a:srgbClr val="C00000"/>
                </a:solidFill>
              </a:rPr>
              <a:t>erforderlichem</a:t>
            </a:r>
            <a:r>
              <a:rPr lang="de-DE" sz="1200" b="1" i="1" dirty="0" smtClean="0"/>
              <a:t> </a:t>
            </a:r>
            <a:r>
              <a:rPr lang="de-DE" sz="1200" b="1" i="1" dirty="0" smtClean="0">
                <a:solidFill>
                  <a:srgbClr val="C00000"/>
                </a:solidFill>
              </a:rPr>
              <a:t>Umfang</a:t>
            </a:r>
            <a:r>
              <a:rPr lang="de-DE" sz="1200" b="1" i="1" dirty="0" smtClean="0"/>
              <a:t> Räume, sachliche Mittel,  </a:t>
            </a:r>
            <a:r>
              <a:rPr lang="de-DE" sz="1200" b="1" i="1" dirty="0" smtClean="0">
                <a:solidFill>
                  <a:srgbClr val="C00000"/>
                </a:solidFill>
              </a:rPr>
              <a:t>dienststellenübliche</a:t>
            </a:r>
            <a:r>
              <a:rPr lang="de-DE" sz="1200" b="1" i="1" dirty="0" smtClean="0"/>
              <a:t> technische</a:t>
            </a:r>
          </a:p>
          <a:p>
            <a:r>
              <a:rPr lang="de-DE" sz="1200" b="1" i="1" dirty="0" smtClean="0"/>
              <a:t>  Ausstattung zur Verfügung zu stellen..“</a:t>
            </a:r>
            <a:endParaRPr lang="de-DE" sz="1200" b="1" i="1" dirty="0"/>
          </a:p>
        </p:txBody>
      </p:sp>
      <p:sp>
        <p:nvSpPr>
          <p:cNvPr id="16" name="Rechteck 15"/>
          <p:cNvSpPr/>
          <p:nvPr/>
        </p:nvSpPr>
        <p:spPr>
          <a:xfrm>
            <a:off x="714348" y="2786058"/>
            <a:ext cx="1228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Sitzungsraum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71472" y="3286124"/>
            <a:ext cx="1382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verschließbarer </a:t>
            </a:r>
          </a:p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Schrank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42910" y="4214818"/>
            <a:ext cx="1232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Erreichbarkeit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0034" y="4643446"/>
            <a:ext cx="140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PC-und Internet</a:t>
            </a:r>
          </a:p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Zugang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21" name="Gruppieren 13"/>
          <p:cNvGrpSpPr/>
          <p:nvPr/>
        </p:nvGrpSpPr>
        <p:grpSpPr>
          <a:xfrm>
            <a:off x="3500430" y="370468"/>
            <a:ext cx="5286412" cy="988334"/>
            <a:chOff x="3500430" y="370468"/>
            <a:chExt cx="5286412" cy="988334"/>
          </a:xfrm>
        </p:grpSpPr>
        <p:sp>
          <p:nvSpPr>
            <p:cNvPr id="22" name="Rechteck 21"/>
            <p:cNvSpPr/>
            <p:nvPr/>
          </p:nvSpPr>
          <p:spPr bwMode="auto">
            <a:xfrm>
              <a:off x="3500430" y="772493"/>
              <a:ext cx="5286412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hteck 23"/>
            <p:cNvSpPr/>
            <p:nvPr/>
          </p:nvSpPr>
          <p:spPr>
            <a:xfrm>
              <a:off x="3714744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Rechteck 2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4357694"/>
            <a:ext cx="6286544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500298" y="3143248"/>
            <a:ext cx="6286544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71736" y="1928802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3  Geschäftsführung des Wahlvorstandes</a:t>
            </a:r>
            <a:endParaRPr lang="de-DE" sz="1600" b="1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2500298" y="2285992"/>
            <a:ext cx="6286544" cy="738664"/>
            <a:chOff x="2500298" y="2285992"/>
            <a:chExt cx="6286544" cy="738664"/>
          </a:xfrm>
        </p:grpSpPr>
        <p:sp>
          <p:nvSpPr>
            <p:cNvPr id="23" name="Rechteck 22"/>
            <p:cNvSpPr/>
            <p:nvPr/>
          </p:nvSpPr>
          <p:spPr bwMode="auto">
            <a:xfrm>
              <a:off x="2500298" y="2285992"/>
              <a:ext cx="6286544" cy="7143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643174" y="2285992"/>
              <a:ext cx="592935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( 1 ) </a:t>
              </a:r>
              <a:r>
                <a:rPr lang="de-DE" sz="1400" b="1" dirty="0" smtClean="0"/>
                <a:t>Der Wahlvorstand wählt aus seiner Mitte die Vorsitzende </a:t>
              </a:r>
            </a:p>
            <a:p>
              <a:r>
                <a:rPr lang="de-DE" sz="1400" dirty="0" smtClean="0"/>
                <a:t>sowie die Schriftführerin. Hierzu beruft das älteste Mitglied den Wahlvorstand </a:t>
              </a:r>
            </a:p>
            <a:p>
              <a:r>
                <a:rPr lang="de-DE" sz="1400" b="1" dirty="0" smtClean="0"/>
                <a:t>binnen sieben Tagen </a:t>
              </a:r>
              <a:r>
                <a:rPr lang="de-DE" sz="1400" dirty="0" smtClean="0"/>
                <a:t>nach seiner Wahl ein.</a:t>
              </a:r>
              <a:endParaRPr lang="de-DE" sz="1400" dirty="0"/>
            </a:p>
          </p:txBody>
        </p:sp>
      </p:grpSp>
      <p:sp>
        <p:nvSpPr>
          <p:cNvPr id="4" name="Rechteck 3"/>
          <p:cNvSpPr/>
          <p:nvPr/>
        </p:nvSpPr>
        <p:spPr>
          <a:xfrm>
            <a:off x="2643174" y="3143248"/>
            <a:ext cx="6072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Der Wahlvorstand trifft seine Entscheidungen durch </a:t>
            </a:r>
            <a:r>
              <a:rPr lang="de-DE" sz="1400" b="1" dirty="0" smtClean="0"/>
              <a:t>Beschluss mit einfacher Stimmenmehrheit</a:t>
            </a:r>
            <a:r>
              <a:rPr lang="de-DE" sz="1400" dirty="0" smtClean="0"/>
              <a:t> seiner Mitglieder. 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928662" y="2928934"/>
            <a:ext cx="990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Vorsitzender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28662" y="3143248"/>
            <a:ext cx="997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Schriftführer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43174" y="3571876"/>
            <a:ext cx="592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Bei Verhinderung eines Wahlvorstandsmitgliedes ist das Ersatzmitglied mit der </a:t>
            </a:r>
          </a:p>
          <a:p>
            <a:r>
              <a:rPr lang="de-DE" sz="1400" dirty="0" smtClean="0"/>
              <a:t>nächst niedrigeren Zahl der Stimmen hinzuzuziehen. 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2643174" y="4357694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Über alle Sitzungen des Wahlvorstandes und die im Folgenden bestimmten Handlungen </a:t>
            </a:r>
            <a:r>
              <a:rPr lang="de-DE" sz="1400" b="1" dirty="0" smtClean="0">
                <a:solidFill>
                  <a:srgbClr val="C00000"/>
                </a:solidFill>
              </a:rPr>
              <a:t>sind </a:t>
            </a:r>
            <a:r>
              <a:rPr lang="de-DE" sz="1400" dirty="0" smtClean="0"/>
              <a:t>Niederschriften zu erstellen, die von dem oder der Vorsitzenden und der Schriftführerin zu unterzeichnen sind.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1000100" y="4500570"/>
            <a:ext cx="863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Protokoll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14" name="Gruppieren 15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eck 18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pieren 22"/>
          <p:cNvGrpSpPr/>
          <p:nvPr/>
        </p:nvGrpSpPr>
        <p:grpSpPr>
          <a:xfrm>
            <a:off x="571472" y="1714488"/>
            <a:ext cx="1571636" cy="675979"/>
            <a:chOff x="357158" y="1285860"/>
            <a:chExt cx="2000264" cy="675979"/>
          </a:xfrm>
        </p:grpSpPr>
        <p:sp>
          <p:nvSpPr>
            <p:cNvPr id="24" name="Rechteck 23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3286116" y="542926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Niederschriften müssen allerdings kein Wortprotokoll sein, </a:t>
            </a:r>
          </a:p>
          <a:p>
            <a:r>
              <a:rPr lang="de-DE" sz="1200" b="1" i="1" dirty="0" smtClean="0"/>
              <a:t>sondern lediglich die Beschlüsse mit dem Abstimmungsergebnis beinhalten. </a:t>
            </a:r>
          </a:p>
          <a:p>
            <a:r>
              <a:rPr lang="de-DE" sz="1200" b="1" i="1" dirty="0" smtClean="0"/>
              <a:t>Ebenso müssen alle Handlungen, die Voraussetzung für eine wirksame </a:t>
            </a:r>
          </a:p>
          <a:p>
            <a:r>
              <a:rPr lang="de-DE" sz="1200" b="1" i="1" dirty="0" smtClean="0"/>
              <a:t>Wahl sind, etwa die Bekanntgabe von Listen u. ä., dokumentiert werden</a:t>
            </a:r>
            <a:endParaRPr lang="de-DE" sz="1200" b="1" i="1" dirty="0"/>
          </a:p>
        </p:txBody>
      </p:sp>
      <p:sp>
        <p:nvSpPr>
          <p:cNvPr id="28" name="Rechteck 27"/>
          <p:cNvSpPr/>
          <p:nvPr/>
        </p:nvSpPr>
        <p:spPr>
          <a:xfrm>
            <a:off x="714348" y="3357562"/>
            <a:ext cx="1201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Entscheidungen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071670" y="457200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071670" y="342900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286388"/>
            <a:ext cx="719328" cy="99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8" grpId="0"/>
      <p:bldP spid="29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Rechteck 30"/>
          <p:cNvSpPr/>
          <p:nvPr/>
        </p:nvSpPr>
        <p:spPr bwMode="auto">
          <a:xfrm>
            <a:off x="2643174" y="4071942"/>
            <a:ext cx="607223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643174" y="3214686"/>
            <a:ext cx="607223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86050" y="2071678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4  Listen der Wahlberechtigten und der Wählbaren</a:t>
            </a:r>
            <a:endParaRPr lang="de-DE" sz="1600" b="1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643174" y="2500306"/>
            <a:ext cx="6072230" cy="642942"/>
            <a:chOff x="2643174" y="2500306"/>
            <a:chExt cx="6072230" cy="642942"/>
          </a:xfrm>
        </p:grpSpPr>
        <p:sp>
          <p:nvSpPr>
            <p:cNvPr id="32" name="Rechteck 31"/>
            <p:cNvSpPr/>
            <p:nvPr/>
          </p:nvSpPr>
          <p:spPr bwMode="auto">
            <a:xfrm>
              <a:off x="2643174" y="2500306"/>
              <a:ext cx="6072230" cy="64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Arial" charset="0"/>
                <a:cs typeface="Arial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786050" y="2571744"/>
              <a:ext cx="57864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b="1" dirty="0" smtClean="0"/>
                <a:t>( 1 ) </a:t>
              </a:r>
              <a:r>
                <a:rPr lang="de-DE" sz="1400" b="1" dirty="0" smtClean="0"/>
                <a:t>Der Wahlvorstand erstellt für die Wahl je eine Liste </a:t>
              </a:r>
            </a:p>
            <a:p>
              <a:r>
                <a:rPr lang="de-DE" sz="1400" b="1" dirty="0" smtClean="0"/>
                <a:t>der </a:t>
              </a:r>
              <a:r>
                <a:rPr lang="de-DE" sz="1200" dirty="0" smtClean="0"/>
                <a:t>nach § 9 MVG.EKD </a:t>
              </a:r>
              <a:r>
                <a:rPr lang="de-DE" sz="1400" b="1" dirty="0" smtClean="0"/>
                <a:t>Wahlberechtigten und der </a:t>
              </a:r>
              <a:r>
                <a:rPr lang="de-DE" sz="1200" dirty="0" smtClean="0"/>
                <a:t>nach § 10 MVG.EKD </a:t>
              </a:r>
              <a:r>
                <a:rPr lang="de-DE" sz="1400" b="1" dirty="0" smtClean="0"/>
                <a:t>Wählbaren. </a:t>
              </a:r>
              <a:endParaRPr lang="de-DE" sz="1400" b="1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500034" y="2571744"/>
            <a:ext cx="16941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C00000"/>
                </a:solidFill>
              </a:rPr>
              <a:t>Akives</a:t>
            </a:r>
            <a:r>
              <a:rPr lang="de-DE" sz="1400" b="1" dirty="0" smtClean="0">
                <a:solidFill>
                  <a:srgbClr val="C00000"/>
                </a:solidFill>
              </a:rPr>
              <a:t>  und </a:t>
            </a:r>
          </a:p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passives Wahlrecht  </a:t>
            </a:r>
          </a:p>
        </p:txBody>
      </p:sp>
      <p:sp>
        <p:nvSpPr>
          <p:cNvPr id="12" name="Rechteck 11"/>
          <p:cNvSpPr/>
          <p:nvPr/>
        </p:nvSpPr>
        <p:spPr>
          <a:xfrm>
            <a:off x="2786050" y="3214686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Beide Listen sind mindestens </a:t>
            </a:r>
            <a:r>
              <a:rPr lang="de-DE" sz="1400" b="1" dirty="0" smtClean="0">
                <a:solidFill>
                  <a:srgbClr val="C00000"/>
                </a:solidFill>
              </a:rPr>
              <a:t>vier</a:t>
            </a:r>
            <a:r>
              <a:rPr lang="de-DE" sz="1400" b="1" dirty="0" smtClean="0"/>
              <a:t> Wochen vor der Wahl </a:t>
            </a:r>
            <a:r>
              <a:rPr lang="de-DE" sz="1400" dirty="0" smtClean="0"/>
              <a:t>in der Dienststelle </a:t>
            </a:r>
          </a:p>
          <a:p>
            <a:r>
              <a:rPr lang="de-DE" sz="1400" dirty="0" smtClean="0"/>
              <a:t>zur Einsicht auszuhängen oder den Wahlberechtigten in anderer geeigneter </a:t>
            </a:r>
          </a:p>
          <a:p>
            <a:r>
              <a:rPr lang="de-DE" sz="1400" dirty="0" smtClean="0"/>
              <a:t>Weise bekannt zu geben. 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2786050" y="4071942"/>
            <a:ext cx="5500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Beide Listen sind vom Wahlvorstand </a:t>
            </a:r>
            <a:r>
              <a:rPr lang="de-DE" sz="1400" b="1" dirty="0" smtClean="0"/>
              <a:t>bis zum </a:t>
            </a:r>
            <a:r>
              <a:rPr lang="de-DE" sz="1400" b="1" dirty="0" smtClean="0">
                <a:solidFill>
                  <a:srgbClr val="C00000"/>
                </a:solidFill>
              </a:rPr>
              <a:t>Beginn</a:t>
            </a:r>
            <a:r>
              <a:rPr lang="de-DE" sz="1400" b="1" dirty="0" smtClean="0"/>
              <a:t> der Wahlhandlung </a:t>
            </a:r>
          </a:p>
          <a:p>
            <a:r>
              <a:rPr lang="de-DE" sz="1400" dirty="0" smtClean="0"/>
              <a:t>zu aktualisieren, wenn sich nach Aushang oder sonstiger Bekanntgabe Änderungen ergeben.</a:t>
            </a:r>
            <a:endParaRPr lang="de-DE" sz="1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71472" y="1857364"/>
            <a:ext cx="1571636" cy="675979"/>
            <a:chOff x="357158" y="1285860"/>
            <a:chExt cx="2000264" cy="675979"/>
          </a:xfrm>
        </p:grpSpPr>
        <p:sp>
          <p:nvSpPr>
            <p:cNvPr id="25" name="Rechteck 24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3214678" y="5214950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Mit der Erstellung der Listen sollte möglichst zügig begonnen werden, </a:t>
            </a:r>
          </a:p>
          <a:p>
            <a:r>
              <a:rPr lang="de-DE" sz="1200" b="1" i="1" dirty="0" smtClean="0"/>
              <a:t>da viele Informationen hinsichtlich der Mitarbeiter bei der Erstellung benötigt werden. </a:t>
            </a:r>
          </a:p>
          <a:p>
            <a:r>
              <a:rPr lang="de-DE" sz="1200" b="1" i="1" dirty="0" smtClean="0"/>
              <a:t>Die Listen unterscheiden sich, denn nicht alle Mitarbeiter, die wahlberechtigt sind, können auch das Amt des Mitarbeitervertreters bekleiden.</a:t>
            </a:r>
            <a:endParaRPr lang="de-DE" sz="1200" b="1" i="1" dirty="0"/>
          </a:p>
        </p:txBody>
      </p:sp>
      <p:sp>
        <p:nvSpPr>
          <p:cNvPr id="28" name="Rechteck 2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14546" y="328612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214546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pic>
        <p:nvPicPr>
          <p:cNvPr id="35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636"/>
            <a:ext cx="719328" cy="99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1571636" cy="1571636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500430" y="1785926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Die Dienststellenleitung muss</a:t>
            </a:r>
          </a:p>
          <a:p>
            <a:r>
              <a:rPr lang="de-DE" sz="1400" b="1" i="1" dirty="0" smtClean="0"/>
              <a:t>den Wahlvorstand bei der Erstellung dieser Listen Unterstützen </a:t>
            </a:r>
          </a:p>
          <a:p>
            <a:r>
              <a:rPr lang="de-DE" sz="1400" b="1" i="1" dirty="0" smtClean="0"/>
              <a:t>und dem Wahlvorstand die zur Erstellung der Liste erforderlichen </a:t>
            </a:r>
          </a:p>
          <a:p>
            <a:r>
              <a:rPr lang="de-DE" sz="1400" b="1" i="1" dirty="0" smtClean="0"/>
              <a:t>Informationen über die Mitarbeiter zukommen lassen.</a:t>
            </a:r>
            <a:endParaRPr lang="de-DE" sz="1400" b="1" i="1" dirty="0"/>
          </a:p>
        </p:txBody>
      </p:sp>
      <p:sp>
        <p:nvSpPr>
          <p:cNvPr id="9" name="Rechteck 8"/>
          <p:cNvSpPr/>
          <p:nvPr/>
        </p:nvSpPr>
        <p:spPr>
          <a:xfrm>
            <a:off x="2071670" y="4929198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Diese vielen Informationen sind </a:t>
            </a:r>
            <a:r>
              <a:rPr lang="de-DE" sz="1400" b="1" i="1" dirty="0" smtClean="0"/>
              <a:t>nur für die Zuordnung der aktiven und passiven Wahlberechtigung </a:t>
            </a:r>
            <a:r>
              <a:rPr lang="de-DE" sz="1400" i="1" dirty="0" smtClean="0"/>
              <a:t>der einzelnen Mitarbeitenden notwendig und erscheinen </a:t>
            </a:r>
            <a:r>
              <a:rPr lang="de-DE" sz="1400" b="1" i="1" dirty="0" smtClean="0">
                <a:solidFill>
                  <a:srgbClr val="C00000"/>
                </a:solidFill>
              </a:rPr>
              <a:t>nicht </a:t>
            </a:r>
          </a:p>
          <a:p>
            <a:r>
              <a:rPr lang="de-DE" sz="1400" i="1" dirty="0" smtClean="0"/>
              <a:t>auf der endgültigen Liste, die veröffentlicht wird.</a:t>
            </a:r>
            <a:endParaRPr lang="de-DE" sz="1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2071670" y="314324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benötigten zumindest folgende Angaben:</a:t>
            </a:r>
          </a:p>
          <a:p>
            <a:r>
              <a:rPr lang="de-DE" sz="1400" b="1" i="1" dirty="0" smtClean="0"/>
              <a:t>Name, Geburtsdatum, Tätigkeit, Arbeitsbereich, Beschäftigungsbeginn, </a:t>
            </a:r>
          </a:p>
          <a:p>
            <a:r>
              <a:rPr lang="de-DE" sz="1400" b="1" i="1" dirty="0" smtClean="0"/>
              <a:t>etwaige Abordnungen, Beurlaubungen und deren </a:t>
            </a:r>
            <a:r>
              <a:rPr lang="de-DE" sz="1400" b="1" i="1" dirty="0" smtClean="0">
                <a:solidFill>
                  <a:srgbClr val="C00000"/>
                </a:solidFill>
              </a:rPr>
              <a:t>Beginn</a:t>
            </a:r>
            <a:r>
              <a:rPr lang="de-DE" sz="1400" b="1" i="1" dirty="0" smtClean="0"/>
              <a:t> und voraussichtliche </a:t>
            </a:r>
            <a:r>
              <a:rPr lang="de-DE" sz="1400" b="1" i="1" dirty="0" smtClean="0">
                <a:solidFill>
                  <a:srgbClr val="C00000"/>
                </a:solidFill>
              </a:rPr>
              <a:t>Dauer</a:t>
            </a:r>
            <a:r>
              <a:rPr lang="de-DE" sz="1400" b="1" i="1" dirty="0" smtClean="0"/>
              <a:t>, </a:t>
            </a:r>
          </a:p>
          <a:p>
            <a:r>
              <a:rPr lang="de-DE" sz="1400" b="1" i="1" dirty="0" smtClean="0"/>
              <a:t>die Angabe von Besonderheiten, wie etwa Ausbildung, Leiharbeit etc. </a:t>
            </a:r>
          </a:p>
        </p:txBody>
      </p:sp>
      <p:sp>
        <p:nvSpPr>
          <p:cNvPr id="5" name="Rechteck 4"/>
          <p:cNvSpPr/>
          <p:nvPr/>
        </p:nvSpPr>
        <p:spPr>
          <a:xfrm>
            <a:off x="2071670" y="2857496"/>
            <a:ext cx="2211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dirty="0" smtClean="0"/>
              <a:t>Notwendige Informationen</a:t>
            </a:r>
          </a:p>
        </p:txBody>
      </p:sp>
      <p:sp>
        <p:nvSpPr>
          <p:cNvPr id="7" name="Rechteck 6"/>
          <p:cNvSpPr/>
          <p:nvPr/>
        </p:nvSpPr>
        <p:spPr>
          <a:xfrm>
            <a:off x="2857488" y="4500570"/>
            <a:ext cx="571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(Angaben zur Zugehörigkeit einer Kirche (ACK) sind in der </a:t>
            </a:r>
            <a:r>
              <a:rPr lang="de-DE" sz="1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EKiR</a:t>
            </a:r>
            <a:r>
              <a:rPr lang="de-DE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nicht mehr erforderlich)</a:t>
            </a:r>
            <a:endParaRPr lang="de-DE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400050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…und bei </a:t>
            </a:r>
            <a:r>
              <a:rPr lang="de-DE" sz="1400" b="1" i="1" dirty="0" smtClean="0">
                <a:solidFill>
                  <a:srgbClr val="C00000"/>
                </a:solidFill>
              </a:rPr>
              <a:t>Leitungspositionen</a:t>
            </a:r>
            <a:r>
              <a:rPr lang="de-DE" sz="1400" b="1" i="1" dirty="0" smtClean="0"/>
              <a:t>, </a:t>
            </a:r>
          </a:p>
          <a:p>
            <a:r>
              <a:rPr lang="de-DE" sz="1400" b="1" i="1" dirty="0" smtClean="0"/>
              <a:t>    ob und in welchem Maße Entscheidungsbefugnisse bestehen.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071670" y="5643578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Hier sind lediglich</a:t>
            </a:r>
          </a:p>
          <a:p>
            <a:r>
              <a:rPr lang="de-DE" sz="1400" b="1" i="1" dirty="0" smtClean="0">
                <a:solidFill>
                  <a:srgbClr val="C00000"/>
                </a:solidFill>
              </a:rPr>
              <a:t>Name, Art und Ort der Tätigkeit </a:t>
            </a:r>
            <a:r>
              <a:rPr lang="de-DE" sz="1400" b="1" i="1" dirty="0" smtClean="0"/>
              <a:t>der einzelnen Mitarbeitenden aufzuführen</a:t>
            </a:r>
            <a:endParaRPr lang="de-DE" sz="1400" b="1" i="1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4" name="Rechteck 1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1714480" y="428625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1714480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1714480" y="514351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 bwMode="auto">
          <a:xfrm>
            <a:off x="2714612" y="4357694"/>
            <a:ext cx="6072230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714612" y="2428868"/>
            <a:ext cx="607223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714612" y="3429000"/>
            <a:ext cx="6072230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86050" y="2000240"/>
            <a:ext cx="528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4  Listen der Wahlberechtigten und der Wählbaren</a:t>
            </a:r>
            <a:endParaRPr lang="de-DE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2786050" y="250030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Mitarbeitende sowie die Dienststellenleitung können bis zum Beginn der Wahlhandlung gegen die Eintragung oder Nichteintragung von Mitarbeitenden </a:t>
            </a:r>
            <a:r>
              <a:rPr lang="de-DE" sz="1400" b="1" dirty="0" smtClean="0"/>
              <a:t>schriftlich und begründet </a:t>
            </a:r>
            <a:r>
              <a:rPr lang="de-DE" sz="1400" b="1" dirty="0" smtClean="0">
                <a:solidFill>
                  <a:srgbClr val="C00000"/>
                </a:solidFill>
              </a:rPr>
              <a:t>Einspruch</a:t>
            </a:r>
            <a:r>
              <a:rPr lang="de-DE" sz="1400" dirty="0" smtClean="0"/>
              <a:t> einlegen..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786050" y="4357694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b="1" dirty="0" smtClean="0"/>
              <a:t>Die Dienststellenleitung und andere kirchliche Stellen haben bei der</a:t>
            </a:r>
          </a:p>
          <a:p>
            <a:r>
              <a:rPr lang="de-DE" sz="1400" b="1" dirty="0" smtClean="0"/>
              <a:t>      Aufstellung der in Absatz 1 genannten Listen </a:t>
            </a:r>
            <a:r>
              <a:rPr lang="de-DE" sz="1400" b="1" dirty="0" smtClean="0">
                <a:solidFill>
                  <a:srgbClr val="C00000"/>
                </a:solidFill>
              </a:rPr>
              <a:t>Amtshilfe </a:t>
            </a:r>
            <a:r>
              <a:rPr lang="de-DE" sz="1400" b="1" dirty="0" smtClean="0"/>
              <a:t>zu leisten.</a:t>
            </a:r>
            <a:endParaRPr lang="de-DE" sz="1400" b="1" dirty="0"/>
          </a:p>
        </p:txBody>
      </p:sp>
      <p:sp>
        <p:nvSpPr>
          <p:cNvPr id="9" name="Rechteck 8"/>
          <p:cNvSpPr/>
          <p:nvPr/>
        </p:nvSpPr>
        <p:spPr>
          <a:xfrm>
            <a:off x="2786050" y="3429000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Der Wahlvorstand </a:t>
            </a:r>
            <a:r>
              <a:rPr lang="de-DE" sz="1400" b="1" dirty="0" smtClean="0">
                <a:solidFill>
                  <a:srgbClr val="C00000"/>
                </a:solidFill>
              </a:rPr>
              <a:t>entscheidet unverzüglich </a:t>
            </a:r>
            <a:r>
              <a:rPr lang="de-DE" sz="1400" dirty="0" smtClean="0"/>
              <a:t>und spätestens bis zum Ende der Wahlhandlung über den Einspruch und teilt seine Entscheidung schriftlich mit. </a:t>
            </a:r>
          </a:p>
          <a:p>
            <a:r>
              <a:rPr lang="de-DE" sz="1400" b="1" dirty="0" smtClean="0"/>
              <a:t>Die Entscheidung ist abschließend.</a:t>
            </a:r>
            <a:endParaRPr lang="de-DE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857224" y="3071810"/>
            <a:ext cx="12288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Prüfung </a:t>
            </a:r>
          </a:p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und Korrektur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15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uppieren 23"/>
          <p:cNvGrpSpPr/>
          <p:nvPr/>
        </p:nvGrpSpPr>
        <p:grpSpPr>
          <a:xfrm>
            <a:off x="571472" y="1714488"/>
            <a:ext cx="1571636" cy="675979"/>
            <a:chOff x="357158" y="1285860"/>
            <a:chExt cx="2000264" cy="675979"/>
          </a:xfrm>
        </p:grpSpPr>
        <p:sp>
          <p:nvSpPr>
            <p:cNvPr id="25" name="Rechteck 24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3428992" y="5214950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Sollten die Listen </a:t>
            </a:r>
            <a:r>
              <a:rPr lang="de-DE" sz="1200" b="1" i="1" dirty="0" smtClean="0">
                <a:solidFill>
                  <a:srgbClr val="C00000"/>
                </a:solidFill>
              </a:rPr>
              <a:t>unvollständig</a:t>
            </a:r>
            <a:r>
              <a:rPr lang="de-DE" sz="1200" b="1" i="1" dirty="0" smtClean="0"/>
              <a:t> sein oder </a:t>
            </a:r>
            <a:r>
              <a:rPr lang="de-DE" sz="1200" b="1" i="1" dirty="0" smtClean="0">
                <a:solidFill>
                  <a:srgbClr val="C00000"/>
                </a:solidFill>
              </a:rPr>
              <a:t>unrichtige</a:t>
            </a:r>
            <a:r>
              <a:rPr lang="de-DE" sz="1200" b="1" i="1" dirty="0" smtClean="0"/>
              <a:t> Angaben enthalten, </a:t>
            </a:r>
          </a:p>
          <a:p>
            <a:r>
              <a:rPr lang="de-DE" sz="1200" b="1" i="1" dirty="0" smtClean="0"/>
              <a:t>so muss der Wahlvorstand die Listen vervollständigen. Fehlt etwas, so ist </a:t>
            </a:r>
          </a:p>
          <a:p>
            <a:r>
              <a:rPr lang="de-DE" sz="1200" b="1" i="1" dirty="0" smtClean="0"/>
              <a:t>dies unschädlich, denn die Mitarbeiter können gegen die Listen Einspruch </a:t>
            </a:r>
          </a:p>
          <a:p>
            <a:r>
              <a:rPr lang="de-DE" sz="1200" b="1" i="1" dirty="0" smtClean="0"/>
              <a:t>erheben und so selbst zur Vervollständigung dieser Listen beitragen</a:t>
            </a:r>
            <a:endParaRPr lang="de-DE" sz="1200" b="1" i="1" dirty="0"/>
          </a:p>
        </p:txBody>
      </p:sp>
      <p:pic>
        <p:nvPicPr>
          <p:cNvPr id="2050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719328" cy="993648"/>
          </a:xfrm>
          <a:prstGeom prst="rect">
            <a:avLst/>
          </a:prstGeom>
          <a:noFill/>
        </p:spPr>
      </p:pic>
      <p:sp>
        <p:nvSpPr>
          <p:cNvPr id="30" name="Rechteck 29"/>
          <p:cNvSpPr/>
          <p:nvPr/>
        </p:nvSpPr>
        <p:spPr>
          <a:xfrm>
            <a:off x="928662" y="2857496"/>
            <a:ext cx="9140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Einspruch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28662" y="4357694"/>
            <a:ext cx="10679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Anspruch auf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Hilfestellung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85984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85984" y="300037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285984" y="442913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0" y="0"/>
            <a:ext cx="242886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9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1714512" cy="1714512"/>
          </a:xfrm>
          <a:prstGeom prst="rect">
            <a:avLst/>
          </a:prstGeom>
          <a:noFill/>
        </p:spPr>
      </p:pic>
      <p:grpSp>
        <p:nvGrpSpPr>
          <p:cNvPr id="2" name="Gruppieren 12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4" name="Rechteck 1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1857356" y="442913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1857356" y="371475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1857356" y="535782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786182" y="2071678"/>
            <a:ext cx="4572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Mitarbeitende können gegen die Listen Einspruch einlegen, </a:t>
            </a:r>
          </a:p>
          <a:p>
            <a:r>
              <a:rPr lang="de-DE" sz="1400" b="1" i="1" dirty="0" smtClean="0"/>
              <a:t>wenn sie der Meinung sind, dass ein Mitarbeiter zu Unrecht </a:t>
            </a:r>
          </a:p>
          <a:p>
            <a:r>
              <a:rPr lang="de-DE" sz="1400" b="1" i="1" dirty="0" smtClean="0"/>
              <a:t>auf einer dieser Listen steht oder nicht aufgeführt wird.</a:t>
            </a:r>
            <a:endParaRPr lang="de-DE" sz="1400" b="1" i="1" dirty="0"/>
          </a:p>
        </p:txBody>
      </p:sp>
      <p:sp>
        <p:nvSpPr>
          <p:cNvPr id="25" name="Rechteck 24"/>
          <p:cNvSpPr/>
          <p:nvPr/>
        </p:nvSpPr>
        <p:spPr>
          <a:xfrm>
            <a:off x="2214546" y="2928934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ist verpflichtet, </a:t>
            </a:r>
            <a:r>
              <a:rPr lang="de-DE" sz="1400" b="1" i="1" dirty="0" smtClean="0">
                <a:solidFill>
                  <a:srgbClr val="C00000"/>
                </a:solidFill>
              </a:rPr>
              <a:t>unverzüglich</a:t>
            </a:r>
            <a:r>
              <a:rPr lang="de-DE" sz="1400" i="1" dirty="0" smtClean="0"/>
              <a:t> (ohne schuldhaftes Zögern) </a:t>
            </a:r>
          </a:p>
          <a:p>
            <a:r>
              <a:rPr lang="de-DE" sz="1400" i="1" dirty="0" smtClean="0"/>
              <a:t>die Beanstandung zu prüfen. Er darf die Einsprüche nicht sammeln und erst später über sie entscheiden. </a:t>
            </a:r>
            <a:endParaRPr lang="de-DE" sz="1400" i="1" dirty="0"/>
          </a:p>
        </p:txBody>
      </p:sp>
      <p:sp>
        <p:nvSpPr>
          <p:cNvPr id="26" name="Rechteck 25"/>
          <p:cNvSpPr/>
          <p:nvPr/>
        </p:nvSpPr>
        <p:spPr>
          <a:xfrm>
            <a:off x="2214546" y="3643314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Wird dem Einspruch stattgegeben</a:t>
            </a:r>
            <a:r>
              <a:rPr lang="de-DE" sz="1400" i="1" dirty="0" smtClean="0"/>
              <a:t>, so ist die entsprechende Liste zu ändern und die aktualisierte Fassung bekannt zu geben. Der Person, die den Einspruch eingelegt hat, ist die Entscheidung schriftlich mitzuteilen</a:t>
            </a:r>
            <a:endParaRPr lang="de-DE" sz="1400" i="1" dirty="0"/>
          </a:p>
        </p:txBody>
      </p:sp>
      <p:sp>
        <p:nvSpPr>
          <p:cNvPr id="28" name="Rechteck 27"/>
          <p:cNvSpPr/>
          <p:nvPr/>
        </p:nvSpPr>
        <p:spPr>
          <a:xfrm>
            <a:off x="2214546" y="4357694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Gibt der Wahlvorstand dem Einspruch nicht statt</a:t>
            </a:r>
            <a:r>
              <a:rPr lang="de-DE" sz="1400" i="1" dirty="0" smtClean="0"/>
              <a:t>, so muss er in dem schriftlichen Bescheid den Mitarbeiter auf die Möglichkeit der </a:t>
            </a:r>
            <a:r>
              <a:rPr lang="de-DE" sz="1400" b="1" i="1" dirty="0" smtClean="0"/>
              <a:t>Wahlanfechtung </a:t>
            </a:r>
            <a:r>
              <a:rPr lang="de-DE" sz="1400" b="1" i="1" dirty="0" smtClean="0">
                <a:solidFill>
                  <a:srgbClr val="C00000"/>
                </a:solidFill>
              </a:rPr>
              <a:t>nach</a:t>
            </a:r>
            <a:r>
              <a:rPr lang="de-DE" sz="1400" b="1" i="1" dirty="0" smtClean="0"/>
              <a:t> der Wahl</a:t>
            </a:r>
            <a:r>
              <a:rPr lang="de-DE" sz="1400" i="1" dirty="0" smtClean="0"/>
              <a:t>,- </a:t>
            </a:r>
          </a:p>
          <a:p>
            <a:r>
              <a:rPr lang="de-DE" sz="1400" i="1" dirty="0" smtClean="0"/>
              <a:t>mit Angabe der 14tage-Frist  und  Anschrift der Schlichtungsstelle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46" y="5214950"/>
            <a:ext cx="65008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Regelmäßige Aktualisierung der Listen</a:t>
            </a:r>
          </a:p>
          <a:p>
            <a:r>
              <a:rPr lang="de-DE" sz="1200" i="1" dirty="0" smtClean="0"/>
              <a:t>die Listen sind fortlaufend zu aktualisieren und die aktualisierten Fassungen fortlaufend bekannt </a:t>
            </a:r>
          </a:p>
          <a:p>
            <a:r>
              <a:rPr lang="de-DE" sz="1200" i="1" dirty="0" smtClean="0"/>
              <a:t>zu geben. Wurde die Liste ausgehängt oder ausgelegt, so ist sie bei Änderungen an diesen Stellen auszutauschen. Erfolgte eine Versendung der ersten Fassung der Listen per E-Mail, so sind die </a:t>
            </a:r>
          </a:p>
          <a:p>
            <a:r>
              <a:rPr lang="de-DE" sz="1200" i="1" dirty="0" smtClean="0"/>
              <a:t>neuen Fassungen an den gleichen Verteiler erneut zu verschicken.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 bwMode="auto">
          <a:xfrm>
            <a:off x="2643174" y="2357430"/>
            <a:ext cx="600079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643174" y="3357562"/>
            <a:ext cx="6000792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643174" y="4286256"/>
            <a:ext cx="6000792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14612" y="192880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 5  Wahltermin und Wahlausschreiben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14612" y="2428868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Der Wahlvorstand setzt den </a:t>
            </a:r>
            <a:r>
              <a:rPr lang="de-DE" sz="1600" b="1" dirty="0" smtClean="0"/>
              <a:t>Termin für die Wahl </a:t>
            </a:r>
            <a:r>
              <a:rPr lang="de-DE" sz="1400" b="1" dirty="0" smtClean="0"/>
              <a:t>der MAV fest. </a:t>
            </a:r>
          </a:p>
          <a:p>
            <a:r>
              <a:rPr lang="de-DE" sz="1400" dirty="0" smtClean="0"/>
              <a:t>      Der Termin darf </a:t>
            </a:r>
            <a:r>
              <a:rPr lang="de-DE" sz="1400" b="1" dirty="0" smtClean="0">
                <a:solidFill>
                  <a:srgbClr val="C00000"/>
                </a:solidFill>
              </a:rPr>
              <a:t>nicht später als drei Monate </a:t>
            </a:r>
            <a:r>
              <a:rPr lang="de-DE" sz="1400" dirty="0" smtClean="0"/>
              <a:t>nach der Bildung des</a:t>
            </a:r>
          </a:p>
          <a:p>
            <a:r>
              <a:rPr lang="de-DE" sz="1400" dirty="0" smtClean="0"/>
              <a:t>                                                                                                    Wahlvorstandes liegen. 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714612" y="3357562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Der Wahlvorstand erlässt </a:t>
            </a:r>
            <a:r>
              <a:rPr lang="de-DE" sz="1400" b="1" dirty="0" smtClean="0"/>
              <a:t>spätestens </a:t>
            </a:r>
            <a:r>
              <a:rPr lang="de-DE" sz="1400" b="1" dirty="0" smtClean="0">
                <a:solidFill>
                  <a:srgbClr val="C00000"/>
                </a:solidFill>
              </a:rPr>
              <a:t>fünf Wochen </a:t>
            </a:r>
            <a:r>
              <a:rPr lang="de-DE" sz="1400" b="1" dirty="0" smtClean="0"/>
              <a:t>vor dem Wahltag </a:t>
            </a:r>
            <a:r>
              <a:rPr lang="de-DE" sz="1400" dirty="0" smtClean="0"/>
              <a:t>ein Wahlausschreiben, das in der Dienststelle zur Einsicht </a:t>
            </a:r>
            <a:r>
              <a:rPr lang="de-DE" sz="1400" b="1" dirty="0" smtClean="0">
                <a:solidFill>
                  <a:srgbClr val="C00000"/>
                </a:solidFill>
              </a:rPr>
              <a:t>ausgehängt </a:t>
            </a:r>
            <a:r>
              <a:rPr lang="de-DE" sz="1400" dirty="0" smtClean="0"/>
              <a:t>oder den Wahlberechtigten in anderer geeigneter Weise bekannt gegeben wird. 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714612" y="4286256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Auswärtig beschäftigte </a:t>
            </a:r>
            <a:r>
              <a:rPr lang="de-DE" sz="1400" dirty="0" smtClean="0"/>
              <a:t>und andere Wahlberechtigte, </a:t>
            </a:r>
          </a:p>
          <a:p>
            <a:r>
              <a:rPr lang="de-DE" sz="1400" dirty="0" smtClean="0"/>
              <a:t>die nicht zum Zeitpunkt der Wahlhandlung in der Dienststelle beschäftigt sind, erhalten das Wahlausschreiben </a:t>
            </a:r>
            <a:r>
              <a:rPr lang="de-DE" sz="1400" b="1" dirty="0" smtClean="0">
                <a:solidFill>
                  <a:srgbClr val="C00000"/>
                </a:solidFill>
              </a:rPr>
              <a:t>durch Zusendung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00034" y="1643050"/>
            <a:ext cx="1571636" cy="675979"/>
            <a:chOff x="357158" y="1285860"/>
            <a:chExt cx="2000264" cy="675979"/>
          </a:xfrm>
        </p:grpSpPr>
        <p:sp>
          <p:nvSpPr>
            <p:cNvPr id="22" name="Rechteck 21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3286116" y="550070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Ein Aushang in der Dienststelle an einem allen Mitarbeitern zugänglichen Platz gewährleistet die Kenntnisnahme zwar grundsätzlich, es bietet sich allerdings auch </a:t>
            </a:r>
          </a:p>
          <a:p>
            <a:r>
              <a:rPr lang="de-DE" sz="1200" b="1" i="1" dirty="0" smtClean="0"/>
              <a:t>die Versendung einer E-Mail oder das Verteilen von Flugblättern an. </a:t>
            </a:r>
            <a:endParaRPr lang="de-DE" sz="1200" b="1" i="1" dirty="0"/>
          </a:p>
        </p:txBody>
      </p:sp>
      <p:pic>
        <p:nvPicPr>
          <p:cNvPr id="25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214950"/>
            <a:ext cx="719328" cy="993648"/>
          </a:xfrm>
          <a:prstGeom prst="rect">
            <a:avLst/>
          </a:prstGeom>
          <a:noFill/>
        </p:spPr>
      </p:pic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214546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0800000" flipH="1">
            <a:off x="2214546" y="271462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214546" y="471488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442912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00100" y="2643182"/>
            <a:ext cx="428628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 Black" pitchFamily="34" charset="0"/>
              </a:rPr>
              <a:t>Mitbestimmung </a:t>
            </a:r>
          </a:p>
          <a:p>
            <a:r>
              <a:rPr lang="de-DE" sz="2400" dirty="0" smtClean="0">
                <a:latin typeface="Arial Black" pitchFamily="34" charset="0"/>
              </a:rPr>
              <a:t>  </a:t>
            </a:r>
            <a:r>
              <a:rPr lang="de-DE" sz="2000" dirty="0" smtClean="0">
                <a:latin typeface="Arial Black" pitchFamily="34" charset="0"/>
              </a:rPr>
              <a:t>bei Kirche &amp; Diakonie </a:t>
            </a:r>
            <a:endParaRPr lang="de-DE" sz="2000" dirty="0">
              <a:latin typeface="Arial Black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72066" y="2000240"/>
            <a:ext cx="254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Drittelbeteiligungsgesetz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786314" y="1714488"/>
            <a:ext cx="31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Unternehmensmitbestimmung</a:t>
            </a:r>
            <a:r>
              <a:rPr lang="de-DE" dirty="0" smtClean="0">
                <a:cs typeface="Arial" pitchFamily="34" charset="0"/>
              </a:rPr>
              <a:t>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072066" y="1428736"/>
            <a:ext cx="268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 pitchFamily="34" charset="0"/>
              </a:rPr>
              <a:t>Betriebsverfassungsgesetz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429256" y="1285860"/>
            <a:ext cx="1785950" cy="1428760"/>
            <a:chOff x="1214414" y="3571876"/>
            <a:chExt cx="1785950" cy="1428760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1214414" y="3643314"/>
              <a:ext cx="1785950" cy="135732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 flipH="1" flipV="1">
              <a:off x="1321571" y="3964785"/>
              <a:ext cx="1357322" cy="57150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2285984" y="3500438"/>
            <a:ext cx="6215106" cy="2357454"/>
            <a:chOff x="2285984" y="3500438"/>
            <a:chExt cx="6215106" cy="2357454"/>
          </a:xfrm>
        </p:grpSpPr>
        <p:sp>
          <p:nvSpPr>
            <p:cNvPr id="17" name="Rechteck 21"/>
            <p:cNvSpPr>
              <a:spLocks noChangeArrowheads="1"/>
            </p:cNvSpPr>
            <p:nvPr/>
          </p:nvSpPr>
          <p:spPr bwMode="auto">
            <a:xfrm>
              <a:off x="2285984" y="3643314"/>
              <a:ext cx="6215106" cy="22145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500298" y="3500438"/>
              <a:ext cx="5456228" cy="1928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hteck 14"/>
            <p:cNvSpPr/>
            <p:nvPr/>
          </p:nvSpPr>
          <p:spPr>
            <a:xfrm>
              <a:off x="3786182" y="5143512"/>
              <a:ext cx="4643470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de-DE" sz="2400" b="1" dirty="0" smtClean="0">
                  <a:solidFill>
                    <a:srgbClr val="C00000"/>
                  </a:solidFill>
                  <a:latin typeface="Arial Black" pitchFamily="34" charset="0"/>
                </a:rPr>
                <a:t>M</a:t>
              </a:r>
              <a:r>
                <a:rPr lang="de-DE" sz="2000" b="1" dirty="0" smtClean="0">
                  <a:latin typeface="Arial Black" pitchFamily="34" charset="0"/>
                </a:rPr>
                <a:t>itarbeiter</a:t>
              </a:r>
              <a:r>
                <a:rPr lang="de-DE" sz="2400" b="1" dirty="0" smtClean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de-DE" sz="2000" b="1" dirty="0" smtClean="0">
                  <a:latin typeface="Arial Black" pitchFamily="34" charset="0"/>
                </a:rPr>
                <a:t>ertretungs</a:t>
              </a:r>
              <a:r>
                <a:rPr lang="de-DE" sz="2000" b="1" dirty="0" smtClean="0">
                  <a:solidFill>
                    <a:srgbClr val="C00000"/>
                  </a:solidFill>
                  <a:latin typeface="Arial Black" pitchFamily="34" charset="0"/>
                </a:rPr>
                <a:t>G</a:t>
              </a:r>
              <a:r>
                <a:rPr lang="de-DE" sz="2000" b="1" dirty="0" smtClean="0">
                  <a:latin typeface="Arial Black" pitchFamily="34" charset="0"/>
                </a:rPr>
                <a:t>esetz</a:t>
              </a:r>
              <a:endParaRPr lang="de-DE" sz="2000" b="1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Rechteck 32"/>
          <p:cNvSpPr/>
          <p:nvPr/>
        </p:nvSpPr>
        <p:spPr bwMode="auto">
          <a:xfrm>
            <a:off x="2786050" y="5214950"/>
            <a:ext cx="5786478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786098" y="2643182"/>
            <a:ext cx="5786478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786098" y="3071810"/>
            <a:ext cx="5786478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786098" y="4286256"/>
            <a:ext cx="578647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00364" y="18573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 5  Wahltermin und Wahlausschreiben</a:t>
            </a:r>
            <a:endParaRPr lang="de-DE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2928926" y="2285992"/>
            <a:ext cx="5857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/>
              <a:t>Das Wahlausschreiben muss Angaben erhalten über</a:t>
            </a:r>
          </a:p>
          <a:p>
            <a:endParaRPr lang="de-DE" sz="1000" b="1" dirty="0" smtClean="0"/>
          </a:p>
          <a:p>
            <a:r>
              <a:rPr lang="de-DE" sz="1400" dirty="0" smtClean="0"/>
              <a:t>a)  Ort und Tag seines Erlasses und    b)  </a:t>
            </a:r>
            <a:r>
              <a:rPr lang="de-DE" sz="1400" b="1" dirty="0" smtClean="0">
                <a:solidFill>
                  <a:srgbClr val="C00000"/>
                </a:solidFill>
              </a:rPr>
              <a:t>Ort, Tag und Zeit der Wahl</a:t>
            </a:r>
            <a:r>
              <a:rPr lang="de-DE" sz="1400" dirty="0" smtClean="0"/>
              <a:t>,</a:t>
            </a:r>
          </a:p>
          <a:p>
            <a:endParaRPr lang="de-DE" sz="1400" dirty="0" smtClean="0"/>
          </a:p>
          <a:p>
            <a:r>
              <a:rPr lang="de-DE" sz="1400" dirty="0" smtClean="0"/>
              <a:t>c)  Ort und Zeit des Aushangs </a:t>
            </a:r>
          </a:p>
          <a:p>
            <a:r>
              <a:rPr lang="de-DE" sz="1400" dirty="0" smtClean="0"/>
              <a:t>     oder der sonstigen </a:t>
            </a:r>
            <a:r>
              <a:rPr lang="de-DE" sz="1400" b="1" dirty="0" smtClean="0"/>
              <a:t>Bekanntgabe der Listen </a:t>
            </a:r>
            <a:r>
              <a:rPr lang="de-DE" sz="1400" dirty="0" smtClean="0"/>
              <a:t>zur Einsichtnahme,</a:t>
            </a:r>
          </a:p>
          <a:p>
            <a:r>
              <a:rPr lang="de-DE" sz="1400" dirty="0" smtClean="0"/>
              <a:t>d)  den Hinweis, </a:t>
            </a:r>
            <a:r>
              <a:rPr lang="de-DE" sz="1400" b="1" dirty="0" smtClean="0">
                <a:solidFill>
                  <a:srgbClr val="C00000"/>
                </a:solidFill>
              </a:rPr>
              <a:t>dass Einsprüche gegen die Listen </a:t>
            </a:r>
            <a:r>
              <a:rPr lang="de-DE" sz="1400" dirty="0" smtClean="0"/>
              <a:t>bis zum Beginn der </a:t>
            </a:r>
          </a:p>
          <a:p>
            <a:r>
              <a:rPr lang="de-DE" sz="1400" dirty="0" smtClean="0"/>
              <a:t>     Wahlhandlung schriftlich und begründet beim Wahlvorstand eingelegt </a:t>
            </a:r>
          </a:p>
          <a:p>
            <a:r>
              <a:rPr lang="de-DE" sz="1400" dirty="0" smtClean="0"/>
              <a:t>     werden können,</a:t>
            </a:r>
          </a:p>
          <a:p>
            <a:endParaRPr lang="de-DE" sz="1200" dirty="0" smtClean="0"/>
          </a:p>
          <a:p>
            <a:r>
              <a:rPr lang="de-DE" sz="1400" dirty="0" smtClean="0"/>
              <a:t>e)  die </a:t>
            </a:r>
            <a:r>
              <a:rPr lang="de-DE" sz="1400" b="1" dirty="0" smtClean="0"/>
              <a:t>Zahl der zu wählenden Mitglieder </a:t>
            </a:r>
            <a:r>
              <a:rPr lang="de-DE" sz="1400" dirty="0" smtClean="0"/>
              <a:t>der Mitarbeitervertretung,</a:t>
            </a:r>
          </a:p>
          <a:p>
            <a:r>
              <a:rPr lang="de-DE" sz="1400" dirty="0" smtClean="0"/>
              <a:t>f)  die Frist für die Einreichung </a:t>
            </a:r>
            <a:r>
              <a:rPr lang="de-DE" sz="1400" b="1" dirty="0" smtClean="0">
                <a:solidFill>
                  <a:srgbClr val="C00000"/>
                </a:solidFill>
              </a:rPr>
              <a:t>von Wahlvorschlägen </a:t>
            </a:r>
            <a:r>
              <a:rPr lang="de-DE" sz="1400" dirty="0" smtClean="0"/>
              <a:t>nach § 6,</a:t>
            </a:r>
          </a:p>
          <a:p>
            <a:r>
              <a:rPr lang="de-DE" sz="1400" dirty="0" smtClean="0"/>
              <a:t>g)  die Voraussetzungen und das Verfahren für die </a:t>
            </a:r>
            <a:r>
              <a:rPr lang="de-DE" sz="1400" b="1" dirty="0" smtClean="0"/>
              <a:t>Briefwahl </a:t>
            </a:r>
            <a:r>
              <a:rPr lang="de-DE" sz="1400" dirty="0" smtClean="0"/>
              <a:t>nach § 9.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857488" y="5214950"/>
            <a:ext cx="57150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In dem Wahlausschreiben ist besonders auf § 12 MVG.EKD hinzuweisen </a:t>
            </a:r>
          </a:p>
          <a:p>
            <a:r>
              <a:rPr lang="de-DE" sz="1200" b="1" dirty="0" smtClean="0"/>
              <a:t>       sowie auf das Erfordernis, dass mehr Namen vorgeschlagen werden sollen als </a:t>
            </a:r>
          </a:p>
          <a:p>
            <a:r>
              <a:rPr lang="de-DE" sz="1200" b="1" dirty="0" smtClean="0"/>
              <a:t>       Mitglieder in die Mitarbeitervertretung zu wählen sind.</a:t>
            </a:r>
            <a:endParaRPr lang="de-DE" sz="1200" b="1" dirty="0"/>
          </a:p>
        </p:txBody>
      </p:sp>
      <p:sp>
        <p:nvSpPr>
          <p:cNvPr id="9" name="Rechteck 8"/>
          <p:cNvSpPr/>
          <p:nvPr/>
        </p:nvSpPr>
        <p:spPr>
          <a:xfrm>
            <a:off x="857224" y="1857364"/>
            <a:ext cx="1590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860000"/>
                </a:solidFill>
              </a:rPr>
              <a:t>Wahlausschreiben </a:t>
            </a:r>
            <a:endParaRPr lang="de-DE" sz="1400" b="1" dirty="0">
              <a:solidFill>
                <a:srgbClr val="86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28662" y="5214950"/>
            <a:ext cx="12937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Wahlverfahren</a:t>
            </a:r>
            <a:endParaRPr lang="de-DE" sz="1400" b="1" dirty="0">
              <a:solidFill>
                <a:srgbClr val="C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00034" y="1285860"/>
            <a:ext cx="1571636" cy="675979"/>
            <a:chOff x="357158" y="1285860"/>
            <a:chExt cx="2000264" cy="675979"/>
          </a:xfrm>
        </p:grpSpPr>
        <p:sp>
          <p:nvSpPr>
            <p:cNvPr id="22" name="Rechteck 21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>
            <a:off x="2357422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>
            <a:off x="2357422" y="271462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 flipH="1">
            <a:off x="2357422" y="528638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142976" y="2643182"/>
            <a:ext cx="1112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Wahltermin 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214414" y="3500438"/>
            <a:ext cx="977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Wahllisten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224" y="4429132"/>
            <a:ext cx="1361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Wahlvorschläge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357422" y="450057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786050" y="6000768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Zusätzlich sollte in keinem Wahlausschreiben eine </a:t>
            </a:r>
          </a:p>
          <a:p>
            <a:r>
              <a:rPr lang="de-DE" sz="1200" b="1" i="1" dirty="0" smtClean="0"/>
              <a:t>detaillierte </a:t>
            </a:r>
            <a:r>
              <a:rPr lang="de-DE" sz="1200" b="1" i="1" dirty="0" smtClean="0">
                <a:solidFill>
                  <a:srgbClr val="C00000"/>
                </a:solidFill>
              </a:rPr>
              <a:t>Information zur Anschrift und Erreichbarkeit des Wahlvorstandes </a:t>
            </a:r>
            <a:r>
              <a:rPr lang="de-DE" sz="1200" b="1" i="1" dirty="0" smtClean="0"/>
              <a:t>fehlen</a:t>
            </a:r>
            <a:endParaRPr lang="de-DE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2571736" y="3929066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71736" y="3143248"/>
            <a:ext cx="600079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571736" y="2000240"/>
            <a:ext cx="6000792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71736" y="1643050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6  Wahlvorschläge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14596" y="2071678"/>
            <a:ext cx="6072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dirty="0" smtClean="0"/>
              <a:t>Die Wahlberechtigten können </a:t>
            </a:r>
            <a:r>
              <a:rPr lang="de-DE" sz="1400" b="1" dirty="0" smtClean="0">
                <a:solidFill>
                  <a:srgbClr val="C00000"/>
                </a:solidFill>
              </a:rPr>
              <a:t>binnen drei Wochen nach Aushang </a:t>
            </a:r>
          </a:p>
          <a:p>
            <a:r>
              <a:rPr lang="de-DE" sz="1400" dirty="0" smtClean="0"/>
              <a:t>oder der sonstigen Bekanntgabe des Wahlausschreibens einen Wahlvorschlag beim Wahlvorstand einreichen, der von </a:t>
            </a:r>
            <a:r>
              <a:rPr lang="de-DE" sz="1400" b="1" dirty="0" smtClean="0"/>
              <a:t>mindestens drei Wahlberechtigten </a:t>
            </a:r>
          </a:p>
          <a:p>
            <a:r>
              <a:rPr lang="de-DE" sz="1400" dirty="0" smtClean="0"/>
              <a:t>unterzeichnet sein muss.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2714596" y="3143248"/>
            <a:ext cx="6429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( 2 ) </a:t>
            </a:r>
            <a:r>
              <a:rPr lang="de-DE" sz="1400" dirty="0" smtClean="0"/>
              <a:t>Der Wahlvorstand prüft </a:t>
            </a:r>
            <a:r>
              <a:rPr lang="de-DE" sz="1400" b="1" dirty="0" smtClean="0"/>
              <a:t>unverzüglich</a:t>
            </a:r>
            <a:r>
              <a:rPr lang="de-DE" sz="1400" dirty="0" smtClean="0"/>
              <a:t> die Ordnungsmäßigkeit der </a:t>
            </a:r>
          </a:p>
          <a:p>
            <a:r>
              <a:rPr lang="de-DE" sz="1400" dirty="0" smtClean="0"/>
              <a:t>Wahlvorschläge und die Wählbarkeit der Vorgeschlagenen. </a:t>
            </a:r>
            <a:r>
              <a:rPr lang="de-DE" sz="1400" b="1" dirty="0" smtClean="0"/>
              <a:t>Er überzeugt </a:t>
            </a:r>
          </a:p>
          <a:p>
            <a:r>
              <a:rPr lang="de-DE" sz="1400" b="1" dirty="0" smtClean="0"/>
              <a:t>sich, dass die Vorgeschlagenen mit ihrer Nominierung einverstanden sind</a:t>
            </a:r>
            <a:r>
              <a:rPr lang="de-DE" sz="1400" dirty="0" smtClean="0"/>
              <a:t>. 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643174" y="471488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Der Wahlvorstand wird entsprechend § 12 MVG.EKD auf die angemessene Berücksichtigung von Frauen und Männern achten.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714596" y="3929066"/>
            <a:ext cx="5857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Beanstandungen sind dem </a:t>
            </a:r>
            <a:r>
              <a:rPr lang="de-DE" sz="1400" b="1" dirty="0" smtClean="0"/>
              <a:t>ersten</a:t>
            </a:r>
            <a:r>
              <a:rPr lang="de-DE" sz="1400" dirty="0" smtClean="0"/>
              <a:t> Unterzeichner des Wahlvorschlages </a:t>
            </a:r>
          </a:p>
          <a:p>
            <a:r>
              <a:rPr lang="de-DE" sz="1400" dirty="0" smtClean="0"/>
              <a:t>unverzüglich mitzuteilen; sie können innerhalb der Einreichungsfrist behoben </a:t>
            </a:r>
          </a:p>
          <a:p>
            <a:r>
              <a:rPr lang="de-DE" sz="1400" dirty="0" smtClean="0"/>
              <a:t>werden</a:t>
            </a:r>
            <a:endParaRPr lang="de-DE" sz="14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71472" y="1428736"/>
            <a:ext cx="1571636" cy="675979"/>
            <a:chOff x="357158" y="1285860"/>
            <a:chExt cx="2000264" cy="675979"/>
          </a:xfrm>
        </p:grpSpPr>
        <p:sp>
          <p:nvSpPr>
            <p:cNvPr id="22" name="Rechteck 21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928926" y="5500702"/>
            <a:ext cx="5643602" cy="857256"/>
            <a:chOff x="2928926" y="5500702"/>
            <a:chExt cx="5643602" cy="857256"/>
          </a:xfrm>
        </p:grpSpPr>
        <p:sp>
          <p:nvSpPr>
            <p:cNvPr id="27" name="Rechteck 26"/>
            <p:cNvSpPr/>
            <p:nvPr/>
          </p:nvSpPr>
          <p:spPr>
            <a:xfrm>
              <a:off x="2928926" y="5643578"/>
              <a:ext cx="5643602" cy="714380"/>
            </a:xfrm>
            <a:prstGeom prst="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000364" y="5572140"/>
              <a:ext cx="37862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286116" y="5500702"/>
              <a:ext cx="52864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i="1" dirty="0" smtClean="0"/>
                <a:t>Bei den Wahlvorschlägen </a:t>
              </a:r>
              <a:r>
                <a:rPr lang="de-DE" sz="1200" b="1" i="1" dirty="0" smtClean="0">
                  <a:solidFill>
                    <a:srgbClr val="C00000"/>
                  </a:solidFill>
                </a:rPr>
                <a:t>soll angestrebt </a:t>
              </a:r>
              <a:r>
                <a:rPr lang="de-DE" sz="1200" b="1" i="1" dirty="0" smtClean="0"/>
                <a:t>werden, </a:t>
              </a:r>
            </a:p>
            <a:p>
              <a:r>
                <a:rPr lang="de-DE" sz="1200" b="1" i="1" dirty="0" smtClean="0">
                  <a:solidFill>
                    <a:srgbClr val="C00000"/>
                  </a:solidFill>
                </a:rPr>
                <a:t>Frauen und Männer </a:t>
              </a:r>
              <a:r>
                <a:rPr lang="de-DE" sz="1200" b="1" i="1" dirty="0" smtClean="0"/>
                <a:t>sowie Mitarbeitende der verschiedenen in der Dienststelle </a:t>
              </a:r>
            </a:p>
            <a:p>
              <a:r>
                <a:rPr lang="de-DE" sz="1200" b="1" i="1" dirty="0" smtClean="0"/>
                <a:t>vertretenen </a:t>
              </a:r>
              <a:r>
                <a:rPr lang="de-DE" sz="1200" b="1" i="1" dirty="0" smtClean="0">
                  <a:solidFill>
                    <a:srgbClr val="C00000"/>
                  </a:solidFill>
                </a:rPr>
                <a:t>Berufsgruppen und Arbeitsbereiche </a:t>
              </a:r>
              <a:r>
                <a:rPr lang="de-DE" sz="1200" b="1" i="1" dirty="0" smtClean="0"/>
                <a:t>entsprechend ihren Anteilen </a:t>
              </a:r>
            </a:p>
            <a:p>
              <a:r>
                <a:rPr lang="de-DE" sz="1200" b="1" i="1" dirty="0" smtClean="0"/>
                <a:t>in der Dienststelle angemessen zu berücksichtigen.</a:t>
              </a:r>
              <a:endParaRPr lang="de-DE" sz="1200" b="1" i="1" dirty="0"/>
            </a:p>
          </p:txBody>
        </p:sp>
      </p:grpSp>
      <p:pic>
        <p:nvPicPr>
          <p:cNvPr id="26" name="Picture 5" descr="C:\Users\Gisbert\Desktop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357826"/>
            <a:ext cx="627351" cy="1029931"/>
          </a:xfrm>
          <a:prstGeom prst="rect">
            <a:avLst/>
          </a:prstGeom>
          <a:noFill/>
        </p:spPr>
      </p:pic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214546" y="364331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14546" y="250030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14546" y="400050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/>
        </p:nvGrpSpPr>
        <p:grpSpPr>
          <a:xfrm>
            <a:off x="642910" y="5572140"/>
            <a:ext cx="2000264" cy="675979"/>
            <a:chOff x="642910" y="5572140"/>
            <a:chExt cx="2000264" cy="675979"/>
          </a:xfrm>
        </p:grpSpPr>
        <p:sp>
          <p:nvSpPr>
            <p:cNvPr id="29" name="Rechteck 28"/>
            <p:cNvSpPr/>
            <p:nvPr/>
          </p:nvSpPr>
          <p:spPr>
            <a:xfrm>
              <a:off x="642910" y="5786454"/>
              <a:ext cx="20002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smtClean="0">
                  <a:solidFill>
                    <a:srgbClr val="860000"/>
                  </a:solidFill>
                </a:rPr>
                <a:t>               Ist keine </a:t>
              </a:r>
              <a:r>
                <a:rPr lang="de-DE" sz="1200" b="1" dirty="0" smtClean="0">
                  <a:solidFill>
                    <a:srgbClr val="C00000"/>
                  </a:solidFill>
                </a:rPr>
                <a:t>zwingende</a:t>
              </a:r>
            </a:p>
            <a:p>
              <a:r>
                <a:rPr lang="de-DE" sz="1200" b="1" dirty="0" smtClean="0">
                  <a:solidFill>
                    <a:srgbClr val="C00000"/>
                  </a:solidFill>
                </a:rPr>
                <a:t>          </a:t>
              </a:r>
              <a:r>
                <a:rPr lang="de-DE" sz="1200" b="1" dirty="0" smtClean="0"/>
                <a:t> </a:t>
              </a:r>
              <a:r>
                <a:rPr lang="de-DE" sz="1200" b="1" dirty="0" smtClean="0">
                  <a:solidFill>
                    <a:srgbClr val="860000"/>
                  </a:solidFill>
                </a:rPr>
                <a:t>Vorgabe</a:t>
              </a:r>
              <a:r>
                <a:rPr lang="de-DE" sz="1200" b="1" dirty="0" smtClean="0"/>
                <a:t>  </a:t>
              </a:r>
              <a:endParaRPr lang="de-DE" sz="1200" b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785786" y="5572140"/>
              <a:ext cx="14080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latin typeface="Arial Black" pitchFamily="34" charset="0"/>
                </a:rPr>
                <a:t>   </a:t>
              </a:r>
              <a:r>
                <a:rPr lang="de-DE" sz="1600" dirty="0" smtClean="0">
                  <a:solidFill>
                    <a:srgbClr val="820000"/>
                  </a:solidFill>
                  <a:latin typeface="Arial Black" pitchFamily="34" charset="0"/>
                </a:rPr>
                <a:t>§ </a:t>
              </a:r>
              <a:r>
                <a:rPr lang="de-DE" sz="1400" dirty="0" smtClean="0">
                  <a:solidFill>
                    <a:srgbClr val="820000"/>
                  </a:solidFill>
                  <a:latin typeface="Arial Black" pitchFamily="34" charset="0"/>
                </a:rPr>
                <a:t>12 MVG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 animBg="1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1"/>
          <p:cNvSpPr>
            <a:spLocks noChangeArrowheads="1"/>
          </p:cNvSpPr>
          <p:nvPr/>
        </p:nvSpPr>
        <p:spPr bwMode="auto">
          <a:xfrm>
            <a:off x="0" y="0"/>
            <a:ext cx="271461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5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1571636" cy="157163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500298" y="4357694"/>
            <a:ext cx="607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Bei Beanstandungen</a:t>
            </a:r>
            <a:r>
              <a:rPr lang="de-DE" sz="1400" i="1" dirty="0" smtClean="0"/>
              <a:t>, etwa einer fehlenden Unterschrift oder ähnlichem, ist dies </a:t>
            </a:r>
          </a:p>
          <a:p>
            <a:r>
              <a:rPr lang="de-DE" sz="1400" i="1" dirty="0" smtClean="0"/>
              <a:t>sofort der Person mitteilen, die als </a:t>
            </a:r>
            <a:r>
              <a:rPr lang="de-DE" sz="1400" b="1" i="1" dirty="0" smtClean="0">
                <a:solidFill>
                  <a:srgbClr val="C00000"/>
                </a:solidFill>
              </a:rPr>
              <a:t>erste</a:t>
            </a:r>
            <a:r>
              <a:rPr lang="de-DE" sz="1400" i="1" dirty="0" smtClean="0">
                <a:solidFill>
                  <a:srgbClr val="C00000"/>
                </a:solidFill>
              </a:rPr>
              <a:t> </a:t>
            </a:r>
            <a:r>
              <a:rPr lang="de-DE" sz="1400" i="1" dirty="0" smtClean="0"/>
              <a:t>den Wahlvorschlag unterzeichnet hat. Diese hat dann die Möglichkeit, den Fehler innerhalb der Drei-Wochen-Frist zur Einreichung der Wahlvorschläge zu beheben…</a:t>
            </a:r>
          </a:p>
          <a:p>
            <a:endParaRPr lang="de-DE" sz="1400" i="1" dirty="0"/>
          </a:p>
        </p:txBody>
      </p:sp>
      <p:sp>
        <p:nvSpPr>
          <p:cNvPr id="7" name="Rechteck 6"/>
          <p:cNvSpPr/>
          <p:nvPr/>
        </p:nvSpPr>
        <p:spPr>
          <a:xfrm>
            <a:off x="2500298" y="535782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Wird ein Fehler nicht innerhalb der dreiwöchigen Frist behoben</a:t>
            </a:r>
            <a:r>
              <a:rPr lang="de-DE" sz="1400" i="1" dirty="0" smtClean="0"/>
              <a:t>, kann der Wahlvorschlag nicht berücksichtigt werden…</a:t>
            </a:r>
            <a:endParaRPr lang="de-DE" sz="1400" i="1" dirty="0"/>
          </a:p>
        </p:txBody>
      </p:sp>
      <p:sp>
        <p:nvSpPr>
          <p:cNvPr id="8" name="Rechteck 7"/>
          <p:cNvSpPr/>
          <p:nvPr/>
        </p:nvSpPr>
        <p:spPr>
          <a:xfrm>
            <a:off x="2500298" y="2428868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Wahlvorschlag muss von </a:t>
            </a:r>
            <a:r>
              <a:rPr lang="de-DE" sz="1400" b="1" i="1" dirty="0" smtClean="0">
                <a:solidFill>
                  <a:srgbClr val="C00000"/>
                </a:solidFill>
              </a:rPr>
              <a:t>mindestens drei </a:t>
            </a:r>
            <a:r>
              <a:rPr lang="de-DE" sz="1400" i="1" dirty="0" smtClean="0"/>
              <a:t>Wahlberechtigten </a:t>
            </a:r>
          </a:p>
          <a:p>
            <a:r>
              <a:rPr lang="de-DE" sz="1400" i="1" dirty="0" smtClean="0"/>
              <a:t>unterschrieben sein (</a:t>
            </a:r>
            <a:r>
              <a:rPr lang="de-DE" sz="1400" b="1" i="1" dirty="0" smtClean="0"/>
              <a:t>Stützunterschriften</a:t>
            </a:r>
            <a:r>
              <a:rPr lang="de-DE" sz="1400" i="1" dirty="0" smtClean="0"/>
              <a:t>). Eine dieser Unterschriften kann auch </a:t>
            </a:r>
          </a:p>
          <a:p>
            <a:r>
              <a:rPr lang="de-DE" sz="1400" i="1" dirty="0" smtClean="0"/>
              <a:t>vom Kandidaten selbst stammen, so dass lediglich zwei weitere Unterstützungs-Unterschriften beigefügt werden müssen.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500298" y="3500438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der Wahlvorstand </a:t>
            </a:r>
            <a:r>
              <a:rPr lang="de-DE" sz="1400" i="1" dirty="0" smtClean="0"/>
              <a:t>hat sich davon zu überzeugen, </a:t>
            </a:r>
          </a:p>
          <a:p>
            <a:r>
              <a:rPr lang="de-DE" sz="1400" i="1" dirty="0" smtClean="0"/>
              <a:t>dass die Vorgeschlagenen mit einer Kandidatur tatsächlich einverstanden sind</a:t>
            </a:r>
            <a:r>
              <a:rPr lang="de-DE" sz="1400" dirty="0" smtClean="0"/>
              <a:t> </a:t>
            </a:r>
            <a:r>
              <a:rPr lang="de-DE" sz="1400" i="1" dirty="0" smtClean="0"/>
              <a:t>und </a:t>
            </a:r>
            <a:r>
              <a:rPr lang="de-DE" sz="1400" b="1" i="1" dirty="0" smtClean="0"/>
              <a:t>soll die eingereichten Wahlvorschläge unverzüglich prüfen</a:t>
            </a:r>
            <a:r>
              <a:rPr lang="de-DE" sz="1400" i="1" dirty="0" smtClean="0"/>
              <a:t>. </a:t>
            </a:r>
            <a:endParaRPr lang="de-DE" sz="1400" i="1" dirty="0"/>
          </a:p>
        </p:txBody>
      </p:sp>
      <p:sp>
        <p:nvSpPr>
          <p:cNvPr id="10" name="Rechteck 9"/>
          <p:cNvSpPr/>
          <p:nvPr/>
        </p:nvSpPr>
        <p:spPr>
          <a:xfrm>
            <a:off x="2500298" y="5643578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                                                                                     …es sei denn, der Vorschlag wurde in der Frist von anderen Mitarbeitenden ordnungsgemäß eingereicht</a:t>
            </a:r>
            <a:endParaRPr lang="de-DE" sz="1400" i="1" dirty="0"/>
          </a:p>
        </p:txBody>
      </p:sp>
      <p:grpSp>
        <p:nvGrpSpPr>
          <p:cNvPr id="11" name="Gruppieren 9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2" name="Rechteck 11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hteck 13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143108" y="378619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 rot="10800000" flipH="1">
            <a:off x="2143108" y="271462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143108" y="457200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143108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Rechteck 24"/>
          <p:cNvSpPr/>
          <p:nvPr/>
        </p:nvSpPr>
        <p:spPr bwMode="auto">
          <a:xfrm>
            <a:off x="2571736" y="4429132"/>
            <a:ext cx="621510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571736" y="3500438"/>
            <a:ext cx="621510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571736" y="2357430"/>
            <a:ext cx="6215106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Arial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14612" y="1928802"/>
            <a:ext cx="392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7   Gesamtvorschlag und Stimmzettel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14612" y="2357430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dirty="0" smtClean="0"/>
              <a:t>Der Wahlvorstand stellt alle gültigen Wahlvorschläge zu einem </a:t>
            </a:r>
          </a:p>
          <a:p>
            <a:r>
              <a:rPr lang="de-DE" sz="1400" b="1" dirty="0" smtClean="0"/>
              <a:t>Gesamtvorschlag </a:t>
            </a:r>
            <a:r>
              <a:rPr lang="de-DE" sz="1400" dirty="0" smtClean="0"/>
              <a:t>zusammen und führt darin die Namen der Vorgeschlagenen</a:t>
            </a:r>
          </a:p>
          <a:p>
            <a:r>
              <a:rPr lang="de-DE" sz="1400" dirty="0" smtClean="0"/>
              <a:t>in </a:t>
            </a:r>
            <a:r>
              <a:rPr lang="de-DE" sz="1400" b="1" dirty="0" smtClean="0"/>
              <a:t>alphabetischer Reihenfolge </a:t>
            </a:r>
            <a:r>
              <a:rPr lang="de-DE" sz="1400" dirty="0" smtClean="0"/>
              <a:t>auf. 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2714612" y="3500438"/>
            <a:ext cx="614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Der Gesamtvorschlag ist den Wahlberechtigten </a:t>
            </a:r>
            <a:r>
              <a:rPr lang="de-DE" sz="1400" b="1" dirty="0" smtClean="0"/>
              <a:t>spätestens zwei Wochen </a:t>
            </a:r>
          </a:p>
          <a:p>
            <a:r>
              <a:rPr lang="de-DE" sz="1400" dirty="0" smtClean="0"/>
              <a:t>vor der Wahl durch Aushang oder in anderer geeigneter Weise bekannt zu geben.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643174" y="450057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b="1" dirty="0" smtClean="0"/>
              <a:t>Die Stimmzettel sind dem Gesamtvorschlag entsprechend zu gliedern. </a:t>
            </a:r>
          </a:p>
          <a:p>
            <a:r>
              <a:rPr lang="de-DE" sz="1400" dirty="0" smtClean="0"/>
              <a:t>Sie müssen in Größe, Farbe, Beschaffenheit und Beschriftung identisch sein und </a:t>
            </a:r>
          </a:p>
          <a:p>
            <a:r>
              <a:rPr lang="de-DE" sz="1400" dirty="0" smtClean="0"/>
              <a:t>die Zahl der zu wählenden Mitglieder der MAV muss darauf angegeben werden.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4000496" y="3000372"/>
            <a:ext cx="471490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Art und Ort der Tätigkeit der Wahlbewerber sind anzugeben.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00100" y="4572008"/>
            <a:ext cx="108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Stimmzettel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2910" y="2714620"/>
            <a:ext cx="1458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Gesamtvorschlag</a:t>
            </a:r>
            <a:endParaRPr lang="de-DE" sz="1400" dirty="0">
              <a:solidFill>
                <a:srgbClr val="C0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6" name="Rechteck 15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71472" y="1571612"/>
            <a:ext cx="1571636" cy="675979"/>
            <a:chOff x="357158" y="1285860"/>
            <a:chExt cx="2000264" cy="675979"/>
          </a:xfrm>
        </p:grpSpPr>
        <p:sp>
          <p:nvSpPr>
            <p:cNvPr id="23" name="Rechteck 22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3286116" y="5643578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Da die Stimmabgabe durch Ankreuzen der Namen möglich sein soll, </a:t>
            </a:r>
          </a:p>
          <a:p>
            <a:r>
              <a:rPr lang="de-DE" sz="1200" b="1" i="1" dirty="0" smtClean="0"/>
              <a:t>ist darauf zu achten, dass sich auf dem Stimmzettel auch entsprechende Felder </a:t>
            </a:r>
          </a:p>
          <a:p>
            <a:r>
              <a:rPr lang="de-DE" sz="1200" b="1" i="1" dirty="0" smtClean="0"/>
              <a:t>zum Ankreuzen befinden.</a:t>
            </a:r>
            <a:endParaRPr lang="de-DE" sz="1200" b="1" i="1" dirty="0"/>
          </a:p>
        </p:txBody>
      </p:sp>
      <p:pic>
        <p:nvPicPr>
          <p:cNvPr id="27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429264"/>
            <a:ext cx="662664" cy="915376"/>
          </a:xfrm>
          <a:prstGeom prst="rect">
            <a:avLst/>
          </a:prstGeom>
          <a:noFill/>
        </p:spPr>
      </p:pic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143108" y="457200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278605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" descr="C:\Users\Gisbert\Desktop\Seminare in Aprath 2016\Bilder ua für Seminare\freie Bilder_pixabay\Wahlen\checklist-162251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8632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6" grpId="0"/>
      <p:bldP spid="28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1"/>
          <p:cNvSpPr>
            <a:spLocks noChangeArrowheads="1"/>
          </p:cNvSpPr>
          <p:nvPr/>
        </p:nvSpPr>
        <p:spPr bwMode="auto">
          <a:xfrm>
            <a:off x="0" y="0"/>
            <a:ext cx="385762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50" name="Picture 2" descr="C:\Users\Gisbert\Desktop\Seminare in Aprath 2016\Bilder ua für Seminare\freie Bilder_pixabay\Zeit  Pause\conference-188611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601057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sbert\Desktop\Seminare in Aprath 2016\Bilder ua für Seminare\freie Bilder_pixabay\3d Männchen\information-102729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1333502" cy="1333502"/>
          </a:xfrm>
          <a:prstGeom prst="rect">
            <a:avLst/>
          </a:prstGeom>
          <a:noFill/>
        </p:spPr>
      </p:pic>
      <p:sp>
        <p:nvSpPr>
          <p:cNvPr id="43" name="Rechteck 42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Rechteck 47"/>
          <p:cNvSpPr/>
          <p:nvPr/>
        </p:nvSpPr>
        <p:spPr bwMode="auto">
          <a:xfrm>
            <a:off x="2571736" y="3357562"/>
            <a:ext cx="6000792" cy="785817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2571736" y="2428868"/>
            <a:ext cx="6000792" cy="855663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14611" y="2000240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8   Durchführung der Wahl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14611" y="2500306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( 1 ) </a:t>
            </a:r>
            <a:r>
              <a:rPr lang="de-DE" sz="1400" b="1" dirty="0" smtClean="0"/>
              <a:t>Die Wahl findet in Anwesenheit von </a:t>
            </a:r>
            <a:r>
              <a:rPr lang="de-DE" sz="1400" b="1" dirty="0" smtClean="0">
                <a:solidFill>
                  <a:srgbClr val="C00000"/>
                </a:solidFill>
              </a:rPr>
              <a:t>mindestens zwe</a:t>
            </a:r>
            <a:r>
              <a:rPr lang="de-DE" sz="1400" b="1" dirty="0" smtClean="0"/>
              <a:t>i Mitgliedern </a:t>
            </a:r>
          </a:p>
          <a:p>
            <a:r>
              <a:rPr lang="de-DE" sz="1400" b="1" dirty="0" smtClean="0"/>
              <a:t>des Wahlvorstandes statt. Diese führen die Liste der Wahlberechtigten und </a:t>
            </a:r>
            <a:r>
              <a:rPr lang="de-DE" sz="1400" b="1" dirty="0" smtClean="0">
                <a:solidFill>
                  <a:srgbClr val="C00000"/>
                </a:solidFill>
              </a:rPr>
              <a:t>vermerken </a:t>
            </a:r>
            <a:r>
              <a:rPr lang="de-DE" sz="1400" b="1" dirty="0" smtClean="0"/>
              <a:t>darin die Stimmabgabe. </a:t>
            </a:r>
            <a:endParaRPr lang="de-DE" sz="1400" b="1" dirty="0"/>
          </a:p>
        </p:txBody>
      </p:sp>
      <p:sp>
        <p:nvSpPr>
          <p:cNvPr id="9" name="Rechteck 8"/>
          <p:cNvSpPr/>
          <p:nvPr/>
        </p:nvSpPr>
        <p:spPr>
          <a:xfrm>
            <a:off x="2714611" y="3357562"/>
            <a:ext cx="5929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Vor Beginn der Stimmabgabe hat der Wahlvorstand festzustellen,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dass die Wahlurnen leer sind</a:t>
            </a:r>
            <a:r>
              <a:rPr lang="de-DE" sz="1400" dirty="0" smtClean="0"/>
              <a:t>, </a:t>
            </a:r>
            <a:r>
              <a:rPr lang="de-DE" sz="1400" b="1" dirty="0" smtClean="0"/>
              <a:t>sie sind bis zum Abschluss der Wahlhandlung verschlossen zu halten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grpSp>
        <p:nvGrpSpPr>
          <p:cNvPr id="6" name="Gruppieren 18"/>
          <p:cNvGrpSpPr/>
          <p:nvPr/>
        </p:nvGrpSpPr>
        <p:grpSpPr>
          <a:xfrm>
            <a:off x="714348" y="1714488"/>
            <a:ext cx="1571636" cy="675979"/>
            <a:chOff x="357158" y="1285860"/>
            <a:chExt cx="2000264" cy="675979"/>
          </a:xfrm>
        </p:grpSpPr>
        <p:sp>
          <p:nvSpPr>
            <p:cNvPr id="20" name="Rechteck 19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1214414" y="3500438"/>
            <a:ext cx="932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Wahlurnen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071538" y="2714620"/>
            <a:ext cx="106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Vermerk der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Stimmabgabe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214545" y="357187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214545" y="292893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9" name="Rechteck 3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Rechteck 40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4" name="Rechteck 43"/>
          <p:cNvSpPr/>
          <p:nvPr/>
        </p:nvSpPr>
        <p:spPr>
          <a:xfrm>
            <a:off x="4071934" y="471488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 Wahlurne reicht ein geschlossenen Behälter, 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den die Stimmzettel geworfen werden können, 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 dem aber nichts unbemerkt herausgenommen werden kann.</a:t>
            </a:r>
          </a:p>
        </p:txBody>
      </p:sp>
      <p:sp>
        <p:nvSpPr>
          <p:cNvPr id="45" name="Rechteck 44"/>
          <p:cNvSpPr/>
          <p:nvPr/>
        </p:nvSpPr>
        <p:spPr>
          <a:xfrm>
            <a:off x="2643174" y="528638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kann </a:t>
            </a:r>
            <a:r>
              <a:rPr lang="de-DE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</a:t>
            </a:r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ein Kasten durch Verkleben mit Paketband vor dem Öffnen geschützt werden. 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Wenn der Wahlvorstand zusätzlich auf dem Paketband seine Unterschriften hinterlässt, 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kann er auch stets nachverfolgen, ob die Urne geöffnet wurde oder tatsächlich original verschlossen ist.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 animBg="1"/>
      <p:bldP spid="32" grpId="0" animBg="1"/>
      <p:bldP spid="44" grpId="0"/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Gisbert\Desktop\Seminare in Aprath 2016\Bilder ua für Seminare\freie Bilder_pixabay\3d Männchen\information-102729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714884"/>
            <a:ext cx="1214446" cy="1214446"/>
          </a:xfrm>
          <a:prstGeom prst="rect">
            <a:avLst/>
          </a:prstGeom>
          <a:noFill/>
        </p:spPr>
      </p:pic>
      <p:sp>
        <p:nvSpPr>
          <p:cNvPr id="52" name="Rechteck 51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 bwMode="auto">
          <a:xfrm>
            <a:off x="2643173" y="3714752"/>
            <a:ext cx="6000792" cy="785818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643174" y="2357430"/>
            <a:ext cx="6000792" cy="855663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86050" y="2000240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8   Durchführung der Wahl</a:t>
            </a:r>
            <a:endParaRPr lang="de-DE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2786050" y="2428868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</a:t>
            </a:r>
            <a:r>
              <a:rPr lang="de-DE" sz="1000" b="1" dirty="0" smtClean="0"/>
              <a:t>) </a:t>
            </a:r>
            <a:r>
              <a:rPr lang="de-DE" sz="1400" b="1" dirty="0" smtClean="0"/>
              <a:t>Das Wahlrecht wird durch Abgabe des Stimmzettels ausgeübt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     der </a:t>
            </a:r>
            <a:r>
              <a:rPr lang="de-DE" sz="1400" b="1" dirty="0" smtClean="0"/>
              <a:t>zusammengefaltet</a:t>
            </a:r>
            <a:r>
              <a:rPr lang="de-DE" sz="1400" dirty="0" smtClean="0"/>
              <a:t> in die verschlossene Wahlurne eingeworfen wird. </a:t>
            </a:r>
          </a:p>
          <a:p>
            <a:r>
              <a:rPr lang="de-DE" sz="1400" dirty="0" smtClean="0"/>
              <a:t>     Es können auch </a:t>
            </a:r>
            <a:r>
              <a:rPr lang="de-DE" sz="1400" b="1" dirty="0" smtClean="0"/>
              <a:t>Wahlumschläge</a:t>
            </a:r>
            <a:r>
              <a:rPr lang="de-DE" sz="1400" dirty="0" smtClean="0"/>
              <a:t> für die Wahlzettel ausgegeben werden</a:t>
            </a:r>
            <a:endParaRPr lang="de-DE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1071538" y="2571744"/>
            <a:ext cx="1151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Abgabe des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Stimmzettels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86049" y="3714751"/>
            <a:ext cx="5929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</a:t>
            </a:r>
            <a:r>
              <a:rPr lang="de-DE" sz="1400" dirty="0" smtClean="0"/>
              <a:t>Auf dem Stimmzettel dürfen </a:t>
            </a:r>
            <a:r>
              <a:rPr lang="de-DE" sz="1400" b="1" dirty="0" smtClean="0">
                <a:solidFill>
                  <a:srgbClr val="C00000"/>
                </a:solidFill>
              </a:rPr>
              <a:t>höchstens </a:t>
            </a:r>
            <a:r>
              <a:rPr lang="de-DE" sz="1400" b="1" dirty="0" smtClean="0"/>
              <a:t>soviel Namen </a:t>
            </a:r>
            <a:r>
              <a:rPr lang="de-DE" sz="1400" dirty="0" smtClean="0"/>
              <a:t>angekreuzt werden, </a:t>
            </a:r>
            <a:r>
              <a:rPr lang="de-DE" sz="1400" b="1" dirty="0" smtClean="0"/>
              <a:t>wie Mitglieder in die Mitarbeitervertretung zu wählen sind</a:t>
            </a:r>
            <a:r>
              <a:rPr lang="de-DE" sz="1400" dirty="0" smtClean="0"/>
              <a:t>. Es darf für die Vorgeschlagenen nur jeweils eine Stimme abgegeben werden.</a:t>
            </a:r>
            <a:endParaRPr lang="de-DE" sz="1400" dirty="0"/>
          </a:p>
        </p:txBody>
      </p:sp>
      <p:grpSp>
        <p:nvGrpSpPr>
          <p:cNvPr id="5" name="Gruppieren 18"/>
          <p:cNvGrpSpPr/>
          <p:nvPr/>
        </p:nvGrpSpPr>
        <p:grpSpPr>
          <a:xfrm>
            <a:off x="642910" y="1714488"/>
            <a:ext cx="1571636" cy="675979"/>
            <a:chOff x="357158" y="1285860"/>
            <a:chExt cx="2000264" cy="675979"/>
          </a:xfrm>
        </p:grpSpPr>
        <p:sp>
          <p:nvSpPr>
            <p:cNvPr id="20" name="Rechteck 19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1071537" y="3786190"/>
            <a:ext cx="1151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Nutzung des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 Stimmzettels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285983" y="392906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285984" y="271462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2143108" y="3286124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Vor der Ausgabe des Stimmzettels </a:t>
            </a:r>
            <a:r>
              <a:rPr lang="de-DE" sz="1400" b="1" dirty="0" smtClean="0">
                <a:solidFill>
                  <a:srgbClr val="C00000"/>
                </a:solidFill>
              </a:rPr>
              <a:t>ist festzustellen</a:t>
            </a:r>
            <a:r>
              <a:rPr lang="de-DE" sz="1400" b="1" dirty="0" smtClean="0"/>
              <a:t>, ob der Wähler wahlberechtigt ist. </a:t>
            </a:r>
            <a:endParaRPr lang="de-DE" sz="1400" b="1" dirty="0"/>
          </a:p>
        </p:txBody>
      </p:sp>
      <p:grpSp>
        <p:nvGrpSpPr>
          <p:cNvPr id="6" name="Gruppieren 37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39" name="Rechteck 3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Rechteck 40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643174" y="4572008"/>
            <a:ext cx="6000807" cy="357190"/>
            <a:chOff x="2643174" y="4572008"/>
            <a:chExt cx="6000807" cy="357190"/>
          </a:xfrm>
        </p:grpSpPr>
        <p:sp>
          <p:nvSpPr>
            <p:cNvPr id="48" name="Rechteck 47"/>
            <p:cNvSpPr/>
            <p:nvPr/>
          </p:nvSpPr>
          <p:spPr bwMode="auto">
            <a:xfrm>
              <a:off x="2643174" y="4572008"/>
              <a:ext cx="6000792" cy="3571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2786049" y="4572008"/>
              <a:ext cx="58579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( 5 )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Die unbeobachtete Kennzeichnung der Stimmzettel ist zu gewährleisten</a:t>
              </a:r>
              <a:r>
                <a:rPr lang="de-DE" sz="1400" b="1" dirty="0" smtClean="0"/>
                <a:t>. </a:t>
              </a:r>
              <a:endParaRPr lang="de-DE" sz="1400" dirty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2571736" y="5572140"/>
            <a:ext cx="614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Wahlkabinen können dabei auch Stellwände oder Ähnliches sein; 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von Bedeutung ist nur, dass die Wähler ihren Stimmzettel unbeobachtet ausfüllen können.</a:t>
            </a:r>
          </a:p>
          <a:p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In den Wahlkabinen sollten ausreichend Kugelschreiber vorhanden sein. 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857620" y="5357826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Für die Wahl wird ein Raum mit Wahlkabinen gebraucht. </a:t>
            </a:r>
            <a:endParaRPr lang="de-DE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3" grpId="0" animBg="1"/>
      <p:bldP spid="34" grpId="0" animBg="1"/>
      <p:bldP spid="37" grpId="0"/>
      <p:bldP spid="53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Rechteck 38"/>
          <p:cNvSpPr/>
          <p:nvPr/>
        </p:nvSpPr>
        <p:spPr bwMode="auto">
          <a:xfrm>
            <a:off x="2643174" y="4357694"/>
            <a:ext cx="6000792" cy="857256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643174" y="5357826"/>
            <a:ext cx="6000792" cy="500066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643174" y="3000372"/>
            <a:ext cx="6000792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57487" y="2000240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8  Durchführung der Wahl</a:t>
            </a:r>
            <a:endParaRPr lang="de-DE" sz="1600" b="1" dirty="0"/>
          </a:p>
        </p:txBody>
      </p:sp>
      <p:sp>
        <p:nvSpPr>
          <p:cNvPr id="10" name="Rechteck 9"/>
          <p:cNvSpPr/>
          <p:nvPr/>
        </p:nvSpPr>
        <p:spPr>
          <a:xfrm>
            <a:off x="2786050" y="4429132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In diesem Fall kann der Wahlvorstand seine Ersatzmitglieder zur Durchführung der Wahl heranziehen. </a:t>
            </a:r>
            <a:r>
              <a:rPr lang="de-DE" sz="1400" b="1" dirty="0" smtClean="0"/>
              <a:t>In jedem Stimmbezirk müssen </a:t>
            </a:r>
            <a:r>
              <a:rPr lang="de-DE" sz="1400" b="1" dirty="0" smtClean="0">
                <a:solidFill>
                  <a:srgbClr val="C00000"/>
                </a:solidFill>
              </a:rPr>
              <a:t>zwei Mitglieder des Wahlvorstandes</a:t>
            </a:r>
            <a:r>
              <a:rPr lang="de-DE" sz="1400" b="1" dirty="0" smtClean="0"/>
              <a:t> oder ein Mitglied und ein Ersatzmitglied anwesend sein. 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2786050" y="535782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Für die nötigen Arbeiten im Wahlraum kann der Wahlvorstand Wahlhelfer hinzuziehen.</a:t>
            </a:r>
            <a:endParaRPr lang="de-DE" sz="1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22" name="Rechteck 21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hteck 23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71472" y="1714488"/>
            <a:ext cx="1571636" cy="675979"/>
            <a:chOff x="357158" y="1285860"/>
            <a:chExt cx="2000264" cy="675979"/>
          </a:xfrm>
        </p:grpSpPr>
        <p:sp>
          <p:nvSpPr>
            <p:cNvPr id="26" name="Rechteck 25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31" name="Rechteck 30"/>
          <p:cNvSpPr/>
          <p:nvPr/>
        </p:nvSpPr>
        <p:spPr bwMode="auto">
          <a:xfrm>
            <a:off x="2643173" y="2428869"/>
            <a:ext cx="6000792" cy="500066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86049" y="3000372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Wahlbewerber, Mitglieder oder Ersatzmitglieder des Wahlvorstands sowie Wahlhelfer dürfen nicht zur Hilfeleistung herangezogen werden.</a:t>
            </a:r>
            <a:endParaRPr lang="de-DE" sz="1400" dirty="0"/>
          </a:p>
        </p:txBody>
      </p:sp>
      <p:sp>
        <p:nvSpPr>
          <p:cNvPr id="33" name="Rechteck 32"/>
          <p:cNvSpPr/>
          <p:nvPr/>
        </p:nvSpPr>
        <p:spPr>
          <a:xfrm>
            <a:off x="2786049" y="2428868"/>
            <a:ext cx="6072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Wahlberechtigte können sich zur Stimmabgabe einer Person ihres Vertrauens bedienen, wenn </a:t>
            </a:r>
            <a:r>
              <a:rPr lang="de-DE" sz="1400" b="1" dirty="0" smtClean="0"/>
              <a:t>sie infolge einer Behinderung </a:t>
            </a:r>
            <a:r>
              <a:rPr lang="de-DE" sz="1400" dirty="0" smtClean="0"/>
              <a:t>hierbei beeinträchtigt sind. 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928661" y="242886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Hilfestellung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  bei Behinderung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285983" y="257174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000232" y="4000504"/>
            <a:ext cx="6572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3 ) </a:t>
            </a:r>
            <a:r>
              <a:rPr lang="de-DE" sz="1600" b="1" dirty="0" smtClean="0"/>
              <a:t>In Bedarfsfällen können </a:t>
            </a:r>
            <a:r>
              <a:rPr lang="de-DE" sz="1600" b="1" dirty="0" smtClean="0">
                <a:solidFill>
                  <a:srgbClr val="C00000"/>
                </a:solidFill>
              </a:rPr>
              <a:t>mehrere Stimmbezirke </a:t>
            </a:r>
            <a:r>
              <a:rPr lang="de-DE" sz="1600" b="1" dirty="0" smtClean="0"/>
              <a:t>eingerichtet werden. </a:t>
            </a:r>
            <a:endParaRPr lang="de-DE" sz="1600" dirty="0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285984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10800000" flipH="1">
            <a:off x="2285984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/>
      <p:bldP spid="40" grpId="0" animBg="1"/>
      <p:bldP spid="4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0"/>
            <a:ext cx="285748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1714512" cy="171451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571736" y="264318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Wird in mehreren Stimmbezirken zur </a:t>
            </a:r>
            <a:r>
              <a:rPr lang="de-DE" sz="1400" b="1" i="1" dirty="0" smtClean="0">
                <a:solidFill>
                  <a:srgbClr val="C00000"/>
                </a:solidFill>
              </a:rPr>
              <a:t>gleichen</a:t>
            </a:r>
            <a:r>
              <a:rPr lang="de-DE" sz="1400" b="1" i="1" dirty="0" smtClean="0"/>
              <a:t> Zeit gewählt</a:t>
            </a:r>
            <a:r>
              <a:rPr lang="de-DE" sz="1400" i="1" dirty="0" smtClean="0"/>
              <a:t>, </a:t>
            </a:r>
          </a:p>
          <a:p>
            <a:r>
              <a:rPr lang="de-DE" sz="1400" i="1" dirty="0" smtClean="0"/>
              <a:t>ist zu beachten, dass in diesem Fall auch </a:t>
            </a:r>
            <a:r>
              <a:rPr lang="de-DE" sz="1400" b="1" i="1" dirty="0" smtClean="0"/>
              <a:t>an jedem Ort </a:t>
            </a:r>
            <a:r>
              <a:rPr lang="de-DE" sz="1400" b="1" i="1" dirty="0" smtClean="0">
                <a:solidFill>
                  <a:srgbClr val="C00000"/>
                </a:solidFill>
              </a:rPr>
              <a:t>getrennte</a:t>
            </a:r>
            <a:r>
              <a:rPr lang="de-DE" sz="1400" i="1" dirty="0" smtClean="0"/>
              <a:t> </a:t>
            </a:r>
            <a:r>
              <a:rPr lang="de-DE" sz="1400" b="1" i="1" dirty="0" smtClean="0"/>
              <a:t>Wählerlisten </a:t>
            </a:r>
            <a:r>
              <a:rPr lang="de-DE" sz="1400" i="1" dirty="0" smtClean="0"/>
              <a:t>vorliegen müssen, so dass jeder Mitarbeiter nur an einem bestimmten Ort </a:t>
            </a:r>
          </a:p>
          <a:p>
            <a:r>
              <a:rPr lang="de-DE" sz="1400" i="1" dirty="0" smtClean="0"/>
              <a:t>wählen kann. </a:t>
            </a:r>
            <a:endParaRPr lang="de-DE" sz="1400" i="1" dirty="0"/>
          </a:p>
        </p:txBody>
      </p:sp>
      <p:sp>
        <p:nvSpPr>
          <p:cNvPr id="9" name="Rechteck 8"/>
          <p:cNvSpPr/>
          <p:nvPr/>
        </p:nvSpPr>
        <p:spPr>
          <a:xfrm>
            <a:off x="2571736" y="3643314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Wird mit einer </a:t>
            </a:r>
            <a:r>
              <a:rPr lang="de-DE" sz="1400" b="1" i="1" dirty="0" smtClean="0">
                <a:solidFill>
                  <a:srgbClr val="C00000"/>
                </a:solidFill>
              </a:rPr>
              <a:t>Wanderurne</a:t>
            </a:r>
            <a:r>
              <a:rPr lang="de-DE" sz="1400" b="1" i="1" dirty="0" smtClean="0"/>
              <a:t> gewählt</a:t>
            </a:r>
            <a:r>
              <a:rPr lang="de-DE" sz="1400" i="1" dirty="0" smtClean="0"/>
              <a:t>, </a:t>
            </a:r>
          </a:p>
          <a:p>
            <a:r>
              <a:rPr lang="de-DE" sz="1400" i="1" dirty="0" smtClean="0"/>
              <a:t>so ist nur eine Wählerliste erforderlich, da diese mit der Wanderurne an die verschiedenen Orte mitgenommen werden kann. Dabei ist darauf zu achten, </a:t>
            </a:r>
          </a:p>
          <a:p>
            <a:r>
              <a:rPr lang="de-DE" sz="1400" i="1" dirty="0" smtClean="0"/>
              <a:t>dass die Wanderurne zwischen den Wahlhandlungen an den verschiedenen </a:t>
            </a:r>
          </a:p>
          <a:p>
            <a:r>
              <a:rPr lang="de-DE" sz="1400" i="1" dirty="0" smtClean="0"/>
              <a:t>Orten stets gut weggeschlossen ist und vor dem Zugriff Dritter geschützt wird. </a:t>
            </a:r>
          </a:p>
          <a:p>
            <a:r>
              <a:rPr lang="de-DE" sz="1400" b="1" i="1" dirty="0" smtClean="0"/>
              <a:t>Die Urne ist zwischen den Wahlgängen </a:t>
            </a:r>
            <a:r>
              <a:rPr lang="de-DE" sz="1400" b="1" i="1" dirty="0" smtClean="0">
                <a:solidFill>
                  <a:srgbClr val="C00000"/>
                </a:solidFill>
              </a:rPr>
              <a:t>versiegelt</a:t>
            </a:r>
            <a:r>
              <a:rPr lang="de-DE" sz="1400" b="1" i="1" dirty="0" smtClean="0"/>
              <a:t> zu halten. </a:t>
            </a:r>
            <a:endParaRPr lang="de-DE" sz="1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2571736" y="5143512"/>
            <a:ext cx="607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 kann auch </a:t>
            </a:r>
            <a:r>
              <a:rPr lang="de-DE" sz="1400" b="1" i="1" dirty="0" smtClean="0"/>
              <a:t>Wahlhelfer, </a:t>
            </a:r>
          </a:p>
          <a:p>
            <a:r>
              <a:rPr lang="de-DE" sz="1400" i="1" dirty="0" smtClean="0"/>
              <a:t>etwa für die Einrichtung des Raumes etc. hinzuziehen. Diese Helfer dürfen allerdings nicht mit dem Führen der Liste der Wahlberechtigten beauftragt werden. Diese Aufgabe darf nur durch die Wahlvorstandsmitglieder selbst </a:t>
            </a:r>
          </a:p>
          <a:p>
            <a:r>
              <a:rPr lang="de-DE" sz="1400" i="1" dirty="0" smtClean="0"/>
              <a:t>erfüllt werden.</a:t>
            </a:r>
            <a:endParaRPr lang="de-DE" sz="1400" i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214546" y="292893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214546" y="464344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214546" y="564357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0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Picture 2" descr="C:\Users\Gisbert\Desktop\Seminare in Aprath 2016\Bilder ua für Seminare\freie Bilder_pixabay\Wahlen\elections-1496436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1703522" cy="1384111"/>
          </a:xfrm>
          <a:prstGeom prst="rect">
            <a:avLst/>
          </a:prstGeom>
          <a:noFill/>
        </p:spPr>
      </p:pic>
      <p:sp>
        <p:nvSpPr>
          <p:cNvPr id="28" name="Rechteck 27"/>
          <p:cNvSpPr/>
          <p:nvPr/>
        </p:nvSpPr>
        <p:spPr bwMode="auto">
          <a:xfrm>
            <a:off x="2500298" y="2071678"/>
            <a:ext cx="6143668" cy="569911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500298" y="2714619"/>
            <a:ext cx="6143668" cy="1071571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500298" y="3929066"/>
            <a:ext cx="6143665" cy="150019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643174" y="17144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 9  Stimmabgabe durch Briefwahl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500298" y="207167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/>
              <a:t>Wahlberechtigte, die im Zeitpunkt der Wahl verhindert sind, ihre Stimme  </a:t>
            </a:r>
          </a:p>
          <a:p>
            <a:r>
              <a:rPr lang="de-DE" sz="1400" b="1" dirty="0" smtClean="0">
                <a:solidFill>
                  <a:srgbClr val="C00000"/>
                </a:solidFill>
              </a:rPr>
              <a:t>   persönlich abzugeben</a:t>
            </a:r>
            <a:r>
              <a:rPr lang="de-DE" sz="1400" b="1" dirty="0" smtClean="0"/>
              <a:t>, können ihr Wahlrecht im Wege der Briefwahl ausüben.</a:t>
            </a:r>
            <a:endParaRPr lang="de-DE" sz="1400" b="1" dirty="0"/>
          </a:p>
        </p:txBody>
      </p:sp>
      <p:sp>
        <p:nvSpPr>
          <p:cNvPr id="4" name="Rechteck 3"/>
          <p:cNvSpPr/>
          <p:nvPr/>
        </p:nvSpPr>
        <p:spPr>
          <a:xfrm>
            <a:off x="2643174" y="2714620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(1a)  </a:t>
            </a:r>
            <a:r>
              <a:rPr lang="de-DE" sz="1200" b="1" dirty="0" smtClean="0"/>
              <a:t>Der Wahlvorstand </a:t>
            </a:r>
            <a:r>
              <a:rPr lang="de-DE" sz="1200" b="1" dirty="0" smtClean="0">
                <a:solidFill>
                  <a:srgbClr val="C00000"/>
                </a:solidFill>
              </a:rPr>
              <a:t>kann</a:t>
            </a:r>
            <a:r>
              <a:rPr lang="de-DE" sz="1200" b="1" dirty="0" smtClean="0"/>
              <a:t> beschließen, dass Wahlberechtigten, die im Zeitpunkt </a:t>
            </a:r>
          </a:p>
          <a:p>
            <a:r>
              <a:rPr lang="de-DE" sz="1200" b="1" dirty="0" smtClean="0"/>
              <a:t>der Wahl räumlich weit vom </a:t>
            </a:r>
            <a:r>
              <a:rPr lang="de-DE" sz="1200" b="1" dirty="0" err="1" smtClean="0"/>
              <a:t>Wahlort</a:t>
            </a:r>
            <a:r>
              <a:rPr lang="de-DE" sz="1200" b="1" dirty="0" smtClean="0"/>
              <a:t> entfernt tätig sind oder aufgrund der Eigenart ihres Beschäftigungsverhältnisses nicht am </a:t>
            </a:r>
            <a:r>
              <a:rPr lang="de-DE" sz="1200" b="1" dirty="0" err="1" smtClean="0"/>
              <a:t>Wahlort</a:t>
            </a:r>
            <a:r>
              <a:rPr lang="de-DE" sz="1200" b="1" dirty="0" smtClean="0"/>
              <a:t> anwesend sein können, die Briefwahl-unterlagen zur Verfügung gestellt werden,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ohne</a:t>
            </a:r>
            <a:r>
              <a:rPr lang="de-DE" sz="1200" b="1" dirty="0" smtClean="0"/>
              <a:t> dass es eines Verlangens der Wahlberechtigten bedarf.</a:t>
            </a:r>
            <a:endParaRPr lang="de-DE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3071802" y="4214818"/>
            <a:ext cx="542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a)  den Stimmzettel,</a:t>
            </a:r>
          </a:p>
          <a:p>
            <a:r>
              <a:rPr lang="de-DE" sz="1400" b="1" dirty="0" smtClean="0"/>
              <a:t>b)  einen neutralen Wahlumschlag und</a:t>
            </a:r>
          </a:p>
          <a:p>
            <a:r>
              <a:rPr lang="de-DE" sz="1400" b="1" dirty="0" smtClean="0"/>
              <a:t>c)  soweit notwendig einen größeren Freiumschlag, </a:t>
            </a:r>
            <a:r>
              <a:rPr lang="de-DE" sz="1400" dirty="0" smtClean="0"/>
              <a:t> der die Anschrift </a:t>
            </a:r>
          </a:p>
          <a:p>
            <a:r>
              <a:rPr lang="de-DE" sz="1400" dirty="0" smtClean="0"/>
              <a:t>     des Wahlvorstandes und den Vermerk »</a:t>
            </a:r>
            <a:r>
              <a:rPr lang="de-DE" sz="1400" b="1" dirty="0" smtClean="0">
                <a:solidFill>
                  <a:srgbClr val="C00000"/>
                </a:solidFill>
              </a:rPr>
              <a:t>Schriftliche Stimmabgabe</a:t>
            </a:r>
            <a:r>
              <a:rPr lang="de-DE" sz="1400" dirty="0" smtClean="0"/>
              <a:t>« </a:t>
            </a:r>
          </a:p>
          <a:p>
            <a:r>
              <a:rPr lang="de-DE" sz="1400" dirty="0" smtClean="0"/>
              <a:t>     trägt, auszuhändigen oder zu übersenden.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857224" y="4786322"/>
            <a:ext cx="1528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Briefwahlunterlagen </a:t>
            </a:r>
            <a:endParaRPr lang="de-DE" sz="1200" b="1" dirty="0">
              <a:solidFill>
                <a:srgbClr val="C00000"/>
              </a:solidFill>
            </a:endParaRPr>
          </a:p>
        </p:txBody>
      </p:sp>
      <p:grpSp>
        <p:nvGrpSpPr>
          <p:cNvPr id="6" name="Gruppieren 14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6" name="Rechteck 15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uppieren 18"/>
          <p:cNvGrpSpPr/>
          <p:nvPr/>
        </p:nvGrpSpPr>
        <p:grpSpPr>
          <a:xfrm>
            <a:off x="571472" y="2000240"/>
            <a:ext cx="1571636" cy="675979"/>
            <a:chOff x="357158" y="1285860"/>
            <a:chExt cx="2000264" cy="675979"/>
          </a:xfrm>
        </p:grpSpPr>
        <p:sp>
          <p:nvSpPr>
            <p:cNvPr id="20" name="Rechteck 19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2643174" y="5572140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Der Antrag muss dem Wahlvorstand </a:t>
            </a:r>
            <a:r>
              <a:rPr lang="de-DE" sz="1400" b="1" dirty="0" smtClean="0">
                <a:solidFill>
                  <a:srgbClr val="C00000"/>
                </a:solidFill>
              </a:rPr>
              <a:t>einen Tag vor der Wahl </a:t>
            </a:r>
            <a:r>
              <a:rPr lang="de-DE" sz="1400" b="1" dirty="0" smtClean="0"/>
              <a:t>vorliegen.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Wer den Antrag für einen anderen Wahlberechtigten stellt, muss nachweisen, </a:t>
            </a:r>
          </a:p>
          <a:p>
            <a:r>
              <a:rPr lang="de-DE" sz="1400" dirty="0" smtClean="0"/>
              <a:t>dass er dazu berechtigt ist. Eine Ablehnung ist dem Antragsteller unverzüglich mitzuteilen.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857488" y="4000504"/>
            <a:ext cx="542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/>
              <a:t>Für die Briefwahl hat der Wahlvorstand </a:t>
            </a:r>
            <a:r>
              <a:rPr lang="de-DE" sz="1400" b="1" dirty="0" smtClean="0">
                <a:solidFill>
                  <a:srgbClr val="C00000"/>
                </a:solidFill>
              </a:rPr>
              <a:t>auf Antrag</a:t>
            </a:r>
            <a:endParaRPr lang="de-DE" sz="1400" dirty="0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714612" y="457200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714612" y="4357694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714612" y="4857760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428860" y="4857760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57224" y="2571744"/>
            <a:ext cx="110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Briefwahl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428860" y="564357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3" grpId="0" animBg="1"/>
      <p:bldP spid="34" grpId="0" animBg="1"/>
      <p:bldP spid="35" grpId="0" animBg="1"/>
      <p:bldP spid="37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0"/>
            <a:ext cx="264317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21"/>
          <p:cNvSpPr>
            <a:spLocks noChangeArrowheads="1"/>
          </p:cNvSpPr>
          <p:nvPr/>
        </p:nvSpPr>
        <p:spPr bwMode="auto">
          <a:xfrm>
            <a:off x="1714480" y="3786190"/>
            <a:ext cx="7036204" cy="1714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2428860" y="1714488"/>
            <a:ext cx="6072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  <a:cs typeface="Arial" pitchFamily="34" charset="0"/>
              </a:rPr>
              <a:t>Das </a:t>
            </a:r>
            <a:r>
              <a:rPr lang="de-DE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Betriebsrätegesetz </a:t>
            </a:r>
            <a:r>
              <a:rPr lang="de-DE" sz="1600" b="1" dirty="0">
                <a:latin typeface="Calibri" pitchFamily="34" charset="0"/>
                <a:cs typeface="Arial" pitchFamily="34" charset="0"/>
              </a:rPr>
              <a:t>von 1920 </a:t>
            </a:r>
          </a:p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unterschied noch nicht zwischen Betrieben der freien Wirtschaft und Kirchen 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2285984" y="2214554"/>
            <a:ext cx="6429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  <a:cs typeface="Arial" pitchFamily="34" charset="0"/>
              </a:rPr>
              <a:t>…auch das Kontrollratsgesetz Nr. 22 vom 10.04.1946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bezog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die Kirchen in seinen </a:t>
            </a:r>
            <a:endParaRPr lang="de-DE" sz="1400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   Geltungsbereich ein. Selbst im Regierungsentwurf zum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Betr.VG vom 31.10.1950 </a:t>
            </a: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gab es noch keine Sonderregel für die Kirchen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785918" y="3214686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            Warum haben dann das Betriebsverfassungsgesetz </a:t>
            </a: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  und die Gesetze zur Unternehmensmitbestimmung bei Kirche &amp; Diakonie keine Gültigkeit 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00364" y="392906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Die Kirchen sind kraft Verfassung </a:t>
            </a:r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nicht-staatliche </a:t>
            </a:r>
            <a:r>
              <a:rPr lang="de-DE" sz="1200" b="1" i="1" dirty="0" smtClean="0">
                <a:cs typeface="Arial" pitchFamily="34" charset="0"/>
              </a:rPr>
              <a:t>Körperschaften des öffentlichen Rechts.</a:t>
            </a:r>
            <a:r>
              <a:rPr lang="de-DE" sz="1200" b="1" i="1" dirty="0" smtClean="0">
                <a:ea typeface="Times New Roman" pitchFamily="18" charset="0"/>
                <a:cs typeface="Arial" pitchFamily="34" charset="0"/>
              </a:rPr>
              <a:t> Sie können Beamte ernennen (Dienstherrenfähigkeit), Satzungen erlassen (</a:t>
            </a:r>
            <a:r>
              <a:rPr lang="de-DE" sz="12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Rechtsetzungsbefugnis</a:t>
            </a:r>
            <a:r>
              <a:rPr lang="de-DE" sz="1200" b="1" i="1" dirty="0" smtClean="0">
                <a:ea typeface="Times New Roman" pitchFamily="18" charset="0"/>
                <a:cs typeface="Arial" pitchFamily="34" charset="0"/>
              </a:rPr>
              <a:t>) und Steuern und Beiträge erheben.</a:t>
            </a:r>
            <a:endParaRPr lang="de-DE" sz="1200" b="1" i="1" dirty="0" smtClean="0"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5786" y="928670"/>
            <a:ext cx="7858180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429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Dokumente und Einstellungen\Gisbert\Desktop\MAV Seminar_Kirche und Diakonie\reichstag-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2036422" cy="135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hteck 1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"/>
          <p:cNvSpPr>
            <a:spLocks noChangeArrowheads="1"/>
          </p:cNvSpPr>
          <p:nvPr/>
        </p:nvSpPr>
        <p:spPr bwMode="auto">
          <a:xfrm>
            <a:off x="4572000" y="1285860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000364" y="4643446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cs typeface="Arial" pitchFamily="34" charset="0"/>
              </a:rPr>
              <a:t>Begründet wurde dieser Sonderstatus </a:t>
            </a:r>
          </a:p>
          <a:p>
            <a:r>
              <a:rPr lang="de-DE" sz="1400" b="1" i="1" dirty="0" smtClean="0">
                <a:cs typeface="Arial" pitchFamily="34" charset="0"/>
              </a:rPr>
              <a:t>im „Weimarer Kirchenkompromiss“ von </a:t>
            </a:r>
            <a:r>
              <a:rPr lang="de-DE" sz="1400" b="1" i="1" dirty="0" smtClean="0">
                <a:solidFill>
                  <a:srgbClr val="C00000"/>
                </a:solidFill>
                <a:cs typeface="Arial" pitchFamily="34" charset="0"/>
              </a:rPr>
              <a:t>1919</a:t>
            </a:r>
            <a:r>
              <a:rPr lang="de-DE" sz="1400" b="1" i="1" dirty="0" smtClean="0">
                <a:cs typeface="Arial" pitchFamily="34" charset="0"/>
              </a:rPr>
              <a:t>, der als Verfassungsrecht </a:t>
            </a:r>
          </a:p>
          <a:p>
            <a:r>
              <a:rPr lang="de-DE" sz="1400" b="1" i="1" dirty="0" smtClean="0">
                <a:cs typeface="Arial" pitchFamily="34" charset="0"/>
              </a:rPr>
              <a:t>in das Grundgesetz übernommen wurde. 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2357422" y="5572140"/>
            <a:ext cx="6432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 smtClean="0">
                <a:cs typeface="Arial" pitchFamily="34" charset="0"/>
              </a:rPr>
              <a:t>Als der Regierungsentwurf zum Betriebsverfassungsgesetz vorgelegt wurde lehnten </a:t>
            </a:r>
          </a:p>
          <a:p>
            <a:r>
              <a:rPr lang="de-DE" sz="1400" dirty="0" smtClean="0">
                <a:cs typeface="Arial" pitchFamily="34" charset="0"/>
              </a:rPr>
              <a:t>die Kirchen den „staatlichen Eingriff“ auf ihre Dienstverhältnisse durch ein Betr.VG ab </a:t>
            </a:r>
          </a:p>
          <a:p>
            <a:r>
              <a:rPr lang="de-DE" sz="1400" dirty="0" smtClean="0">
                <a:cs typeface="Arial" pitchFamily="34" charset="0"/>
              </a:rPr>
              <a:t>und kündigten ein eigenes Gesetz an</a:t>
            </a:r>
          </a:p>
        </p:txBody>
      </p:sp>
      <p:sp>
        <p:nvSpPr>
          <p:cNvPr id="16" name="Rechteck 1"/>
          <p:cNvSpPr>
            <a:spLocks noChangeArrowheads="1"/>
          </p:cNvSpPr>
          <p:nvPr/>
        </p:nvSpPr>
        <p:spPr bwMode="auto">
          <a:xfrm>
            <a:off x="2428860" y="928670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2643174" y="4429133"/>
            <a:ext cx="6143668" cy="714380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643174" y="3429000"/>
            <a:ext cx="6143668" cy="928695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643174" y="2571745"/>
            <a:ext cx="6143668" cy="714380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71736" y="2143116"/>
            <a:ext cx="3643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9  Stimmabgabe durch Briefwahl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714580" y="2571744"/>
            <a:ext cx="5929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Im Wege der Briefwahl abgegebene Stimmen </a:t>
            </a:r>
          </a:p>
          <a:p>
            <a:r>
              <a:rPr lang="de-DE" sz="1400" dirty="0" smtClean="0"/>
              <a:t>können nur berücksichtigt werden, wenn sie </a:t>
            </a:r>
            <a:r>
              <a:rPr lang="de-DE" sz="1400" b="1" dirty="0" smtClean="0">
                <a:solidFill>
                  <a:srgbClr val="C00000"/>
                </a:solidFill>
              </a:rPr>
              <a:t>bis zum Ende </a:t>
            </a:r>
            <a:r>
              <a:rPr lang="de-DE" sz="1400" dirty="0" smtClean="0"/>
              <a:t>der Wahlhandlung </a:t>
            </a:r>
          </a:p>
          <a:p>
            <a:r>
              <a:rPr lang="de-DE" sz="1400" dirty="0" smtClean="0"/>
              <a:t>beim Wahlvorstand eingegangen sind.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2714612" y="3429000"/>
            <a:ext cx="6072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</a:t>
            </a:r>
            <a:r>
              <a:rPr lang="de-DE" sz="1400" dirty="0" smtClean="0"/>
              <a:t>Der Wahlvorstand sammelt die eingehenden Wahlbriefe und bewahrt sie </a:t>
            </a:r>
          </a:p>
          <a:p>
            <a:r>
              <a:rPr lang="de-DE" sz="1400" b="1" dirty="0" smtClean="0"/>
              <a:t>bis zum Schluss der Wahlhandlung gesondert </a:t>
            </a:r>
            <a:r>
              <a:rPr lang="de-DE" sz="1400" dirty="0" smtClean="0"/>
              <a:t>auf. Er vermerkt die Stimmabgabe in der Liste der Wahlberechtigten, in der auch die Aushändigung des Wahlbriefes zu vermerken ist. </a:t>
            </a:r>
            <a:endParaRPr lang="de-DE" sz="1400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2643174" y="5357826"/>
            <a:ext cx="6215138" cy="857256"/>
            <a:chOff x="2643174" y="5357826"/>
            <a:chExt cx="6215138" cy="857256"/>
          </a:xfrm>
        </p:grpSpPr>
        <p:sp>
          <p:nvSpPr>
            <p:cNvPr id="25" name="Rechteck 24"/>
            <p:cNvSpPr/>
            <p:nvPr/>
          </p:nvSpPr>
          <p:spPr bwMode="auto">
            <a:xfrm>
              <a:off x="2643174" y="5357826"/>
              <a:ext cx="6143665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714612" y="5429264"/>
              <a:ext cx="61437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( 5 ) </a:t>
              </a:r>
              <a:r>
                <a:rPr lang="de-DE" sz="1400" b="1" dirty="0" smtClean="0"/>
                <a:t>Ein Wahlbrief ist ungültig</a:t>
              </a:r>
              <a:r>
                <a:rPr lang="de-DE" sz="1400" dirty="0" smtClean="0"/>
                <a:t>, wenn er erst </a:t>
              </a:r>
              <a:r>
                <a:rPr lang="de-DE" sz="1400" b="1" dirty="0" smtClean="0"/>
                <a:t>nach Beendigung </a:t>
              </a:r>
              <a:r>
                <a:rPr lang="de-DE" sz="1400" dirty="0" smtClean="0"/>
                <a:t>der Wahlhandlung eingegangen ist. Ein ungültiger Wahlbrief ist </a:t>
              </a:r>
              <a:r>
                <a:rPr lang="de-DE" sz="1400" b="1" dirty="0" err="1" smtClean="0">
                  <a:solidFill>
                    <a:srgbClr val="C00000"/>
                  </a:solidFill>
                </a:rPr>
                <a:t>ungeöffnet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400" dirty="0" smtClean="0"/>
                <a:t>samt seinem Inhalt auszusondern und zu den Wahlunterlagen zu nehmen.</a:t>
              </a:r>
              <a:endParaRPr lang="de-DE" sz="1400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2714612" y="4429132"/>
            <a:ext cx="6143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Nach Abschluss </a:t>
            </a:r>
            <a:r>
              <a:rPr lang="de-DE" sz="1400" b="1" dirty="0" smtClean="0"/>
              <a:t>der Wahlhandlung </a:t>
            </a:r>
            <a:r>
              <a:rPr lang="de-DE" sz="1400" dirty="0" smtClean="0"/>
              <a:t>öffnet der Wahlvorstand alle bis dahin vorliegenden Wahlbriefumschläge, entnimmt ihnen die Wahlumschläge und legt diese in die Wahlurne.</a:t>
            </a:r>
            <a:endParaRPr lang="de-DE" sz="1400" dirty="0"/>
          </a:p>
        </p:txBody>
      </p:sp>
      <p:grpSp>
        <p:nvGrpSpPr>
          <p:cNvPr id="6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ieren 18"/>
          <p:cNvGrpSpPr/>
          <p:nvPr/>
        </p:nvGrpSpPr>
        <p:grpSpPr>
          <a:xfrm>
            <a:off x="571472" y="2000240"/>
            <a:ext cx="1571636" cy="675979"/>
            <a:chOff x="357158" y="1285860"/>
            <a:chExt cx="2000264" cy="675979"/>
          </a:xfrm>
        </p:grpSpPr>
        <p:sp>
          <p:nvSpPr>
            <p:cNvPr id="27" name="Rechteck 26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857224" y="2571744"/>
            <a:ext cx="110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Briefwahl</a:t>
            </a: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30" name="Picture 2" descr="C:\Users\Gisbert\Desktop\Seminare in Aprath 2016\Bilder ua für Seminare\freie Bilder_pixabay\Wahlen\elections-149643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1703522" cy="1384111"/>
          </a:xfrm>
          <a:prstGeom prst="rect">
            <a:avLst/>
          </a:prstGeom>
          <a:noFill/>
        </p:spPr>
      </p:pic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000232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357422" y="557214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1714512" cy="1714512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72000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Der Wahlvorstand muss </a:t>
            </a:r>
          </a:p>
          <a:p>
            <a:r>
              <a:rPr lang="de-DE" sz="1400" b="1" i="1" dirty="0" smtClean="0"/>
              <a:t>Unterlagen für eine Briefwahl bereithalten.</a:t>
            </a:r>
          </a:p>
        </p:txBody>
      </p:sp>
      <p:sp>
        <p:nvSpPr>
          <p:cNvPr id="3" name="Rechteck 2"/>
          <p:cNvSpPr/>
          <p:nvPr/>
        </p:nvSpPr>
        <p:spPr>
          <a:xfrm>
            <a:off x="2643175" y="2928934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Wahlberechtigte kann den Antrag selbst stellen oder von einem anderen </a:t>
            </a:r>
          </a:p>
          <a:p>
            <a:r>
              <a:rPr lang="de-DE" sz="1400" i="1" dirty="0" smtClean="0"/>
              <a:t>stellen lassen. Dieser muss dann aber seine </a:t>
            </a:r>
            <a:r>
              <a:rPr lang="de-DE" sz="1400" b="1" i="1" dirty="0" smtClean="0"/>
              <a:t>Bevollmächtigung </a:t>
            </a:r>
            <a:r>
              <a:rPr lang="de-DE" sz="1400" i="1" dirty="0" smtClean="0"/>
              <a:t>nachweisen.</a:t>
            </a:r>
            <a:endParaRPr lang="de-DE" sz="1400" i="1" dirty="0"/>
          </a:p>
        </p:txBody>
      </p:sp>
      <p:sp>
        <p:nvSpPr>
          <p:cNvPr id="4" name="Rechteck 3"/>
          <p:cNvSpPr/>
          <p:nvPr/>
        </p:nvSpPr>
        <p:spPr>
          <a:xfrm>
            <a:off x="2643174" y="3571876"/>
            <a:ext cx="5929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Der Wahlvorstand muss auf dem Antrag vermerken, </a:t>
            </a:r>
          </a:p>
          <a:p>
            <a:r>
              <a:rPr lang="de-DE" sz="1400" b="1" i="1" dirty="0" smtClean="0"/>
              <a:t>wann und wie der Antrag eingereicht wurde</a:t>
            </a:r>
            <a:r>
              <a:rPr lang="de-DE" sz="1400" i="1" dirty="0" smtClean="0"/>
              <a:t>, damit im Zweifel nachvollzogen </a:t>
            </a:r>
          </a:p>
          <a:p>
            <a:r>
              <a:rPr lang="de-DE" sz="1400" i="1" dirty="0" smtClean="0"/>
              <a:t>werden kann, ob dieser noch rechtzeitig erfolgt ist. Dies ist vor allem in Hinsicht darauf, dass auch kurzfristig mündliche Anträge gestellt werden können, von Bedeutung.</a:t>
            </a:r>
            <a:endParaRPr lang="de-DE" sz="1400" i="1" dirty="0"/>
          </a:p>
        </p:txBody>
      </p:sp>
      <p:sp>
        <p:nvSpPr>
          <p:cNvPr id="5" name="Rechteck 4"/>
          <p:cNvSpPr/>
          <p:nvPr/>
        </p:nvSpPr>
        <p:spPr>
          <a:xfrm>
            <a:off x="2643174" y="4714884"/>
            <a:ext cx="5715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Sollte der Wahlvorstand aus inhaltlichen oder formalen Gründen, </a:t>
            </a:r>
          </a:p>
          <a:p>
            <a:r>
              <a:rPr lang="de-DE" sz="1400" i="1" dirty="0" smtClean="0"/>
              <a:t>etwa einer fehlenden Vollmacht, den Antrag auf Briefwahl </a:t>
            </a:r>
            <a:r>
              <a:rPr lang="de-DE" sz="1400" b="1" i="1" dirty="0" smtClean="0"/>
              <a:t>ablehnen</a:t>
            </a:r>
            <a:r>
              <a:rPr lang="de-DE" sz="1400" i="1" dirty="0" smtClean="0"/>
              <a:t>, so ist </a:t>
            </a:r>
          </a:p>
          <a:p>
            <a:r>
              <a:rPr lang="de-DE" sz="1400" i="1" dirty="0" smtClean="0"/>
              <a:t>dies dem Antragsteller unverzüglich mitzuteilen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2643174" y="557214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Die Aushändigung der Wahlunterlagen ist auf der Liste der wahlberechtigten Mitarbeiter zu vermerken, damit eine doppelte Stimmabgabe ausgeschlossen ist.</a:t>
            </a:r>
            <a:endParaRPr lang="de-DE" sz="1400" i="1" dirty="0"/>
          </a:p>
        </p:txBody>
      </p:sp>
      <p:grpSp>
        <p:nvGrpSpPr>
          <p:cNvPr id="8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9" name="Rechteck 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hteck 10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2" descr="C:\Users\Gisbert\Desktop\Seminare in Aprath 2016\Bilder ua für Seminare\freie Bilder_pixabay\Wahlen\elections-1496436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643446"/>
            <a:ext cx="1703522" cy="1384111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0800000" flipH="1">
            <a:off x="2285984" y="385762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 flipH="1">
            <a:off x="2285984" y="321468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285984" y="3857628"/>
            <a:ext cx="6286544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285984" y="2214554"/>
            <a:ext cx="6286544" cy="1071570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285984" y="4714884"/>
            <a:ext cx="6286544" cy="500066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285984" y="5286388"/>
            <a:ext cx="6286544" cy="928694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28860" y="17859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 10  Feststellung des Wahlergebnisses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428860" y="2285992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b="1" dirty="0" smtClean="0">
                <a:solidFill>
                  <a:srgbClr val="C00000"/>
                </a:solidFill>
              </a:rPr>
              <a:t>Nach</a:t>
            </a:r>
            <a:r>
              <a:rPr lang="de-DE" sz="1400" b="1" dirty="0" smtClean="0"/>
              <a:t> Beendigung der Wahl </a:t>
            </a:r>
            <a:r>
              <a:rPr lang="de-DE" sz="1400" dirty="0" smtClean="0"/>
              <a:t>stellt der Wahlvorstand </a:t>
            </a:r>
            <a:r>
              <a:rPr lang="de-DE" sz="1400" b="1" dirty="0" smtClean="0">
                <a:solidFill>
                  <a:srgbClr val="C00000"/>
                </a:solidFill>
              </a:rPr>
              <a:t>unverzüglich </a:t>
            </a:r>
            <a:r>
              <a:rPr lang="de-DE" sz="1400" dirty="0" smtClean="0"/>
              <a:t>fest, </a:t>
            </a:r>
          </a:p>
          <a:p>
            <a:r>
              <a:rPr lang="de-DE" sz="1400" dirty="0" smtClean="0"/>
              <a:t>wie viele Stimmen auf die einzelnen Vorgeschlagenen entfallen sind und ermittelt ihre Reihenfolge nach der Stimmenzahl. </a:t>
            </a:r>
            <a:r>
              <a:rPr lang="de-DE" sz="1400" b="1" dirty="0" smtClean="0"/>
              <a:t>Das Ergebnis ist in einem Protokoll festzuhalten, das vom Wahlvorstand zu unterzeichnen ist. </a:t>
            </a:r>
            <a:endParaRPr lang="de-DE" sz="1400" b="1" dirty="0"/>
          </a:p>
        </p:txBody>
      </p:sp>
      <p:sp>
        <p:nvSpPr>
          <p:cNvPr id="4" name="Rechteck 3"/>
          <p:cNvSpPr/>
          <p:nvPr/>
        </p:nvSpPr>
        <p:spPr>
          <a:xfrm>
            <a:off x="2428860" y="385762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dirty="0" smtClean="0"/>
              <a:t>Sind mehrere Stimmbezirke eingerichtet, so stellt der Wahlvorstand erst nach</a:t>
            </a:r>
          </a:p>
          <a:p>
            <a:r>
              <a:rPr lang="de-DE" sz="1400" dirty="0" smtClean="0"/>
              <a:t>   </a:t>
            </a:r>
            <a:r>
              <a:rPr lang="de-DE" sz="1400" b="1" dirty="0" smtClean="0"/>
              <a:t>Abschluss der Wahlhandlung in </a:t>
            </a:r>
            <a:r>
              <a:rPr lang="de-DE" sz="1400" b="1" dirty="0" smtClean="0">
                <a:solidFill>
                  <a:srgbClr val="C00000"/>
                </a:solidFill>
              </a:rPr>
              <a:t>allen </a:t>
            </a:r>
            <a:r>
              <a:rPr lang="de-DE" sz="1400" b="1" dirty="0" smtClean="0"/>
              <a:t>Stimmbezirken </a:t>
            </a:r>
            <a:r>
              <a:rPr lang="de-DE" sz="1400" dirty="0" smtClean="0"/>
              <a:t>das Gesamtergebnis fest. 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428860" y="471488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400" dirty="0" smtClean="0"/>
              <a:t>Als </a:t>
            </a:r>
            <a:r>
              <a:rPr lang="de-DE" sz="1400" b="1" dirty="0" smtClean="0">
                <a:solidFill>
                  <a:srgbClr val="C00000"/>
                </a:solidFill>
              </a:rPr>
              <a:t>Mitarbeitervertreter</a:t>
            </a:r>
            <a:r>
              <a:rPr lang="de-DE" sz="1400" dirty="0" smtClean="0"/>
              <a:t> sind die Vorgeschlagenen gewählt, auf welche </a:t>
            </a:r>
          </a:p>
          <a:p>
            <a:r>
              <a:rPr lang="de-DE" sz="1400" dirty="0" smtClean="0"/>
              <a:t>die meisten Stimmen entfallen. </a:t>
            </a:r>
            <a:r>
              <a:rPr lang="de-DE" sz="1400" b="1" dirty="0" smtClean="0"/>
              <a:t>Bei Stimmengleichheit entscheidet das Los.</a:t>
            </a:r>
            <a:endParaRPr lang="de-DE" sz="1400" b="1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2285984" y="3357562"/>
            <a:ext cx="6286544" cy="357190"/>
            <a:chOff x="2285984" y="3357562"/>
            <a:chExt cx="6286544" cy="357190"/>
          </a:xfrm>
        </p:grpSpPr>
        <p:sp>
          <p:nvSpPr>
            <p:cNvPr id="26" name="Rechteck 25"/>
            <p:cNvSpPr/>
            <p:nvPr/>
          </p:nvSpPr>
          <p:spPr bwMode="auto">
            <a:xfrm>
              <a:off x="2285984" y="3357562"/>
              <a:ext cx="6286544" cy="357190"/>
            </a:xfrm>
            <a:prstGeom prst="rect">
              <a:avLst/>
            </a:prstGeom>
            <a:gradFill flip="none" rotWithShape="1">
              <a:gsLst>
                <a:gs pos="0">
                  <a:srgbClr val="FFF5D9"/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428860" y="3357562"/>
              <a:ext cx="61436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1" dirty="0" smtClean="0"/>
                <a:t>Die Auszählung der Stimmen ist für die Wahlberechtigten 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öffentlich</a:t>
              </a:r>
              <a:endParaRPr lang="de-DE" sz="1600" b="1" dirty="0"/>
            </a:p>
          </p:txBody>
        </p:sp>
      </p:grpSp>
      <p:sp>
        <p:nvSpPr>
          <p:cNvPr id="10" name="Rechteck 9"/>
          <p:cNvSpPr/>
          <p:nvPr/>
        </p:nvSpPr>
        <p:spPr>
          <a:xfrm>
            <a:off x="2428860" y="5286388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</a:t>
            </a:r>
            <a:r>
              <a:rPr lang="de-DE" sz="1400" b="1" dirty="0" smtClean="0">
                <a:solidFill>
                  <a:srgbClr val="C00000"/>
                </a:solidFill>
              </a:rPr>
              <a:t>Ersatzmitglieder</a:t>
            </a:r>
            <a:r>
              <a:rPr lang="de-DE" sz="1400" dirty="0" smtClean="0"/>
              <a:t> sind die Vorgeschlagenen, auf welche die in der Reihenfolge nächst niedrigere Zahl der Stimmen entfällt oder die bei der Feststellung der gewählten Mitglieder der Mitarbeitervertretung durch Los ausgeschieden sind. </a:t>
            </a:r>
          </a:p>
          <a:p>
            <a:r>
              <a:rPr lang="de-DE" sz="1400" b="1" dirty="0" smtClean="0"/>
              <a:t>Bei Stimmengleichheit entscheidet das Los.</a:t>
            </a:r>
            <a:endParaRPr lang="de-DE" sz="1400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5" name="Rechteck 14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hteck 16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00034" y="1643050"/>
            <a:ext cx="1571636" cy="675979"/>
            <a:chOff x="357158" y="1285860"/>
            <a:chExt cx="2000264" cy="675979"/>
          </a:xfrm>
        </p:grpSpPr>
        <p:sp>
          <p:nvSpPr>
            <p:cNvPr id="19" name="Rechteck 18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1928794" y="407194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1928794" y="342900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2428860" y="2214554"/>
            <a:ext cx="6215106" cy="164307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1472" y="2143116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      § 10  Feststellung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des Wahlergebnisses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71736" y="1857364"/>
            <a:ext cx="60722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( 5 )  </a:t>
            </a:r>
            <a:r>
              <a:rPr lang="de-DE" sz="1600" b="1" dirty="0" smtClean="0">
                <a:solidFill>
                  <a:srgbClr val="C00000"/>
                </a:solidFill>
              </a:rPr>
              <a:t>Ungültig </a:t>
            </a:r>
            <a:r>
              <a:rPr lang="de-DE" sz="1600" b="1" dirty="0" smtClean="0"/>
              <a:t>sind Stimmzettel</a:t>
            </a:r>
            <a:r>
              <a:rPr lang="de-DE" sz="1400" dirty="0" smtClean="0"/>
              <a:t>,</a:t>
            </a:r>
          </a:p>
          <a:p>
            <a:endParaRPr lang="de-DE" sz="1000" dirty="0" smtClean="0"/>
          </a:p>
          <a:p>
            <a:r>
              <a:rPr lang="de-DE" sz="1400" dirty="0" smtClean="0"/>
              <a:t>a)  die </a:t>
            </a:r>
            <a:r>
              <a:rPr lang="de-DE" sz="1400" b="1" dirty="0" smtClean="0"/>
              <a:t>bei der Verwendung von Wahlumschlägen </a:t>
            </a:r>
            <a:r>
              <a:rPr lang="de-DE" sz="1400" b="1" dirty="0" smtClean="0">
                <a:solidFill>
                  <a:srgbClr val="C00000"/>
                </a:solidFill>
              </a:rPr>
              <a:t>nicht</a:t>
            </a:r>
            <a:r>
              <a:rPr lang="de-DE" sz="1400" dirty="0" smtClean="0"/>
              <a:t> in einem Wahlumschlag </a:t>
            </a:r>
          </a:p>
          <a:p>
            <a:r>
              <a:rPr lang="de-DE" sz="1400" dirty="0" smtClean="0"/>
              <a:t>      abgegeben worden sind,</a:t>
            </a:r>
          </a:p>
          <a:p>
            <a:r>
              <a:rPr lang="de-DE" sz="1400" dirty="0" smtClean="0"/>
              <a:t>b)  die nicht vom Wahlvorstand ausgegeben worden sind,</a:t>
            </a:r>
          </a:p>
          <a:p>
            <a:r>
              <a:rPr lang="de-DE" sz="1400" dirty="0" smtClean="0"/>
              <a:t>c)   auf denen </a:t>
            </a:r>
            <a:r>
              <a:rPr lang="de-DE" sz="1400" b="1" dirty="0" smtClean="0">
                <a:solidFill>
                  <a:srgbClr val="C00000"/>
                </a:solidFill>
              </a:rPr>
              <a:t>mehr Namen </a:t>
            </a:r>
            <a:r>
              <a:rPr lang="de-DE" sz="1400" dirty="0" smtClean="0"/>
              <a:t>als nach § 8 </a:t>
            </a:r>
            <a:r>
              <a:rPr lang="de-DE" sz="1400" dirty="0" err="1" smtClean="0"/>
              <a:t>Abs</a:t>
            </a:r>
            <a:r>
              <a:rPr lang="de-DE" sz="1400" dirty="0" smtClean="0"/>
              <a:t> 4 zulässig angekreuzt worden sind, </a:t>
            </a:r>
          </a:p>
          <a:p>
            <a:r>
              <a:rPr lang="de-DE" sz="1400" dirty="0" smtClean="0"/>
              <a:t>      auf denen </a:t>
            </a:r>
            <a:r>
              <a:rPr lang="de-DE" sz="1400" b="1" dirty="0" smtClean="0"/>
              <a:t>Vorgeschlagene mehr als eine Stimme </a:t>
            </a:r>
            <a:r>
              <a:rPr lang="de-DE" sz="1400" dirty="0" smtClean="0"/>
              <a:t>erhalten haben oder aus</a:t>
            </a:r>
          </a:p>
          <a:p>
            <a:r>
              <a:rPr lang="de-DE" sz="1400" dirty="0" smtClean="0"/>
              <a:t>      denen sich der Wille des Wählers </a:t>
            </a:r>
            <a:r>
              <a:rPr lang="de-DE" sz="1400" b="1" dirty="0" smtClean="0">
                <a:solidFill>
                  <a:srgbClr val="C00000"/>
                </a:solidFill>
              </a:rPr>
              <a:t>nicht zweifelsfrei </a:t>
            </a:r>
            <a:r>
              <a:rPr lang="de-DE" sz="1400" dirty="0" smtClean="0"/>
              <a:t>ergibt, </a:t>
            </a:r>
          </a:p>
          <a:p>
            <a:r>
              <a:rPr lang="de-DE" sz="1400" dirty="0" smtClean="0"/>
              <a:t>d)  die einen Zusatz enthalten.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1857356" y="40719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/>
              <a:t>§ 11  Bekanntgabe des Wahlergebnisses</a:t>
            </a:r>
            <a:endParaRPr lang="de-DE" sz="1600" b="1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428860" y="4429132"/>
            <a:ext cx="6215106" cy="810102"/>
            <a:chOff x="2428860" y="4429132"/>
            <a:chExt cx="6215106" cy="810102"/>
          </a:xfrm>
        </p:grpSpPr>
        <p:sp>
          <p:nvSpPr>
            <p:cNvPr id="25" name="Rechteck 24"/>
            <p:cNvSpPr/>
            <p:nvPr/>
          </p:nvSpPr>
          <p:spPr bwMode="auto">
            <a:xfrm>
              <a:off x="2428860" y="4429132"/>
              <a:ext cx="6215106" cy="785818"/>
            </a:xfrm>
            <a:prstGeom prst="rect">
              <a:avLst/>
            </a:prstGeom>
            <a:gradFill flip="none" rotWithShape="1">
              <a:gsLst>
                <a:gs pos="0">
                  <a:srgbClr val="FFF5D9"/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571736" y="4500570"/>
              <a:ext cx="600079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Der Wahlvorstand gibt das Wahlergebnis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unverzüglich</a:t>
              </a:r>
              <a:r>
                <a:rPr lang="de-DE" sz="1400" b="1" dirty="0" smtClean="0"/>
                <a:t> der Dienststellenleitung </a:t>
              </a:r>
            </a:p>
            <a:p>
              <a:r>
                <a:rPr lang="de-DE" sz="1400" dirty="0" smtClean="0"/>
                <a:t>und den Wahlberechtigten in geeigneter Weise bekannt </a:t>
              </a:r>
              <a:r>
                <a:rPr lang="de-DE" sz="1400" b="1" dirty="0" smtClean="0"/>
                <a:t>und benachrichtigt die Gewählten schriftlich.</a:t>
              </a:r>
              <a:r>
                <a:rPr lang="de-DE" sz="1400" dirty="0" smtClean="0"/>
                <a:t> </a:t>
              </a:r>
              <a:endParaRPr lang="de-DE" sz="1400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428860" y="5357826"/>
            <a:ext cx="6286544" cy="523220"/>
            <a:chOff x="2428860" y="5357826"/>
            <a:chExt cx="6286544" cy="523220"/>
          </a:xfrm>
        </p:grpSpPr>
        <p:sp>
          <p:nvSpPr>
            <p:cNvPr id="26" name="Rechteck 25"/>
            <p:cNvSpPr/>
            <p:nvPr/>
          </p:nvSpPr>
          <p:spPr bwMode="auto">
            <a:xfrm>
              <a:off x="2428860" y="5357826"/>
              <a:ext cx="6215106" cy="500066"/>
            </a:xfrm>
            <a:prstGeom prst="rect">
              <a:avLst/>
            </a:prstGeom>
            <a:gradFill flip="none" rotWithShape="1">
              <a:gsLst>
                <a:gs pos="0">
                  <a:srgbClr val="FFF5D9"/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571720" y="5357826"/>
              <a:ext cx="61436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Die Wahl gilt als angenommen, sofern sie nicht binnen einer Woche nach Zugang </a:t>
              </a:r>
            </a:p>
            <a:p>
              <a:r>
                <a:rPr lang="de-DE" sz="1400" dirty="0" smtClean="0"/>
                <a:t>der Benachrichtigung dem Wahlvorstand gegenüber </a:t>
              </a:r>
              <a:r>
                <a:rPr lang="de-DE" sz="1400" b="1" dirty="0" smtClean="0"/>
                <a:t>schriftlich</a:t>
              </a:r>
              <a:r>
                <a:rPr lang="de-DE" sz="1400" dirty="0" smtClean="0"/>
                <a:t> abgelehnt wird. </a:t>
              </a:r>
              <a:endParaRPr lang="de-DE" sz="1400" dirty="0"/>
            </a:p>
          </p:txBody>
        </p:sp>
      </p:grpSp>
      <p:sp>
        <p:nvSpPr>
          <p:cNvPr id="12" name="Rechteck 11"/>
          <p:cNvSpPr/>
          <p:nvPr/>
        </p:nvSpPr>
        <p:spPr>
          <a:xfrm>
            <a:off x="2571736" y="592933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Wird die Wahl abgelehnt, tritt an die Stelle der Gewählten die Vorgeschlagene mit der nächst niedrigeren Stimmenzahl.</a:t>
            </a:r>
            <a:endParaRPr lang="de-DE" sz="1200" b="1" i="1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eck 18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00034" y="1571612"/>
            <a:ext cx="1571636" cy="675979"/>
            <a:chOff x="357158" y="1285860"/>
            <a:chExt cx="2000264" cy="675979"/>
          </a:xfrm>
        </p:grpSpPr>
        <p:sp>
          <p:nvSpPr>
            <p:cNvPr id="21" name="Rechteck 20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8" name="Rechteck 2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43108" y="464344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29" grpId="0" animBg="1"/>
      <p:bldP spid="3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Picture 2" descr="C:\Users\Gisbert\Desktop\Seminare in Aprath 2016\Bilder ua für Seminare\freie Bilder_pixabay\3d Männchen\information-101991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1714512" cy="1714512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500298" y="3714752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Bei der </a:t>
            </a:r>
            <a:r>
              <a:rPr lang="de-DE" sz="1400" b="1" i="1" dirty="0" smtClean="0"/>
              <a:t>Stimmauszählung</a:t>
            </a:r>
            <a:r>
              <a:rPr lang="de-DE" sz="1400" i="1" dirty="0" smtClean="0"/>
              <a:t> sollte der Wahlvorstand darauf achten, </a:t>
            </a:r>
          </a:p>
          <a:p>
            <a:r>
              <a:rPr lang="de-DE" sz="1400" i="1" dirty="0" smtClean="0"/>
              <a:t>dass sich die Wahlberechtigten, welche bei der Auszählung anwesend sind, nicht</a:t>
            </a:r>
          </a:p>
          <a:p>
            <a:r>
              <a:rPr lang="de-DE" sz="1400" i="1" dirty="0" smtClean="0"/>
              <a:t>in die Stimmauszählung einmischen. Diese obliegt allein dem Wahlvorstand und auch die Entscheidung darüber, ob Stimmzettel ungültig sind oder nicht. 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2500298" y="5429264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Wurde für einen Wahlbewerber keine Stimme abgegeben, so kann dieser </a:t>
            </a:r>
          </a:p>
          <a:p>
            <a:r>
              <a:rPr lang="de-DE" sz="1400" i="1" dirty="0" smtClean="0"/>
              <a:t>auch kein Ersatzmitglied werden.</a:t>
            </a:r>
            <a:endParaRPr lang="de-DE" sz="1400" i="1" dirty="0"/>
          </a:p>
        </p:txBody>
      </p:sp>
      <p:sp>
        <p:nvSpPr>
          <p:cNvPr id="7" name="Rechteck 6"/>
          <p:cNvSpPr/>
          <p:nvPr/>
        </p:nvSpPr>
        <p:spPr>
          <a:xfrm>
            <a:off x="2500298" y="2928934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Daraus ist kein Anspruch für die Wahlberechtigten in ihrer Gesamtheit abzuleiten </a:t>
            </a:r>
          </a:p>
          <a:p>
            <a:r>
              <a:rPr lang="de-DE" sz="1400" i="1" dirty="0" smtClean="0"/>
              <a:t>(wie etwa zur Mitarbeiterversammlung), sondern dass nur ein gewisser Anteil die Stimmauszählung verfolgen </a:t>
            </a:r>
            <a:r>
              <a:rPr lang="de-DE" sz="1400" b="1" i="1" dirty="0" smtClean="0"/>
              <a:t>können</a:t>
            </a:r>
            <a:r>
              <a:rPr lang="de-DE" sz="1400" i="1" dirty="0" smtClean="0"/>
              <a:t> muss.</a:t>
            </a:r>
            <a:endParaRPr lang="de-DE" sz="1400" i="1" dirty="0"/>
          </a:p>
        </p:txBody>
      </p:sp>
      <p:sp>
        <p:nvSpPr>
          <p:cNvPr id="9" name="Rechteck 8"/>
          <p:cNvSpPr/>
          <p:nvPr/>
        </p:nvSpPr>
        <p:spPr>
          <a:xfrm>
            <a:off x="4572000" y="228599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i="1" dirty="0" smtClean="0"/>
              <a:t>Die Auszählung </a:t>
            </a:r>
          </a:p>
          <a:p>
            <a:r>
              <a:rPr lang="de-DE" sz="1600" b="1" i="1" dirty="0" smtClean="0"/>
              <a:t>ist für die Wahlberechtigten öffentlich. </a:t>
            </a:r>
          </a:p>
        </p:txBody>
      </p:sp>
      <p:sp>
        <p:nvSpPr>
          <p:cNvPr id="10" name="Rechteck 9"/>
          <p:cNvSpPr/>
          <p:nvPr/>
        </p:nvSpPr>
        <p:spPr>
          <a:xfrm>
            <a:off x="2500298" y="4714884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Sollte also ein Wahlberechtigter eine Entscheidung zur Ungültigkeit der Stimmen bemängeln, </a:t>
            </a:r>
            <a:r>
              <a:rPr lang="de-DE" sz="1400" b="1" i="1" dirty="0" smtClean="0"/>
              <a:t>so ist er auf das </a:t>
            </a:r>
            <a:r>
              <a:rPr lang="de-DE" sz="1400" b="1" i="1" dirty="0" smtClean="0">
                <a:solidFill>
                  <a:srgbClr val="C00000"/>
                </a:solidFill>
              </a:rPr>
              <a:t>Anfechtungsrecht </a:t>
            </a:r>
            <a:r>
              <a:rPr lang="de-DE" sz="1400" b="1" i="1" dirty="0" smtClean="0"/>
              <a:t>zu verweisen.</a:t>
            </a:r>
            <a:endParaRPr lang="de-DE" sz="1400" b="1" i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 flipH="1">
            <a:off x="2143108" y="550070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 flipH="1">
            <a:off x="2143108" y="485776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0800000" flipH="1">
            <a:off x="2143108" y="335756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0800000" flipH="1">
            <a:off x="2143108" y="4143380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 animBg="1"/>
      <p:bldP spid="19" grpId="0" animBg="1"/>
      <p:bldP spid="20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/>
          <p:cNvSpPr/>
          <p:nvPr/>
        </p:nvSpPr>
        <p:spPr bwMode="auto">
          <a:xfrm rot="10800000">
            <a:off x="2857488" y="1214422"/>
            <a:ext cx="6072230" cy="5072098"/>
          </a:xfrm>
          <a:prstGeom prst="rect">
            <a:avLst/>
          </a:prstGeom>
          <a:gradFill flip="none" rotWithShape="1">
            <a:gsLst>
              <a:gs pos="21000">
                <a:srgbClr val="FFFBEF"/>
              </a:gs>
              <a:gs pos="47000">
                <a:srgbClr val="FFCC66">
                  <a:tint val="44500"/>
                  <a:satMod val="160000"/>
                </a:srgbClr>
              </a:gs>
              <a:gs pos="87000">
                <a:srgbClr val="FFFEF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1000100" y="4929198"/>
            <a:ext cx="7929618" cy="57150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1285852" y="1714488"/>
            <a:ext cx="7715303" cy="78581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0" y="0"/>
            <a:ext cx="2428860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" name="Rechteck 68"/>
          <p:cNvSpPr/>
          <p:nvPr/>
        </p:nvSpPr>
        <p:spPr>
          <a:xfrm rot="10800000">
            <a:off x="8786842" y="-4"/>
            <a:ext cx="35715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" name="Rechteck 70"/>
          <p:cNvSpPr/>
          <p:nvPr/>
        </p:nvSpPr>
        <p:spPr bwMode="auto">
          <a:xfrm>
            <a:off x="500034" y="571480"/>
            <a:ext cx="5857916" cy="285752"/>
          </a:xfrm>
          <a:prstGeom prst="rect">
            <a:avLst/>
          </a:prstGeom>
          <a:solidFill>
            <a:srgbClr val="EFF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57488" y="121442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Einladung zur Mitarbeiterversammlung</a:t>
            </a:r>
          </a:p>
          <a:p>
            <a:r>
              <a:rPr lang="de-DE" sz="1200" b="1" i="1" dirty="0" smtClean="0"/>
              <a:t>hat </a:t>
            </a:r>
            <a:r>
              <a:rPr lang="de-DE" sz="1200" b="1" i="1" dirty="0" smtClean="0">
                <a:solidFill>
                  <a:srgbClr val="C00000"/>
                </a:solidFill>
              </a:rPr>
              <a:t>mindestens eine Woche vor dem Termin </a:t>
            </a:r>
            <a:r>
              <a:rPr lang="de-DE" sz="1200" b="1" i="1" dirty="0" smtClean="0"/>
              <a:t>zu erfolgen</a:t>
            </a:r>
            <a:r>
              <a:rPr lang="de-DE" sz="1200" i="1" dirty="0" smtClean="0"/>
              <a:t> 	</a:t>
            </a:r>
            <a:r>
              <a:rPr lang="de-DE" sz="1200" dirty="0" smtClean="0"/>
              <a:t>	         § 31 MVG </a:t>
            </a:r>
            <a:endParaRPr lang="de-DE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2857488" y="200024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Wahlvorstand wird </a:t>
            </a:r>
            <a:r>
              <a:rPr lang="de-DE" sz="1200" b="1" i="1" dirty="0" smtClean="0">
                <a:solidFill>
                  <a:srgbClr val="C00000"/>
                </a:solidFill>
              </a:rPr>
              <a:t>spätestens drei Monate vor </a:t>
            </a:r>
            <a:r>
              <a:rPr lang="de-DE" sz="1200" b="1" i="1" dirty="0" smtClean="0"/>
              <a:t>Ablauf der </a:t>
            </a:r>
          </a:p>
          <a:p>
            <a:r>
              <a:rPr lang="de-DE" sz="1200" b="1" i="1" dirty="0" smtClean="0"/>
              <a:t>regelmäßigen Amtszeit der MAV bestimmt 	</a:t>
            </a:r>
            <a:r>
              <a:rPr lang="de-DE" sz="1200" i="1" dirty="0" smtClean="0"/>
              <a:t>	</a:t>
            </a:r>
            <a:r>
              <a:rPr lang="de-DE" sz="1200" dirty="0" smtClean="0"/>
              <a:t>	         § 2 WO 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2857488" y="2571744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Vorsitzende des Wahlvorstandes ist </a:t>
            </a:r>
            <a:r>
              <a:rPr lang="de-DE" sz="1200" b="1" i="1" dirty="0" smtClean="0">
                <a:solidFill>
                  <a:srgbClr val="C00000"/>
                </a:solidFill>
              </a:rPr>
              <a:t>binnen sieben Tagen </a:t>
            </a:r>
            <a:r>
              <a:rPr lang="de-DE" sz="1200" b="1" i="1" dirty="0" smtClean="0"/>
              <a:t>zu wählen</a:t>
            </a:r>
            <a:r>
              <a:rPr lang="de-DE" sz="1200" i="1" dirty="0" smtClean="0"/>
              <a:t> </a:t>
            </a:r>
            <a:r>
              <a:rPr lang="de-DE" sz="1200" dirty="0" smtClean="0"/>
              <a:t>	         § 3 WO </a:t>
            </a:r>
            <a:endParaRPr lang="de-DE" sz="1200" b="1" dirty="0"/>
          </a:p>
        </p:txBody>
      </p:sp>
      <p:sp>
        <p:nvSpPr>
          <p:cNvPr id="8" name="Rechteck 7"/>
          <p:cNvSpPr/>
          <p:nvPr/>
        </p:nvSpPr>
        <p:spPr>
          <a:xfrm>
            <a:off x="2857488" y="378619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Listen der Wahlberechtigten und Wählbaren sind </a:t>
            </a:r>
            <a:r>
              <a:rPr lang="de-DE" sz="1200" b="1" i="1" dirty="0" smtClean="0">
                <a:solidFill>
                  <a:srgbClr val="C00000"/>
                </a:solidFill>
              </a:rPr>
              <a:t>mindestens vier Wochen </a:t>
            </a:r>
          </a:p>
          <a:p>
            <a:r>
              <a:rPr lang="de-DE" sz="1200" b="1" i="1" dirty="0" smtClean="0">
                <a:solidFill>
                  <a:srgbClr val="C00000"/>
                </a:solidFill>
              </a:rPr>
              <a:t>vor der Wahl </a:t>
            </a:r>
            <a:r>
              <a:rPr lang="de-DE" sz="1200" b="1" i="1" dirty="0" smtClean="0"/>
              <a:t>auszuhängen</a:t>
            </a:r>
            <a:r>
              <a:rPr lang="de-DE" sz="1200" i="1" dirty="0" smtClean="0"/>
              <a:t>               </a:t>
            </a:r>
            <a:r>
              <a:rPr lang="de-DE" sz="1200" dirty="0" smtClean="0"/>
              <a:t>		       	         § 4 WO </a:t>
            </a:r>
            <a:endParaRPr lang="de-DE" sz="1200" b="1" dirty="0"/>
          </a:p>
        </p:txBody>
      </p:sp>
      <p:sp>
        <p:nvSpPr>
          <p:cNvPr id="9" name="Rechteck 8"/>
          <p:cNvSpPr/>
          <p:nvPr/>
        </p:nvSpPr>
        <p:spPr>
          <a:xfrm>
            <a:off x="2857488" y="285749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Wahlvorstand setzt den Termin für die Wahl der MAV fest. </a:t>
            </a:r>
            <a:r>
              <a:rPr lang="de-DE" sz="1200" b="1" dirty="0" smtClean="0"/>
              <a:t>	         </a:t>
            </a:r>
            <a:r>
              <a:rPr lang="de-DE" sz="1200" dirty="0" smtClean="0"/>
              <a:t>§ 5 WO </a:t>
            </a:r>
            <a:endParaRPr lang="de-DE" sz="1200" b="1" dirty="0" smtClean="0"/>
          </a:p>
          <a:p>
            <a:r>
              <a:rPr lang="de-DE" sz="1200" b="1" i="1" dirty="0" smtClean="0"/>
              <a:t>Termin </a:t>
            </a:r>
            <a:r>
              <a:rPr lang="de-DE" sz="1200" b="1" i="1" dirty="0" smtClean="0">
                <a:solidFill>
                  <a:srgbClr val="C00000"/>
                </a:solidFill>
              </a:rPr>
              <a:t>nicht später als drei Monate </a:t>
            </a:r>
            <a:r>
              <a:rPr lang="de-DE" sz="1200" b="1" i="1" dirty="0" smtClean="0"/>
              <a:t>nach der Bildung des Wahlvorstandes</a:t>
            </a:r>
            <a:endParaRPr lang="de-DE" sz="1200" b="1" i="1" dirty="0"/>
          </a:p>
        </p:txBody>
      </p:sp>
      <p:sp>
        <p:nvSpPr>
          <p:cNvPr id="10" name="Rechteck 9"/>
          <p:cNvSpPr/>
          <p:nvPr/>
        </p:nvSpPr>
        <p:spPr>
          <a:xfrm>
            <a:off x="2857488" y="321468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Wahlvorstand erlässt spätestens </a:t>
            </a:r>
            <a:r>
              <a:rPr lang="de-DE" sz="1200" b="1" i="1" dirty="0" smtClean="0">
                <a:solidFill>
                  <a:srgbClr val="C00000"/>
                </a:solidFill>
              </a:rPr>
              <a:t>fünf Wochen </a:t>
            </a:r>
            <a:r>
              <a:rPr lang="de-DE" sz="1200" b="1" i="1" dirty="0" smtClean="0"/>
              <a:t>vor dem Wahltag </a:t>
            </a:r>
            <a:r>
              <a:rPr lang="de-DE" sz="1200" b="1" dirty="0" smtClean="0"/>
              <a:t>	         </a:t>
            </a:r>
            <a:r>
              <a:rPr lang="de-DE" sz="1200" dirty="0" smtClean="0"/>
              <a:t>§ 5 WO </a:t>
            </a:r>
            <a:endParaRPr lang="de-DE" sz="1200" b="1" dirty="0" smtClean="0"/>
          </a:p>
          <a:p>
            <a:r>
              <a:rPr lang="de-DE" sz="1200" b="1" i="1" dirty="0" smtClean="0"/>
              <a:t>ein</a:t>
            </a:r>
            <a:r>
              <a:rPr lang="de-DE" sz="1200" i="1" dirty="0" smtClean="0"/>
              <a:t> </a:t>
            </a:r>
            <a:r>
              <a:rPr lang="de-DE" sz="1200" b="1" i="1" dirty="0" smtClean="0"/>
              <a:t>Wahlausschreiben</a:t>
            </a:r>
            <a:endParaRPr lang="de-DE" sz="1200" b="1" i="1" dirty="0"/>
          </a:p>
        </p:txBody>
      </p:sp>
      <p:grpSp>
        <p:nvGrpSpPr>
          <p:cNvPr id="72" name="Gruppieren 71"/>
          <p:cNvGrpSpPr/>
          <p:nvPr/>
        </p:nvGrpSpPr>
        <p:grpSpPr>
          <a:xfrm>
            <a:off x="620012" y="1785926"/>
            <a:ext cx="1787220" cy="389097"/>
            <a:chOff x="620012" y="1785926"/>
            <a:chExt cx="1787220" cy="389097"/>
          </a:xfrm>
        </p:grpSpPr>
        <p:sp>
          <p:nvSpPr>
            <p:cNvPr id="6" name="Rechteck 5"/>
            <p:cNvSpPr/>
            <p:nvPr/>
          </p:nvSpPr>
          <p:spPr>
            <a:xfrm>
              <a:off x="857224" y="1928802"/>
              <a:ext cx="143180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1000" b="1" dirty="0" smtClean="0">
                  <a:solidFill>
                    <a:srgbClr val="C00000"/>
                  </a:solidFill>
                </a:rPr>
                <a:t>spätestens am 1.Februr</a:t>
              </a:r>
              <a:endParaRPr lang="de-DE" sz="10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20012" y="1785926"/>
              <a:ext cx="17872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1200" b="1" dirty="0" smtClean="0"/>
                <a:t>Mitarbeiterversammlung</a:t>
              </a:r>
              <a:endParaRPr lang="de-DE" sz="1200" b="1" dirty="0"/>
            </a:p>
          </p:txBody>
        </p:sp>
      </p:grpSp>
      <p:sp>
        <p:nvSpPr>
          <p:cNvPr id="13" name="Rechteck 12"/>
          <p:cNvSpPr/>
          <p:nvPr/>
        </p:nvSpPr>
        <p:spPr>
          <a:xfrm>
            <a:off x="2857488" y="500063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MAV-Wahlen finden alle vier Jahre in der Zeit vom </a:t>
            </a:r>
            <a:r>
              <a:rPr lang="de-DE" sz="1200" b="1" i="1" dirty="0" smtClean="0">
                <a:solidFill>
                  <a:srgbClr val="C00000"/>
                </a:solidFill>
              </a:rPr>
              <a:t>1.Januar bis 30.April </a:t>
            </a:r>
          </a:p>
          <a:p>
            <a:r>
              <a:rPr lang="de-DE" sz="1200" b="1" i="1" dirty="0" smtClean="0">
                <a:solidFill>
                  <a:srgbClr val="C00000"/>
                </a:solidFill>
              </a:rPr>
              <a:t>des Jahres der regelmäßigen </a:t>
            </a:r>
            <a:r>
              <a:rPr lang="de-DE" sz="1200" b="1" i="1" dirty="0" smtClean="0"/>
              <a:t>Mitarbeitervertretungswahl   </a:t>
            </a:r>
            <a:r>
              <a:rPr lang="de-DE" sz="1200" b="1" dirty="0" smtClean="0"/>
              <a:t>	         </a:t>
            </a:r>
            <a:r>
              <a:rPr lang="de-DE" sz="1200" dirty="0" smtClean="0"/>
              <a:t>§ 15 MVG </a:t>
            </a:r>
            <a:endParaRPr lang="de-DE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2857488" y="1785926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Mitarbeiterversammlung wählt den Wahlvorstand</a:t>
            </a:r>
            <a:r>
              <a:rPr lang="de-DE" sz="1200" i="1" dirty="0" smtClean="0"/>
              <a:t> 	</a:t>
            </a:r>
            <a:r>
              <a:rPr lang="de-DE" sz="1200" dirty="0" smtClean="0"/>
              <a:t>	         § 32 MVG </a:t>
            </a:r>
            <a:endParaRPr lang="de-DE" sz="1200" b="1" dirty="0"/>
          </a:p>
        </p:txBody>
      </p:sp>
      <p:sp>
        <p:nvSpPr>
          <p:cNvPr id="15" name="Rechteck 14"/>
          <p:cNvSpPr/>
          <p:nvPr/>
        </p:nvSpPr>
        <p:spPr>
          <a:xfrm>
            <a:off x="857224" y="1428736"/>
            <a:ext cx="1572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00" b="1" dirty="0" smtClean="0">
                <a:solidFill>
                  <a:srgbClr val="C00000"/>
                </a:solidFill>
              </a:rPr>
              <a:t>frühestens zum 1.Oktober</a:t>
            </a:r>
            <a:endParaRPr lang="de-DE" sz="1000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857224" y="5000636"/>
            <a:ext cx="1594877" cy="389097"/>
            <a:chOff x="857224" y="5000636"/>
            <a:chExt cx="1594877" cy="389097"/>
          </a:xfrm>
        </p:grpSpPr>
        <p:sp>
          <p:nvSpPr>
            <p:cNvPr id="12" name="Rechteck 11"/>
            <p:cNvSpPr/>
            <p:nvPr/>
          </p:nvSpPr>
          <p:spPr>
            <a:xfrm>
              <a:off x="1000100" y="5000636"/>
              <a:ext cx="14520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srgbClr val="C00000"/>
                  </a:solidFill>
                </a:rPr>
                <a:t>Zeitpunkt der Wahl </a:t>
              </a:r>
              <a:endParaRPr lang="de-DE" sz="12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857224" y="5143512"/>
              <a:ext cx="15552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1000" b="1" dirty="0" smtClean="0"/>
                <a:t>vom 1.Januar bis 30.April </a:t>
              </a:r>
              <a:endParaRPr lang="de-DE" sz="1000" dirty="0"/>
            </a:p>
          </p:txBody>
        </p:sp>
      </p:grpSp>
      <p:sp>
        <p:nvSpPr>
          <p:cNvPr id="19" name="Rechteck 18"/>
          <p:cNvSpPr/>
          <p:nvPr/>
        </p:nvSpPr>
        <p:spPr>
          <a:xfrm>
            <a:off x="2857488" y="4214818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Wahlvorschläge sind </a:t>
            </a:r>
            <a:r>
              <a:rPr lang="de-DE" sz="1200" b="1" i="1" dirty="0" smtClean="0">
                <a:solidFill>
                  <a:srgbClr val="C00000"/>
                </a:solidFill>
              </a:rPr>
              <a:t>binnen drei Wochen nach Aushang </a:t>
            </a:r>
            <a:r>
              <a:rPr lang="de-DE" sz="1200" b="1" i="1" dirty="0" smtClean="0"/>
              <a:t>einzureichen</a:t>
            </a:r>
            <a:r>
              <a:rPr lang="de-DE" sz="1200" i="1" dirty="0" smtClean="0"/>
              <a:t>              </a:t>
            </a:r>
            <a:r>
              <a:rPr lang="de-DE" sz="1200" dirty="0" smtClean="0"/>
              <a:t>§ 6 WO </a:t>
            </a:r>
            <a:endParaRPr lang="de-DE" sz="1200" b="1" dirty="0"/>
          </a:p>
        </p:txBody>
      </p:sp>
      <p:sp>
        <p:nvSpPr>
          <p:cNvPr id="20" name="Rechteck 19"/>
          <p:cNvSpPr/>
          <p:nvPr/>
        </p:nvSpPr>
        <p:spPr>
          <a:xfrm>
            <a:off x="2857488" y="442913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Der Gesamtvorschlag ist </a:t>
            </a:r>
            <a:r>
              <a:rPr lang="de-DE" sz="1200" b="1" i="1" dirty="0" smtClean="0">
                <a:solidFill>
                  <a:srgbClr val="C00000"/>
                </a:solidFill>
              </a:rPr>
              <a:t>spätestens zwei Wochen vor der Wahl  </a:t>
            </a:r>
            <a:r>
              <a:rPr lang="de-DE" sz="1200" b="1" i="1" dirty="0" smtClean="0"/>
              <a:t>bekannt</a:t>
            </a:r>
          </a:p>
          <a:p>
            <a:r>
              <a:rPr lang="de-DE" sz="1200" b="1" i="1" dirty="0" smtClean="0"/>
              <a:t>zu geben.</a:t>
            </a:r>
            <a:r>
              <a:rPr lang="de-DE" sz="1200" i="1" dirty="0" smtClean="0"/>
              <a:t>     </a:t>
            </a:r>
            <a:r>
              <a:rPr lang="de-DE" sz="1200" dirty="0" smtClean="0"/>
              <a:t>					         § 7 WO </a:t>
            </a:r>
            <a:endParaRPr lang="de-DE" sz="1200" b="1" dirty="0"/>
          </a:p>
        </p:txBody>
      </p:sp>
      <p:sp>
        <p:nvSpPr>
          <p:cNvPr id="24" name="Rechteck 23"/>
          <p:cNvSpPr/>
          <p:nvPr/>
        </p:nvSpPr>
        <p:spPr>
          <a:xfrm>
            <a:off x="2857488" y="5572140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Wahlablehnung </a:t>
            </a:r>
            <a:r>
              <a:rPr lang="de-DE" sz="1200" b="1" i="1" dirty="0" smtClean="0">
                <a:solidFill>
                  <a:srgbClr val="C00000"/>
                </a:solidFill>
              </a:rPr>
              <a:t>binnen einer Woche nach Zugang </a:t>
            </a:r>
            <a:r>
              <a:rPr lang="de-DE" sz="1200" b="1" i="1" dirty="0" smtClean="0"/>
              <a:t>der Benachrichtigung</a:t>
            </a:r>
            <a:r>
              <a:rPr lang="de-DE" sz="1200" i="1" dirty="0" smtClean="0"/>
              <a:t>          </a:t>
            </a:r>
            <a:r>
              <a:rPr lang="de-DE" sz="1200" dirty="0" smtClean="0"/>
              <a:t>§ 11 WO</a:t>
            </a:r>
            <a:r>
              <a:rPr lang="de-DE" sz="1200" b="1" dirty="0" smtClean="0"/>
              <a:t>  </a:t>
            </a:r>
            <a:endParaRPr lang="de-DE" sz="1200" b="1" dirty="0"/>
          </a:p>
        </p:txBody>
      </p:sp>
      <p:sp>
        <p:nvSpPr>
          <p:cNvPr id="25" name="Rechteck 24"/>
          <p:cNvSpPr/>
          <p:nvPr/>
        </p:nvSpPr>
        <p:spPr>
          <a:xfrm>
            <a:off x="2857488" y="6286520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Die Wahl kann innerhalb von zwei Wochen angefochten werden</a:t>
            </a:r>
            <a:r>
              <a:rPr lang="de-DE" sz="1200" i="1" dirty="0" smtClean="0"/>
              <a:t> </a:t>
            </a:r>
            <a:r>
              <a:rPr lang="de-DE" sz="1200" dirty="0" smtClean="0"/>
              <a:t>	         § 14 MVG </a:t>
            </a:r>
            <a:endParaRPr lang="de-DE" sz="1200" b="1" dirty="0"/>
          </a:p>
        </p:txBody>
      </p:sp>
      <p:sp>
        <p:nvSpPr>
          <p:cNvPr id="26" name="Rechteck 25"/>
          <p:cNvSpPr/>
          <p:nvPr/>
        </p:nvSpPr>
        <p:spPr>
          <a:xfrm>
            <a:off x="2857488" y="578645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Nach Bestandskraft der Wahl hat der Wahlvorstand, </a:t>
            </a:r>
            <a:r>
              <a:rPr lang="de-DE" sz="1200" b="1" i="1" dirty="0" smtClean="0">
                <a:solidFill>
                  <a:srgbClr val="C00000"/>
                </a:solidFill>
              </a:rPr>
              <a:t>innerhalb einer Woche </a:t>
            </a:r>
          </a:p>
          <a:p>
            <a:r>
              <a:rPr lang="de-DE" sz="1200" b="1" i="1" dirty="0" smtClean="0"/>
              <a:t>die Mitglieder der MAV zur Konstituierenden Sitzung einzuberufen</a:t>
            </a:r>
            <a:r>
              <a:rPr lang="de-DE" sz="1200" i="1" dirty="0" smtClean="0"/>
              <a:t>                    </a:t>
            </a:r>
            <a:r>
              <a:rPr lang="de-DE" sz="1200" dirty="0" smtClean="0"/>
              <a:t>§ 24 MVG</a:t>
            </a:r>
            <a:r>
              <a:rPr lang="de-DE" sz="1200" b="1" dirty="0" smtClean="0"/>
              <a:t> </a:t>
            </a:r>
            <a:endParaRPr lang="de-DE" sz="1200" b="1" dirty="0"/>
          </a:p>
        </p:txBody>
      </p:sp>
      <p:sp>
        <p:nvSpPr>
          <p:cNvPr id="27" name="Rechteck 26"/>
          <p:cNvSpPr/>
          <p:nvPr/>
        </p:nvSpPr>
        <p:spPr>
          <a:xfrm>
            <a:off x="642910" y="5857892"/>
            <a:ext cx="1827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Konstituierenden Sitzung </a:t>
            </a:r>
            <a:endParaRPr lang="de-DE" sz="1200" dirty="0"/>
          </a:p>
        </p:txBody>
      </p:sp>
      <p:sp>
        <p:nvSpPr>
          <p:cNvPr id="28" name="Rechteck 27"/>
          <p:cNvSpPr/>
          <p:nvPr/>
        </p:nvSpPr>
        <p:spPr>
          <a:xfrm>
            <a:off x="1285852" y="5572140"/>
            <a:ext cx="1124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Einspruchsfrist</a:t>
            </a:r>
            <a:endParaRPr lang="de-DE" sz="1200" dirty="0"/>
          </a:p>
        </p:txBody>
      </p:sp>
      <p:sp>
        <p:nvSpPr>
          <p:cNvPr id="29" name="Rechteck 28"/>
          <p:cNvSpPr/>
          <p:nvPr/>
        </p:nvSpPr>
        <p:spPr>
          <a:xfrm>
            <a:off x="1142976" y="4429132"/>
            <a:ext cx="1274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Gesamtvorschlag</a:t>
            </a:r>
            <a:endParaRPr lang="de-DE" sz="1200" dirty="0"/>
          </a:p>
        </p:txBody>
      </p:sp>
      <p:sp>
        <p:nvSpPr>
          <p:cNvPr id="30" name="Rechteck 29"/>
          <p:cNvSpPr/>
          <p:nvPr/>
        </p:nvSpPr>
        <p:spPr>
          <a:xfrm>
            <a:off x="1214414" y="4143380"/>
            <a:ext cx="1193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Wahlvorschläge</a:t>
            </a:r>
            <a:endParaRPr lang="de-DE" sz="1200" dirty="0"/>
          </a:p>
        </p:txBody>
      </p:sp>
      <p:sp>
        <p:nvSpPr>
          <p:cNvPr id="31" name="Rechteck 30"/>
          <p:cNvSpPr/>
          <p:nvPr/>
        </p:nvSpPr>
        <p:spPr>
          <a:xfrm>
            <a:off x="1500166" y="2928934"/>
            <a:ext cx="945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Wahltermin</a:t>
            </a:r>
            <a:endParaRPr lang="de-DE" sz="1200" dirty="0"/>
          </a:p>
        </p:txBody>
      </p:sp>
      <p:sp>
        <p:nvSpPr>
          <p:cNvPr id="32" name="Rechteck 31"/>
          <p:cNvSpPr/>
          <p:nvPr/>
        </p:nvSpPr>
        <p:spPr>
          <a:xfrm>
            <a:off x="1071538" y="3214686"/>
            <a:ext cx="1355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Wahlausschreiben</a:t>
            </a:r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1071538" y="3786190"/>
            <a:ext cx="1354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Wählerverzeichnis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3500430" y="571480"/>
            <a:ext cx="22059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200" b="1" dirty="0" smtClean="0"/>
              <a:t>Zeitvorgaben im Wahlverfahren</a:t>
            </a:r>
            <a:endParaRPr lang="de-DE" sz="1200" dirty="0"/>
          </a:p>
        </p:txBody>
      </p:sp>
      <p:sp>
        <p:nvSpPr>
          <p:cNvPr id="38" name="Rechteck 37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 rot="10800000" flipH="1">
            <a:off x="2500298" y="2643182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2500298" y="3000372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 rot="10800000" flipH="1">
            <a:off x="2500298" y="3286124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 rot="10800000" flipH="1">
            <a:off x="2500298" y="5072074"/>
            <a:ext cx="285752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 rot="10800000" flipH="1">
            <a:off x="2500298" y="385762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auto">
          <a:xfrm rot="10800000" flipH="1">
            <a:off x="2500298" y="421481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 rot="10800000" flipH="1">
            <a:off x="2500298" y="4500570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rot="10800000" flipH="1">
            <a:off x="2500298" y="564357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3" name="AutoShape 22"/>
          <p:cNvSpPr>
            <a:spLocks noChangeArrowheads="1"/>
          </p:cNvSpPr>
          <p:nvPr/>
        </p:nvSpPr>
        <p:spPr bwMode="auto">
          <a:xfrm rot="10800000" flipH="1">
            <a:off x="2512385" y="1428736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 rot="10800000" flipH="1">
            <a:off x="2500298" y="5929330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 rot="10800000" flipH="1">
            <a:off x="2500298" y="6357958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71472" y="2143116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b="1" dirty="0" smtClean="0"/>
              <a:t>Wahl des Wahlvorstandes</a:t>
            </a:r>
            <a:endParaRPr lang="de-DE" sz="1200" b="1" dirty="0"/>
          </a:p>
        </p:txBody>
      </p:sp>
      <p:cxnSp>
        <p:nvCxnSpPr>
          <p:cNvPr id="60" name="Gerade Verbindung 59"/>
          <p:cNvCxnSpPr/>
          <p:nvPr/>
        </p:nvCxnSpPr>
        <p:spPr>
          <a:xfrm>
            <a:off x="714348" y="3714752"/>
            <a:ext cx="7715304" cy="15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714348" y="2500306"/>
            <a:ext cx="7715304" cy="15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714348" y="1714488"/>
            <a:ext cx="7715304" cy="15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714348" y="4929198"/>
            <a:ext cx="7715304" cy="15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714348" y="5500702"/>
            <a:ext cx="7715304" cy="15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472" y="214290"/>
            <a:ext cx="2571768" cy="9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AutoShape 22"/>
          <p:cNvSpPr>
            <a:spLocks noChangeArrowheads="1"/>
          </p:cNvSpPr>
          <p:nvPr/>
        </p:nvSpPr>
        <p:spPr bwMode="auto">
          <a:xfrm rot="10800000" flipH="1">
            <a:off x="2500298" y="1857364"/>
            <a:ext cx="285752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58" name="AutoShape 22"/>
          <p:cNvSpPr>
            <a:spLocks noChangeArrowheads="1"/>
          </p:cNvSpPr>
          <p:nvPr/>
        </p:nvSpPr>
        <p:spPr bwMode="auto">
          <a:xfrm rot="10800000" flipH="1">
            <a:off x="2500298" y="2214554"/>
            <a:ext cx="214314" cy="142874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357158" y="6572272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15082017</a:t>
            </a:r>
            <a:endParaRPr lang="de-DE" sz="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4" grpId="0"/>
      <p:bldP spid="15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6" grpId="0" animBg="1"/>
      <p:bldP spid="5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0" y="0"/>
            <a:ext cx="300036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2571736" y="4000504"/>
            <a:ext cx="6143665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714612" y="2214554"/>
            <a:ext cx="285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14   Anfechtung der Wahl</a:t>
            </a:r>
            <a:endParaRPr lang="de-DE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2714612" y="2571744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dirty="0" smtClean="0"/>
              <a:t>Die Wahl kann </a:t>
            </a:r>
            <a:r>
              <a:rPr lang="de-DE" sz="1400" b="1" dirty="0" smtClean="0"/>
              <a:t>innerhalb von zwei Wochen</a:t>
            </a:r>
            <a:r>
              <a:rPr lang="de-DE" sz="1400" dirty="0" smtClean="0"/>
              <a:t>, vom Tag der Bekanntgabe des Wahlergebnisses an gerechnet, von </a:t>
            </a:r>
            <a:r>
              <a:rPr lang="de-DE" sz="1400" b="1" dirty="0" smtClean="0">
                <a:solidFill>
                  <a:srgbClr val="C00000"/>
                </a:solidFill>
              </a:rPr>
              <a:t>mindestens drei Wahlberechtigten </a:t>
            </a:r>
            <a:r>
              <a:rPr lang="de-DE" sz="1400" dirty="0" smtClean="0"/>
              <a:t>oder </a:t>
            </a:r>
          </a:p>
          <a:p>
            <a:r>
              <a:rPr lang="de-DE" sz="1400" dirty="0" smtClean="0"/>
              <a:t>der Dienststellenleitung bei dem Kirchengericht schriftlich angefochten werden, wenn geltend gemacht wird, dass gegen </a:t>
            </a:r>
            <a:r>
              <a:rPr lang="de-DE" sz="1400" b="1" dirty="0" smtClean="0">
                <a:solidFill>
                  <a:srgbClr val="C00000"/>
                </a:solidFill>
              </a:rPr>
              <a:t>wesentliche</a:t>
            </a:r>
            <a:r>
              <a:rPr lang="de-DE" sz="1400" dirty="0" smtClean="0"/>
              <a:t> Bestimmungen über die </a:t>
            </a:r>
            <a:r>
              <a:rPr lang="de-DE" sz="1400" b="1" dirty="0" smtClean="0"/>
              <a:t>Wahlberechtigung</a:t>
            </a:r>
            <a:r>
              <a:rPr lang="de-DE" sz="1400" dirty="0" smtClean="0"/>
              <a:t>, die </a:t>
            </a:r>
            <a:r>
              <a:rPr lang="de-DE" sz="1400" b="1" dirty="0" smtClean="0"/>
              <a:t>Wählbarkeit</a:t>
            </a:r>
            <a:r>
              <a:rPr lang="de-DE" sz="1400" dirty="0" smtClean="0"/>
              <a:t> oder das </a:t>
            </a:r>
            <a:r>
              <a:rPr lang="de-DE" sz="1400" b="1" dirty="0" smtClean="0"/>
              <a:t>Wahlverfahren </a:t>
            </a:r>
            <a:r>
              <a:rPr lang="de-DE" sz="1400" dirty="0" smtClean="0"/>
              <a:t>verstoßen und </a:t>
            </a:r>
          </a:p>
          <a:p>
            <a:r>
              <a:rPr lang="de-DE" sz="1400" dirty="0" smtClean="0"/>
              <a:t>der Verstoß nicht behoben worden ist.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714612" y="407194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>
                <a:solidFill>
                  <a:srgbClr val="C00000"/>
                </a:solidFill>
              </a:rPr>
              <a:t>Wird kirchengerichtlich festgestellt</a:t>
            </a:r>
            <a:r>
              <a:rPr lang="de-DE" sz="1400" dirty="0" smtClean="0"/>
              <a:t>, </a:t>
            </a:r>
          </a:p>
          <a:p>
            <a:r>
              <a:rPr lang="de-DE" sz="1400" dirty="0" smtClean="0"/>
              <a:t>dass durch den Verstoß das </a:t>
            </a:r>
            <a:r>
              <a:rPr lang="de-DE" sz="1400" b="1" dirty="0" smtClean="0"/>
              <a:t>Wahlergebnis beeinflusst oder geändert </a:t>
            </a:r>
            <a:r>
              <a:rPr lang="de-DE" sz="1400" dirty="0" smtClean="0"/>
              <a:t>werden konnte, so ist das Wahlergebnis für ungültig zu erklären und die Wiederholung der Wahl anzuordnen.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6" name="Rechteck 15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uppieren 13"/>
          <p:cNvGrpSpPr/>
          <p:nvPr/>
        </p:nvGrpSpPr>
        <p:grpSpPr>
          <a:xfrm>
            <a:off x="357158" y="1643050"/>
            <a:ext cx="2143140" cy="757300"/>
            <a:chOff x="714348" y="3357562"/>
            <a:chExt cx="2143140" cy="757300"/>
          </a:xfrm>
        </p:grpSpPr>
        <p:sp>
          <p:nvSpPr>
            <p:cNvPr id="20" name="Rechteck 19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3428992" y="542926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Eine Wahlanfechtung wird aber nur Erfolg haben, </a:t>
            </a:r>
          </a:p>
          <a:p>
            <a:r>
              <a:rPr lang="de-DE" sz="1200" b="1" i="1" dirty="0" smtClean="0"/>
              <a:t>wenn geltend gemacht wird, dass der bemängelte Verstoß geeignet war, </a:t>
            </a:r>
          </a:p>
          <a:p>
            <a:r>
              <a:rPr lang="de-DE" sz="1200" b="1" i="1" dirty="0" smtClean="0"/>
              <a:t>das </a:t>
            </a:r>
            <a:r>
              <a:rPr lang="de-DE" sz="1200" b="1" i="1" dirty="0" smtClean="0">
                <a:solidFill>
                  <a:srgbClr val="C00000"/>
                </a:solidFill>
              </a:rPr>
              <a:t>Wahlergebnis </a:t>
            </a:r>
            <a:r>
              <a:rPr lang="de-DE" sz="1200" b="1" i="1" dirty="0" smtClean="0"/>
              <a:t>zu beeinflussen. Die Antragsgegnerin für die Wahlanfechtung ist allerdings nicht der Wahlvorstand, sondern die neu gewählte MAV.</a:t>
            </a:r>
            <a:endParaRPr lang="de-DE" sz="1200" b="1" i="1" dirty="0"/>
          </a:p>
        </p:txBody>
      </p:sp>
      <p:pic>
        <p:nvPicPr>
          <p:cNvPr id="26" name="Picture 2" descr="C:\Users\Gisbert\Desktop\Bil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286387"/>
            <a:ext cx="734102" cy="1014057"/>
          </a:xfrm>
          <a:prstGeom prst="rect">
            <a:avLst/>
          </a:prstGeom>
          <a:noFill/>
        </p:spPr>
      </p:pic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357422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071670" y="3500438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357422" y="285749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357422" y="435769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072074"/>
            <a:ext cx="1214446" cy="1214446"/>
          </a:xfrm>
          <a:prstGeom prst="rect">
            <a:avLst/>
          </a:prstGeom>
          <a:noFill/>
        </p:spPr>
      </p:pic>
      <p:pic>
        <p:nvPicPr>
          <p:cNvPr id="27" name="Picture 2" descr="C:\Users\Gisbert\Desktop\Seminare in Aprath 2016\Bilder ua für Seminare\freie Bilder_pixabay\3d Männchen\joy-1015718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14554"/>
            <a:ext cx="4214842" cy="4214842"/>
          </a:xfrm>
          <a:prstGeom prst="rect">
            <a:avLst/>
          </a:prstGeom>
          <a:noFill/>
        </p:spPr>
      </p:pic>
      <p:sp>
        <p:nvSpPr>
          <p:cNvPr id="28" name="Rechteck 27"/>
          <p:cNvSpPr/>
          <p:nvPr/>
        </p:nvSpPr>
        <p:spPr>
          <a:xfrm>
            <a:off x="0" y="0"/>
            <a:ext cx="321467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2857488" y="2214554"/>
            <a:ext cx="5786478" cy="1071570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43240" y="2285992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( 1 ) </a:t>
            </a:r>
            <a:r>
              <a:rPr lang="de-DE" sz="1400" b="1" dirty="0" smtClean="0"/>
              <a:t>Nach Bestandskraft der Wahl </a:t>
            </a:r>
            <a:r>
              <a:rPr lang="de-DE" sz="1400" b="1" dirty="0" smtClean="0">
                <a:solidFill>
                  <a:srgbClr val="C00000"/>
                </a:solidFill>
              </a:rPr>
              <a:t>hat der Wahlvorstand</a:t>
            </a:r>
            <a:r>
              <a:rPr lang="de-DE" sz="1400" dirty="0" smtClean="0"/>
              <a:t>, im Fall der </a:t>
            </a:r>
          </a:p>
          <a:p>
            <a:r>
              <a:rPr lang="de-DE" sz="1400" dirty="0" smtClean="0"/>
              <a:t>vereinfachten Wahl die Versammlungsleitung, </a:t>
            </a:r>
            <a:r>
              <a:rPr lang="de-DE" sz="1400" b="1" dirty="0" smtClean="0"/>
              <a:t>innerhalb einer Woche </a:t>
            </a:r>
          </a:p>
          <a:p>
            <a:r>
              <a:rPr lang="de-DE" sz="1400" dirty="0" smtClean="0"/>
              <a:t>die Mitglieder der MAV </a:t>
            </a:r>
            <a:r>
              <a:rPr lang="de-DE" sz="1400" b="1" dirty="0" smtClean="0">
                <a:solidFill>
                  <a:srgbClr val="C00000"/>
                </a:solidFill>
              </a:rPr>
              <a:t>zur Wahl zum Vorsitz </a:t>
            </a:r>
            <a:r>
              <a:rPr lang="de-DE" sz="1400" dirty="0" smtClean="0"/>
              <a:t>einzuberufen und die </a:t>
            </a:r>
          </a:p>
          <a:p>
            <a:r>
              <a:rPr lang="de-DE" sz="1400" dirty="0" smtClean="0"/>
              <a:t>Sitzung zu leiten, bis die MAV über ihren Vorsitz entschieden hat.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3000364" y="1857364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 24  Konstituierende  Sitzung</a:t>
            </a:r>
            <a:endParaRPr lang="de-DE" sz="16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86116" y="370468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pieren 13"/>
          <p:cNvGrpSpPr/>
          <p:nvPr/>
        </p:nvGrpSpPr>
        <p:grpSpPr>
          <a:xfrm>
            <a:off x="428596" y="1571612"/>
            <a:ext cx="2143140" cy="757300"/>
            <a:chOff x="714348" y="3357562"/>
            <a:chExt cx="2143140" cy="757300"/>
          </a:xfrm>
        </p:grpSpPr>
        <p:sp>
          <p:nvSpPr>
            <p:cNvPr id="16" name="Rechteck 15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928662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142976" y="3714752"/>
              <a:ext cx="928694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1643042" y="321468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Nach der Wahl</a:t>
            </a:r>
          </a:p>
          <a:p>
            <a:r>
              <a:rPr lang="de-DE" sz="1200" b="1" dirty="0" smtClean="0"/>
              <a:t>ist der Vorsitzende des Wahlvorstandes verpflichtet, die Sitzung zu verlassen, </a:t>
            </a:r>
          </a:p>
          <a:p>
            <a:r>
              <a:rPr lang="de-DE" sz="1200" b="1" dirty="0" smtClean="0"/>
              <a:t>da die Sitzungen der MAV nicht öffentlich sind. Es bietet sich an, vor dem Verlassen der Sitzung noch </a:t>
            </a:r>
            <a:r>
              <a:rPr lang="de-DE" sz="1200" b="1" dirty="0" smtClean="0">
                <a:solidFill>
                  <a:srgbClr val="C00000"/>
                </a:solidFill>
              </a:rPr>
              <a:t>die Wahlunterlagen </a:t>
            </a:r>
            <a:r>
              <a:rPr lang="de-DE" sz="1200" b="1" dirty="0" smtClean="0"/>
              <a:t>an den Vorsitzenden der MAV </a:t>
            </a:r>
            <a:r>
              <a:rPr lang="de-DE" sz="1200" b="1" dirty="0" smtClean="0">
                <a:solidFill>
                  <a:srgbClr val="C00000"/>
                </a:solidFill>
              </a:rPr>
              <a:t>zu übergeben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71604" y="5643578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Mit der Übergabe der Wahlunterlagen hat der Wahlvorstand seine Aufgaben erfüllt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>
          <a:xfrm>
            <a:off x="1" y="-4"/>
            <a:ext cx="3214679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31"/>
          <p:cNvSpPr/>
          <p:nvPr/>
        </p:nvSpPr>
        <p:spPr bwMode="auto">
          <a:xfrm>
            <a:off x="2786051" y="3857629"/>
            <a:ext cx="5715040" cy="714380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786051" y="4786323"/>
            <a:ext cx="5715040" cy="50006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0" name="Rechteck 29"/>
          <p:cNvSpPr/>
          <p:nvPr/>
        </p:nvSpPr>
        <p:spPr>
          <a:xfrm>
            <a:off x="2786051" y="5357827"/>
            <a:ext cx="5715040" cy="50006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9" name="Rechteck 28"/>
          <p:cNvSpPr/>
          <p:nvPr/>
        </p:nvSpPr>
        <p:spPr>
          <a:xfrm>
            <a:off x="2786051" y="5929330"/>
            <a:ext cx="5715040" cy="50006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" name="Rechteck 2"/>
          <p:cNvSpPr/>
          <p:nvPr/>
        </p:nvSpPr>
        <p:spPr>
          <a:xfrm>
            <a:off x="500035" y="4071943"/>
            <a:ext cx="185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14  Wahlordnung</a:t>
            </a:r>
            <a:endParaRPr lang="de-DE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2857488" y="3929067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200" b="1" dirty="0" smtClean="0"/>
              <a:t>Sofern die Vertretung der Jugendlichen und der Auszubildenden zu wählen ist , </a:t>
            </a:r>
          </a:p>
          <a:p>
            <a:r>
              <a:rPr lang="de-DE" sz="1200" b="1" dirty="0" smtClean="0"/>
              <a:t>erfolgt die Wahl </a:t>
            </a:r>
            <a:r>
              <a:rPr lang="de-DE" sz="1200" b="1" dirty="0" smtClean="0">
                <a:solidFill>
                  <a:srgbClr val="C00000"/>
                </a:solidFill>
              </a:rPr>
              <a:t>unter Leitung des Wahlvorstandes in einem gesonderten Wahlgang</a:t>
            </a:r>
            <a:r>
              <a:rPr lang="de-DE" sz="1200" b="1" dirty="0" smtClean="0"/>
              <a:t>, </a:t>
            </a:r>
          </a:p>
          <a:p>
            <a:r>
              <a:rPr lang="de-DE" sz="1200" b="1" dirty="0" smtClean="0"/>
              <a:t>soweit die Wahl zeitlich im Zusammenhang mit dem allgemeinen Wahltermin fällt.</a:t>
            </a:r>
            <a:endParaRPr lang="de-DE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2786051" y="4786323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( 2 ) </a:t>
            </a:r>
            <a:r>
              <a:rPr lang="de-DE" sz="1200" b="1" dirty="0" smtClean="0"/>
              <a:t>Wahlvorschläge können von Mitarbeitenden abgegeben werden, die </a:t>
            </a:r>
            <a:r>
              <a:rPr lang="de-DE" sz="1200" b="1" dirty="0" smtClean="0">
                <a:solidFill>
                  <a:srgbClr val="C00000"/>
                </a:solidFill>
              </a:rPr>
              <a:t>berechtigt </a:t>
            </a:r>
          </a:p>
          <a:p>
            <a:r>
              <a:rPr lang="de-DE" sz="1200" b="1" dirty="0" smtClean="0"/>
              <a:t> sind, die Vertretung der Jugendlichen und der Auszubildenden zu wählen.</a:t>
            </a:r>
            <a:endParaRPr lang="de-DE" sz="1200" b="1" dirty="0"/>
          </a:p>
        </p:txBody>
      </p:sp>
      <p:sp>
        <p:nvSpPr>
          <p:cNvPr id="6" name="Rechteck 5"/>
          <p:cNvSpPr/>
          <p:nvPr/>
        </p:nvSpPr>
        <p:spPr>
          <a:xfrm>
            <a:off x="2786050" y="5357827"/>
            <a:ext cx="5786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( 3 ) </a:t>
            </a:r>
            <a:r>
              <a:rPr lang="de-DE" sz="1200" b="1" dirty="0" smtClean="0"/>
              <a:t>Von den Wahlberechtigten können jeweils soviel Stimmen abgegeben werden, wie Personen in die Vertretung der Jugendlichen und der Auszubildenden zu wählen sind.</a:t>
            </a:r>
            <a:endParaRPr lang="de-DE" sz="1200" b="1" dirty="0"/>
          </a:p>
        </p:txBody>
      </p:sp>
      <p:sp>
        <p:nvSpPr>
          <p:cNvPr id="7" name="Rechteck 6"/>
          <p:cNvSpPr/>
          <p:nvPr/>
        </p:nvSpPr>
        <p:spPr>
          <a:xfrm>
            <a:off x="2786051" y="5929331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( 4 ) </a:t>
            </a:r>
            <a:r>
              <a:rPr lang="de-DE" sz="1200" b="1" dirty="0" smtClean="0"/>
              <a:t>Im Übrigen gelten für das Wahlverfahren die Bestimmungen dieser Wahlordnung</a:t>
            </a:r>
          </a:p>
          <a:p>
            <a:r>
              <a:rPr lang="de-DE" sz="1200" b="1" dirty="0" smtClean="0"/>
              <a:t>       sinngemäß.</a:t>
            </a:r>
            <a:endParaRPr lang="de-DE" sz="1200" b="1" dirty="0"/>
          </a:p>
        </p:txBody>
      </p:sp>
      <p:sp>
        <p:nvSpPr>
          <p:cNvPr id="23" name="Rechteck 22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24"/>
          <p:cNvGrpSpPr/>
          <p:nvPr/>
        </p:nvGrpSpPr>
        <p:grpSpPr>
          <a:xfrm>
            <a:off x="1643043" y="500043"/>
            <a:ext cx="7143800" cy="988334"/>
            <a:chOff x="1643042" y="370468"/>
            <a:chExt cx="7143800" cy="988334"/>
          </a:xfrm>
        </p:grpSpPr>
        <p:sp>
          <p:nvSpPr>
            <p:cNvPr id="26" name="Rechteck 25"/>
            <p:cNvSpPr/>
            <p:nvPr/>
          </p:nvSpPr>
          <p:spPr bwMode="auto">
            <a:xfrm>
              <a:off x="1643042" y="727658"/>
              <a:ext cx="7143800" cy="330587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AutoShape 22"/>
          <p:cNvSpPr>
            <a:spLocks noChangeArrowheads="1"/>
          </p:cNvSpPr>
          <p:nvPr/>
        </p:nvSpPr>
        <p:spPr bwMode="auto">
          <a:xfrm rot="10800000" flipH="1">
            <a:off x="2357422" y="550070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0800000" flipH="1">
            <a:off x="2357422" y="4929198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357422" y="4143381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857356" y="857233"/>
            <a:ext cx="450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Vertretung der Jugendlichen und der Auszubildenden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571737" y="1643051"/>
            <a:ext cx="6357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Mitarbeitende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unter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18 Jahren, die Auszubildenden sowie die weiteren zu ihrer Berufsausbildung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Beschäftigten wählen ihre Vertretung, die von der Mitarbeitervertretung in Angelegenheiten der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Jugendlichen und Auszubildenden zur Beratung hinzuzuziehen ist.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000100" y="2285993"/>
            <a:ext cx="2857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ea typeface="Calibri" pitchFamily="34" charset="0"/>
                <a:cs typeface="Times New Roman" pitchFamily="18" charset="0"/>
              </a:rPr>
              <a:t>Wählbar</a:t>
            </a:r>
            <a:r>
              <a:rPr lang="de-DE" sz="1200" b="1" dirty="0" smtClean="0">
                <a:ea typeface="Calibri" pitchFamily="34" charset="0"/>
                <a:cs typeface="Times New Roman" pitchFamily="18" charset="0"/>
              </a:rPr>
              <a:t> sind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alle</a:t>
            </a:r>
            <a:r>
              <a:rPr lang="de-DE" sz="1200" b="1" dirty="0" smtClean="0">
                <a:ea typeface="Calibri" pitchFamily="34" charset="0"/>
                <a:cs typeface="Times New Roman" pitchFamily="18" charset="0"/>
              </a:rPr>
              <a:t> Wahlberechtigten, die am Wahltag</a:t>
            </a:r>
            <a:endParaRPr lang="de-DE" sz="1200" b="1" dirty="0" smtClean="0"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4143373" y="2357431"/>
            <a:ext cx="4071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a) das 16. Lebensjahr vollendet haben,</a:t>
            </a:r>
            <a:b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b) der Dienststelle seit mindestens drei Monaten angehören 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 rot="10800000" flipH="1">
            <a:off x="3714745" y="250030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428861" y="2786059"/>
            <a:ext cx="1245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Gewählt werden</a:t>
            </a:r>
            <a:endParaRPr lang="de-DE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143372" y="2786059"/>
            <a:ext cx="45005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</a:t>
            </a:r>
            <a:r>
              <a:rPr kumimoji="0" lang="de-DE" sz="11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Person bei Dienststellen mit in der Regel 5 bis 15 Wahlberechtigten;</a:t>
            </a:r>
            <a:br>
              <a:rPr kumimoji="0" lang="de-DE" sz="11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drei</a:t>
            </a:r>
            <a:r>
              <a:rPr kumimoji="0" lang="de-DE" sz="11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Personen bei Dienststellen mit </a:t>
            </a:r>
            <a:r>
              <a:rPr kumimoji="0" lang="de-DE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mehr als 15</a:t>
            </a:r>
            <a:r>
              <a:rPr kumimoji="0" lang="de-DE" sz="11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Wahlberechtigten.</a:t>
            </a:r>
            <a:endParaRPr kumimoji="0" lang="de-DE" sz="1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0800000" flipH="1">
            <a:off x="3714745" y="2857497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143373" y="3286125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de-DE" sz="1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Amtszeit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beträgt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zwei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Jahre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1000100" y="1714488"/>
            <a:ext cx="117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§ 49 MVG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37" grpId="0" animBg="1"/>
      <p:bldP spid="33" grpId="0"/>
      <p:bldP spid="42" grpId="0" animBg="1"/>
      <p:bldP spid="45" grpId="0" animBg="1"/>
      <p:bldP spid="4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1" y="-4"/>
            <a:ext cx="3214679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643174" y="2786059"/>
            <a:ext cx="6072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dirty="0" smtClean="0"/>
              <a:t>In Dienststellen, in denen </a:t>
            </a:r>
            <a:r>
              <a:rPr lang="de-DE" sz="1400" b="1" dirty="0" smtClean="0">
                <a:solidFill>
                  <a:srgbClr val="C00000"/>
                </a:solidFill>
              </a:rPr>
              <a:t>mindestens fünf </a:t>
            </a:r>
            <a:r>
              <a:rPr lang="de-DE" sz="1400" dirty="0" smtClean="0"/>
              <a:t>schwerbehinderte Mitarbeitende </a:t>
            </a:r>
          </a:p>
          <a:p>
            <a:r>
              <a:rPr lang="de-DE" sz="1400" dirty="0" smtClean="0"/>
              <a:t>nicht nur vorübergehend beschäftigt sind, werden eine Vertrauensperson und mindestens eine Stellvertretung gewählt. </a:t>
            </a:r>
            <a:endParaRPr lang="de-DE" sz="1400" dirty="0"/>
          </a:p>
        </p:txBody>
      </p:sp>
      <p:grpSp>
        <p:nvGrpSpPr>
          <p:cNvPr id="2" name="Gruppieren 37"/>
          <p:cNvGrpSpPr/>
          <p:nvPr/>
        </p:nvGrpSpPr>
        <p:grpSpPr>
          <a:xfrm>
            <a:off x="2571736" y="4643448"/>
            <a:ext cx="6215107" cy="857256"/>
            <a:chOff x="2571736" y="4643446"/>
            <a:chExt cx="6215106" cy="857256"/>
          </a:xfrm>
        </p:grpSpPr>
        <p:sp>
          <p:nvSpPr>
            <p:cNvPr id="33" name="Rechteck 32"/>
            <p:cNvSpPr/>
            <p:nvPr/>
          </p:nvSpPr>
          <p:spPr bwMode="auto">
            <a:xfrm>
              <a:off x="2571736" y="4643446"/>
              <a:ext cx="6143668" cy="857256"/>
            </a:xfrm>
            <a:prstGeom prst="rect">
              <a:avLst/>
            </a:prstGeom>
            <a:gradFill flip="none" rotWithShape="1">
              <a:gsLst>
                <a:gs pos="0">
                  <a:srgbClr val="FFF5D9"/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643175" y="4714884"/>
              <a:ext cx="6143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( 3 ) </a:t>
              </a:r>
              <a:r>
                <a:rPr lang="de-DE" sz="1400" dirty="0" smtClean="0"/>
                <a:t>Wahlberechtigt sind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alle</a:t>
              </a:r>
              <a:r>
                <a:rPr lang="de-DE" sz="1400" dirty="0" smtClean="0"/>
                <a:t> in der Dienststelle beschäftigten schwerbehinderten Mitarbeiter und Mitarbeiterinnen.</a:t>
              </a:r>
              <a:endParaRPr lang="de-DE" sz="14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643175" y="5143512"/>
              <a:ext cx="40719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( 4 ) </a:t>
              </a:r>
              <a:r>
                <a:rPr lang="de-DE" sz="1400" dirty="0" smtClean="0"/>
                <a:t>Für die Wählbarkeit gilt § 10 entsprechend.</a:t>
              </a:r>
              <a:endParaRPr lang="de-DE" sz="1400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2643173" y="5786454"/>
            <a:ext cx="5929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( 5 ) </a:t>
            </a:r>
            <a:r>
              <a:rPr lang="de-DE" sz="1400" dirty="0" smtClean="0"/>
              <a:t>Besteht eine Gemeinsame Mitarbeitervertretung, ist eine gemeinsame Vertrauensperson der Schwerbehinderten zu wählen. </a:t>
            </a:r>
            <a:endParaRPr lang="de-DE" sz="1400" dirty="0"/>
          </a:p>
        </p:txBody>
      </p:sp>
      <p:grpSp>
        <p:nvGrpSpPr>
          <p:cNvPr id="8" name="Gruppieren 24"/>
          <p:cNvGrpSpPr/>
          <p:nvPr/>
        </p:nvGrpSpPr>
        <p:grpSpPr>
          <a:xfrm>
            <a:off x="1643043" y="500043"/>
            <a:ext cx="7143800" cy="988334"/>
            <a:chOff x="1643042" y="370468"/>
            <a:chExt cx="7143800" cy="988334"/>
          </a:xfrm>
        </p:grpSpPr>
        <p:sp>
          <p:nvSpPr>
            <p:cNvPr id="9" name="Rechteck 8"/>
            <p:cNvSpPr/>
            <p:nvPr/>
          </p:nvSpPr>
          <p:spPr bwMode="auto">
            <a:xfrm>
              <a:off x="1643042" y="727658"/>
              <a:ext cx="7143800" cy="330587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hteck 11"/>
          <p:cNvSpPr/>
          <p:nvPr/>
        </p:nvSpPr>
        <p:spPr>
          <a:xfrm>
            <a:off x="1643043" y="857233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Vertrauensperson der schwerbehinderten Mitarbeitenden</a:t>
            </a:r>
            <a:endParaRPr lang="de-DE" sz="1400" b="1" dirty="0"/>
          </a:p>
        </p:txBody>
      </p:sp>
      <p:grpSp>
        <p:nvGrpSpPr>
          <p:cNvPr id="11" name="Gruppieren 36"/>
          <p:cNvGrpSpPr/>
          <p:nvPr/>
        </p:nvGrpSpPr>
        <p:grpSpPr>
          <a:xfrm>
            <a:off x="2571736" y="3643315"/>
            <a:ext cx="6286547" cy="928694"/>
            <a:chOff x="2571736" y="3643314"/>
            <a:chExt cx="6286546" cy="928694"/>
          </a:xfrm>
        </p:grpSpPr>
        <p:sp>
          <p:nvSpPr>
            <p:cNvPr id="34" name="Rechteck 33"/>
            <p:cNvSpPr/>
            <p:nvPr/>
          </p:nvSpPr>
          <p:spPr bwMode="auto">
            <a:xfrm>
              <a:off x="2571736" y="3643314"/>
              <a:ext cx="6143668" cy="928694"/>
            </a:xfrm>
            <a:prstGeom prst="rect">
              <a:avLst/>
            </a:prstGeom>
            <a:gradFill flip="none" rotWithShape="1">
              <a:gsLst>
                <a:gs pos="0">
                  <a:srgbClr val="FFF5D9"/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eaLnBrk="0" hangingPunct="0">
                <a:spcBef>
                  <a:spcPct val="50000"/>
                </a:spcBef>
                <a:buFontTx/>
                <a:buChar char="•"/>
                <a:defRPr/>
              </a:pP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643175" y="4000504"/>
              <a:ext cx="62151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( 2 ) </a:t>
              </a:r>
              <a:r>
                <a:rPr lang="de-DE" sz="1400" dirty="0" smtClean="0"/>
                <a:t>Für die </a:t>
              </a:r>
              <a:r>
                <a:rPr lang="de-DE" sz="1400" b="1" dirty="0" smtClean="0"/>
                <a:t>Amtszeit</a:t>
              </a:r>
              <a:r>
                <a:rPr lang="de-DE" sz="1400" dirty="0" smtClean="0"/>
                <a:t> der Vertrauensperson und der sie stellvertretenden Personen gelten die §§ 15 bis 18 entsprechend.</a:t>
              </a:r>
              <a:endParaRPr lang="de-DE" sz="14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643175" y="3714752"/>
              <a:ext cx="60722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/>
                <a:t>Für das </a:t>
              </a:r>
              <a:r>
                <a:rPr lang="de-DE" sz="1400" b="1" dirty="0" smtClean="0"/>
                <a:t>Wahlverfahren</a:t>
              </a:r>
              <a:r>
                <a:rPr lang="de-DE" sz="1400" dirty="0" smtClean="0"/>
                <a:t> finden die §§ 11, 13 und 14 entsprechende Anwendung.</a:t>
              </a:r>
              <a:endParaRPr lang="de-DE" sz="1400" dirty="0"/>
            </a:p>
          </p:txBody>
        </p:sp>
      </p:grpSp>
      <p:sp>
        <p:nvSpPr>
          <p:cNvPr id="14" name="Rechteck 13"/>
          <p:cNvSpPr/>
          <p:nvPr/>
        </p:nvSpPr>
        <p:spPr>
          <a:xfrm>
            <a:off x="1071539" y="3643315"/>
            <a:ext cx="984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Wahlverfahren</a:t>
            </a:r>
            <a:endParaRPr lang="de-DE" sz="1000" b="1" dirty="0"/>
          </a:p>
        </p:txBody>
      </p:sp>
      <p:sp>
        <p:nvSpPr>
          <p:cNvPr id="15" name="Rechteck 14"/>
          <p:cNvSpPr/>
          <p:nvPr/>
        </p:nvSpPr>
        <p:spPr>
          <a:xfrm>
            <a:off x="785788" y="3500438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Wahlschutz</a:t>
            </a:r>
            <a:endParaRPr lang="de-DE" sz="1000" b="1" dirty="0"/>
          </a:p>
        </p:txBody>
      </p:sp>
      <p:sp>
        <p:nvSpPr>
          <p:cNvPr id="16" name="Rechteck 15"/>
          <p:cNvSpPr/>
          <p:nvPr/>
        </p:nvSpPr>
        <p:spPr>
          <a:xfrm>
            <a:off x="714348" y="3786191"/>
            <a:ext cx="13163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Anfechtung der Wahl</a:t>
            </a:r>
            <a:endParaRPr lang="de-DE" sz="1000" b="1" dirty="0"/>
          </a:p>
        </p:txBody>
      </p:sp>
      <p:sp>
        <p:nvSpPr>
          <p:cNvPr id="17" name="Rechteck 16"/>
          <p:cNvSpPr/>
          <p:nvPr/>
        </p:nvSpPr>
        <p:spPr>
          <a:xfrm>
            <a:off x="1214414" y="4143381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Amtszeit</a:t>
            </a:r>
            <a:endParaRPr lang="de-DE" sz="1000" b="1" dirty="0"/>
          </a:p>
        </p:txBody>
      </p:sp>
      <p:sp>
        <p:nvSpPr>
          <p:cNvPr id="18" name="Rechteck 17"/>
          <p:cNvSpPr/>
          <p:nvPr/>
        </p:nvSpPr>
        <p:spPr>
          <a:xfrm>
            <a:off x="714349" y="4286257"/>
            <a:ext cx="1234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Neu- und Nachwahl</a:t>
            </a:r>
            <a:endParaRPr lang="de-DE" sz="1000" b="1" dirty="0"/>
          </a:p>
        </p:txBody>
      </p:sp>
      <p:sp>
        <p:nvSpPr>
          <p:cNvPr id="19" name="Rechteck 18"/>
          <p:cNvSpPr/>
          <p:nvPr/>
        </p:nvSpPr>
        <p:spPr>
          <a:xfrm>
            <a:off x="785787" y="4429133"/>
            <a:ext cx="12618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Ersatzmitgliedschaft</a:t>
            </a:r>
            <a:endParaRPr lang="de-DE" sz="1000" b="1" dirty="0"/>
          </a:p>
        </p:txBody>
      </p:sp>
      <p:sp>
        <p:nvSpPr>
          <p:cNvPr id="20" name="Rechteck 19"/>
          <p:cNvSpPr/>
          <p:nvPr/>
        </p:nvSpPr>
        <p:spPr>
          <a:xfrm>
            <a:off x="2643175" y="2071679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50  Wahl der Vertrauensperson </a:t>
            </a:r>
          </a:p>
          <a:p>
            <a:r>
              <a:rPr lang="de-DE" sz="1600" b="1" dirty="0" smtClean="0"/>
              <a:t>der schwerbehinderten Mitarbeiter und Mitarbeiterinnen</a:t>
            </a:r>
            <a:endParaRPr lang="de-DE" sz="1600" b="1" dirty="0"/>
          </a:p>
        </p:txBody>
      </p:sp>
      <p:grpSp>
        <p:nvGrpSpPr>
          <p:cNvPr id="21" name="Gruppieren 13"/>
          <p:cNvGrpSpPr/>
          <p:nvPr/>
        </p:nvGrpSpPr>
        <p:grpSpPr>
          <a:xfrm>
            <a:off x="357159" y="1785923"/>
            <a:ext cx="2143140" cy="757299"/>
            <a:chOff x="714348" y="3357562"/>
            <a:chExt cx="2143140" cy="757300"/>
          </a:xfrm>
        </p:grpSpPr>
        <p:sp>
          <p:nvSpPr>
            <p:cNvPr id="22" name="Rechteck 21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8663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1142976" y="3714754"/>
              <a:ext cx="928695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785787" y="4857760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Aktives und </a:t>
            </a:r>
          </a:p>
          <a:p>
            <a:r>
              <a:rPr lang="de-DE" sz="1000" b="1" dirty="0" smtClean="0"/>
              <a:t>Passives Wahlrecht </a:t>
            </a:r>
            <a:endParaRPr lang="de-DE" sz="1000" b="1" dirty="0"/>
          </a:p>
        </p:txBody>
      </p:sp>
      <p:sp>
        <p:nvSpPr>
          <p:cNvPr id="27" name="Rechteck 26"/>
          <p:cNvSpPr/>
          <p:nvPr/>
        </p:nvSpPr>
        <p:spPr>
          <a:xfrm>
            <a:off x="714348" y="5429265"/>
            <a:ext cx="1776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…die Vorgaben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sind mit denen zur Wahl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der MAV identisch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0800000" flipH="1">
            <a:off x="2357422" y="3786191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357422" y="292893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357422" y="4143381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357422" y="5143512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0800000" flipH="1">
            <a:off x="2357422" y="478632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2845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3357554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1"/>
          <p:cNvSpPr>
            <a:spLocks noChangeArrowheads="1"/>
          </p:cNvSpPr>
          <p:nvPr/>
        </p:nvSpPr>
        <p:spPr bwMode="auto">
          <a:xfrm>
            <a:off x="2000232" y="4357694"/>
            <a:ext cx="6643734" cy="1714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1"/>
          <p:cNvSpPr>
            <a:spLocks noChangeArrowheads="1"/>
          </p:cNvSpPr>
          <p:nvPr/>
        </p:nvSpPr>
        <p:spPr bwMode="auto">
          <a:xfrm>
            <a:off x="2000232" y="2214554"/>
            <a:ext cx="6643734" cy="2000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4612" y="2285992"/>
            <a:ext cx="57150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In einer Stellungnahme zum Betr.VG </a:t>
            </a:r>
          </a:p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schreibt der Vorsitzende der Fuldaer Bischofskonferenz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Kardinal Frings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r>
              <a:rPr lang="de-DE" sz="1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am 28.07.1951 an den </a:t>
            </a:r>
            <a:r>
              <a:rPr lang="de-DE" sz="1400" dirty="0">
                <a:latin typeface="Calibri" pitchFamily="34" charset="0"/>
                <a:ea typeface="Calibri" pitchFamily="34" charset="0"/>
                <a:cs typeface="Arial" pitchFamily="34" charset="0"/>
              </a:rPr>
              <a:t>Bundeskanzler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Dr. </a:t>
            </a:r>
            <a:r>
              <a:rPr lang="de-DE" sz="1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Konrad </a:t>
            </a:r>
            <a:r>
              <a:rPr lang="de-DE" sz="1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Adenauer: </a:t>
            </a:r>
            <a:endParaRPr lang="de-DE" sz="14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hteck 6"/>
          <p:cNvSpPr>
            <a:spLocks noChangeArrowheads="1"/>
          </p:cNvSpPr>
          <p:nvPr/>
        </p:nvSpPr>
        <p:spPr bwMode="auto">
          <a:xfrm>
            <a:off x="2714612" y="3071810"/>
            <a:ext cx="578647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400" b="1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„das </a:t>
            </a:r>
            <a:r>
              <a:rPr lang="de-DE" sz="1400" b="1" i="1" dirty="0">
                <a:latin typeface="Calibri" pitchFamily="34" charset="0"/>
                <a:ea typeface="Calibri" pitchFamily="34" charset="0"/>
                <a:cs typeface="Arial" pitchFamily="34" charset="0"/>
              </a:rPr>
              <a:t>Gesetz (Betr.VG) findet keine Anwendung auf die Mitbestimmung </a:t>
            </a:r>
          </a:p>
          <a:p>
            <a:pPr eaLnBrk="0" hangingPunct="0"/>
            <a:r>
              <a:rPr lang="de-DE" sz="1400" b="1" i="1" dirty="0">
                <a:latin typeface="Calibri" pitchFamily="34" charset="0"/>
                <a:ea typeface="Calibri" pitchFamily="34" charset="0"/>
                <a:cs typeface="Arial" pitchFamily="34" charset="0"/>
              </a:rPr>
              <a:t>der Arbeitnehmer der Religionsgemeinschaften und deren </a:t>
            </a:r>
            <a:r>
              <a:rPr lang="de-DE" sz="1400" b="1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Einrichtungen..“</a:t>
            </a:r>
            <a:endParaRPr lang="de-DE" sz="1400" b="1" i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2643174" y="3571876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…und begründet das mit Hinweis auf den Art.140 Grundgesetz </a:t>
            </a:r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und  </a:t>
            </a:r>
          </a:p>
          <a:p>
            <a:r>
              <a:rPr lang="de-DE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Art.137 der Weimarer Reichsverfassung</a:t>
            </a:r>
            <a:endParaRPr lang="de-DE" sz="1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Picture 4" descr="C:\Dokumente und Einstellungen\Gisbert\Desktop\MAV Seminar_Kirche und Diakonie\Kardinal fring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785818" cy="99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kumente und Einstellungen\Gisbert\Desktop\MAV Seminar_Kirche und Diakonie\Adenauer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72074"/>
            <a:ext cx="1062373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456"/>
          <p:cNvSpPr>
            <a:spLocks noChangeArrowheads="1"/>
          </p:cNvSpPr>
          <p:nvPr/>
        </p:nvSpPr>
        <p:spPr bwMode="auto">
          <a:xfrm>
            <a:off x="2714612" y="4429132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§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118.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Abs.2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Betr.VG schließt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die Religionsgemeinschaften 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                   und Ihre </a:t>
            </a:r>
            <a:r>
              <a:rPr lang="de-DE" sz="1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Einrichtungen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von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Anwendung des Gesetzes aus </a:t>
            </a:r>
            <a:endParaRPr lang="de-DE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57884" y="3857628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Der „Hinweis“ hatte Erfolg</a:t>
            </a:r>
            <a:endParaRPr lang="de-DE" sz="16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14612" y="5214950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…im Vertrauen auf die Bereitschaft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der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Kirche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ein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sozial </a:t>
            </a:r>
            <a:r>
              <a:rPr lang="de-DE" sz="14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vorbildliches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Mitbestimmungsrecht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zu schaffen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, 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wurde den </a:t>
            </a:r>
            <a:r>
              <a:rPr lang="de-DE" sz="1400" i="1" dirty="0">
                <a:latin typeface="Calibri" pitchFamily="34" charset="0"/>
                <a:cs typeface="Arial" pitchFamily="34" charset="0"/>
              </a:rPr>
              <a:t>Wünschen der Kirche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Rechnung getragen</a:t>
            </a:r>
            <a:endParaRPr lang="de-DE" sz="14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714612" y="500063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Fazit der Diskussion 1951 im Bundestag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13" name="Picture 1" descr="C:\Dokumente und Einstellungen\Gisbert\Desktop\MAV Seminar_Kirche und Diakonie\Planarsa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1723846" cy="171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" name="Rechteck 1"/>
          <p:cNvSpPr>
            <a:spLocks noChangeArrowheads="1"/>
          </p:cNvSpPr>
          <p:nvPr/>
        </p:nvSpPr>
        <p:spPr bwMode="auto">
          <a:xfrm>
            <a:off x="3929058" y="1285860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1464" y="571480"/>
            <a:ext cx="22310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071670" y="928670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0" y="0"/>
            <a:ext cx="2928926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500298" y="5286388"/>
            <a:ext cx="6000792" cy="50006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6" name="Rechteck 25"/>
          <p:cNvSpPr/>
          <p:nvPr/>
        </p:nvSpPr>
        <p:spPr>
          <a:xfrm>
            <a:off x="2500298" y="4286256"/>
            <a:ext cx="6000792" cy="85725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5" name="Rechteck 24"/>
          <p:cNvSpPr/>
          <p:nvPr/>
        </p:nvSpPr>
        <p:spPr>
          <a:xfrm>
            <a:off x="2500298" y="3643314"/>
            <a:ext cx="6000792" cy="500066"/>
          </a:xfrm>
          <a:prstGeom prst="rect">
            <a:avLst/>
          </a:prstGeom>
          <a:solidFill>
            <a:srgbClr val="EB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4" name="Rechteck 23"/>
          <p:cNvSpPr/>
          <p:nvPr/>
        </p:nvSpPr>
        <p:spPr bwMode="auto">
          <a:xfrm>
            <a:off x="2500298" y="2643182"/>
            <a:ext cx="6000792" cy="785818"/>
          </a:xfrm>
          <a:prstGeom prst="rect">
            <a:avLst/>
          </a:prstGeom>
          <a:gradFill flip="none" rotWithShape="1">
            <a:gsLst>
              <a:gs pos="0">
                <a:srgbClr val="FFF5D9"/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71736" y="200024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§ 15  Wahl der Vertrauensperson </a:t>
            </a:r>
          </a:p>
          <a:p>
            <a:r>
              <a:rPr lang="de-DE" sz="1600" b="1" dirty="0" smtClean="0"/>
              <a:t>der schwerbehinderten Mitarbeiter und Mitarbeiterinnen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2571736" y="2643182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( 1 ) </a:t>
            </a:r>
            <a:r>
              <a:rPr lang="de-DE" sz="1400" dirty="0" smtClean="0"/>
              <a:t>Wahlberechtigt sind </a:t>
            </a:r>
            <a:r>
              <a:rPr lang="de-DE" sz="1400" b="1" dirty="0" smtClean="0">
                <a:solidFill>
                  <a:srgbClr val="C00000"/>
                </a:solidFill>
              </a:rPr>
              <a:t>alle</a:t>
            </a:r>
            <a:r>
              <a:rPr lang="de-DE" sz="1400" dirty="0" smtClean="0"/>
              <a:t> in der Dienststelle </a:t>
            </a:r>
            <a:r>
              <a:rPr lang="de-DE" sz="1200" dirty="0" smtClean="0"/>
              <a:t>für die die MAV gewählt wird </a:t>
            </a:r>
          </a:p>
          <a:p>
            <a:r>
              <a:rPr lang="de-DE" sz="1400" b="1" dirty="0" smtClean="0"/>
              <a:t>beschäftigten </a:t>
            </a:r>
            <a:r>
              <a:rPr lang="de-DE" sz="1400" b="1" dirty="0" smtClean="0">
                <a:solidFill>
                  <a:srgbClr val="C00000"/>
                </a:solidFill>
              </a:rPr>
              <a:t>schwerbehinderten </a:t>
            </a:r>
            <a:r>
              <a:rPr lang="de-DE" sz="1400" b="1" dirty="0" smtClean="0"/>
              <a:t>Mitarbeitenden </a:t>
            </a:r>
            <a:r>
              <a:rPr lang="de-DE" sz="1400" dirty="0" smtClean="0"/>
              <a:t>und Personen, die gemäß </a:t>
            </a:r>
          </a:p>
          <a:p>
            <a:r>
              <a:rPr lang="de-DE" sz="1400" dirty="0" smtClean="0"/>
              <a:t>§ 68 Absatz 2 SGB IX mit schwerbehinderten Menschen gleichgestellt sind.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2571736" y="3643314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(1a) </a:t>
            </a:r>
            <a:r>
              <a:rPr lang="de-DE" sz="1200" b="1" dirty="0" smtClean="0"/>
              <a:t>Wahlvorschläge können von Mitarbeitenden abgegeben werden, die berechtigt </a:t>
            </a:r>
          </a:p>
          <a:p>
            <a:r>
              <a:rPr lang="de-DE" sz="1200" b="1" dirty="0" smtClean="0"/>
              <a:t> sind, die Vertrauensperson der schwerbehinderten Mitarbeitenden zu wählen.</a:t>
            </a:r>
            <a:endParaRPr lang="de-DE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2571736" y="4286256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( 2 ) </a:t>
            </a:r>
            <a:r>
              <a:rPr lang="de-DE" sz="1400" b="1" dirty="0" smtClean="0"/>
              <a:t>Die Wahl der Vertrauensperson </a:t>
            </a:r>
            <a:r>
              <a:rPr lang="de-DE" sz="1400" b="1" dirty="0" smtClean="0">
                <a:solidFill>
                  <a:srgbClr val="C00000"/>
                </a:solidFill>
              </a:rPr>
              <a:t>wird im Briefwahlverfahren </a:t>
            </a:r>
            <a:r>
              <a:rPr lang="de-DE" sz="1400" b="1" dirty="0" smtClean="0"/>
              <a:t>durchgeführt,</a:t>
            </a:r>
            <a:r>
              <a:rPr lang="de-DE" sz="1400" dirty="0" smtClean="0"/>
              <a:t> </a:t>
            </a:r>
          </a:p>
          <a:p>
            <a:r>
              <a:rPr lang="de-DE" sz="1200" b="1" dirty="0" smtClean="0"/>
              <a:t>ohne dass es eines Verlangens der Wahlberechtigten bedarf. Anstelle des Aushangs oder </a:t>
            </a:r>
          </a:p>
          <a:p>
            <a:r>
              <a:rPr lang="de-DE" sz="1200" b="1" dirty="0" smtClean="0"/>
              <a:t>der sonstigen Bekanntgabe werden die Wahllisten den wahlberechtigten Mitarbeitenden </a:t>
            </a:r>
          </a:p>
          <a:p>
            <a:r>
              <a:rPr lang="de-DE" sz="1200" b="1" dirty="0" smtClean="0">
                <a:solidFill>
                  <a:srgbClr val="C00000"/>
                </a:solidFill>
              </a:rPr>
              <a:t>vom Wahlvorstand </a:t>
            </a:r>
            <a:r>
              <a:rPr lang="de-DE" sz="1200" b="1" dirty="0" smtClean="0"/>
              <a:t>übersandt. </a:t>
            </a:r>
            <a:endParaRPr lang="de-DE" sz="1200" b="1" dirty="0"/>
          </a:p>
        </p:txBody>
      </p:sp>
      <p:sp>
        <p:nvSpPr>
          <p:cNvPr id="9" name="Rechteck 8"/>
          <p:cNvSpPr/>
          <p:nvPr/>
        </p:nvSpPr>
        <p:spPr>
          <a:xfrm>
            <a:off x="2571736" y="5286388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Im Übrigen gelten für die Wahl der Vertrauensperson der schwerbehinderten </a:t>
            </a:r>
          </a:p>
          <a:p>
            <a:r>
              <a:rPr lang="de-DE" sz="1200" b="1" dirty="0" smtClean="0"/>
              <a:t>                               Mitarbeitenden </a:t>
            </a:r>
            <a:r>
              <a:rPr lang="de-DE" sz="1200" b="1" dirty="0" smtClean="0">
                <a:solidFill>
                  <a:srgbClr val="C00000"/>
                </a:solidFill>
              </a:rPr>
              <a:t>die Vorschriften über die Wahl der MAV </a:t>
            </a:r>
            <a:r>
              <a:rPr lang="de-DE" sz="1200" b="1" dirty="0" smtClean="0"/>
              <a:t>entsprechend. </a:t>
            </a:r>
            <a:endParaRPr lang="de-DE" sz="1200" b="1" dirty="0"/>
          </a:p>
        </p:txBody>
      </p:sp>
      <p:sp>
        <p:nvSpPr>
          <p:cNvPr id="11" name="Rechteck 10"/>
          <p:cNvSpPr/>
          <p:nvPr/>
        </p:nvSpPr>
        <p:spPr>
          <a:xfrm>
            <a:off x="2571736" y="5857892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  Gemäß § 50 Absatz 4 MVG.EKD </a:t>
            </a:r>
          </a:p>
          <a:p>
            <a:r>
              <a:rPr lang="de-DE" sz="1600" b="1" dirty="0" smtClean="0"/>
              <a:t>sind auch </a:t>
            </a:r>
            <a:r>
              <a:rPr lang="de-DE" sz="1600" b="1" dirty="0" smtClean="0">
                <a:solidFill>
                  <a:srgbClr val="C00000"/>
                </a:solidFill>
              </a:rPr>
              <a:t>nicht</a:t>
            </a:r>
            <a:r>
              <a:rPr lang="de-DE" sz="1600" b="1" dirty="0" smtClean="0"/>
              <a:t> schwerbehinderte Mitarbeitende wählbar.</a:t>
            </a:r>
            <a:endParaRPr lang="de-DE" sz="1600" b="1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14" name="Rechteck 1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/>
            <p:cNvSpPr/>
            <p:nvPr/>
          </p:nvSpPr>
          <p:spPr>
            <a:xfrm>
              <a:off x="3571868" y="785794"/>
              <a:ext cx="2553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 der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571472" y="1714488"/>
            <a:ext cx="1571636" cy="675979"/>
            <a:chOff x="357158" y="1285860"/>
            <a:chExt cx="2000264" cy="675979"/>
          </a:xfrm>
        </p:grpSpPr>
        <p:sp>
          <p:nvSpPr>
            <p:cNvPr id="22" name="Rechteck 21"/>
            <p:cNvSpPr/>
            <p:nvPr/>
          </p:nvSpPr>
          <p:spPr>
            <a:xfrm>
              <a:off x="357158" y="1285860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ahl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57158" y="1500174"/>
              <a:ext cx="200026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4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O</a:t>
              </a:r>
              <a:r>
                <a:rPr lang="de-DE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rdnung</a:t>
              </a:r>
              <a:endParaRPr lang="de-DE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28" name="Picture 2" descr="C:\Users\Gisbert\Desktop\Seminare in Aprath 2016\Bilder ua für Seminare\freie Bilder_pixabay\Wahlen\elections-149643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1703522" cy="1384111"/>
          </a:xfrm>
          <a:prstGeom prst="rect">
            <a:avLst/>
          </a:prstGeom>
          <a:noFill/>
        </p:spPr>
      </p:pic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143108" y="6072206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143108" y="542926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H="1">
            <a:off x="2143108" y="2928934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57224" y="4786322"/>
            <a:ext cx="1122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 Black" pitchFamily="34" charset="0"/>
              </a:rPr>
              <a:t>Briefwahl</a:t>
            </a:r>
            <a:endParaRPr lang="de-DE" sz="1400" dirty="0">
              <a:latin typeface="Arial Black" pitchFamily="34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0800000" flipH="1">
            <a:off x="2143108" y="4786322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9" grpId="0" animBg="1"/>
      <p:bldP spid="30" grpId="0" animBg="1"/>
      <p:bldP spid="31" grpId="0" animBg="1"/>
      <p:bldP spid="32" grpId="0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4214810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2844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7" name="Picture 3" descr="C:\Users\Gisbert\Desktop\Seminare in Aprath 2016\Bilder ua für Seminare\freie Bilder_pixabay\Zeit  Pause\coffee-932882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215106" cy="4127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1785918" y="5286388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  <a:latin typeface="Arial Black" pitchFamily="34" charset="0"/>
              </a:rPr>
              <a:t>Kaffeepause </a:t>
            </a:r>
            <a:endParaRPr lang="de-DE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52" y="2071678"/>
            <a:ext cx="56436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Präsenz der MAV in Außenstellen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Dienststellen-MAV, Gesamt-MAV oder Gemeinsame-MAV</a:t>
            </a:r>
            <a:endParaRPr kumimoji="0" lang="de-DE" sz="1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14480" y="2643182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Was ist für uns besser ? </a:t>
            </a:r>
            <a:r>
              <a:rPr lang="de-DE" sz="1400" i="1" dirty="0" smtClean="0">
                <a:cs typeface="Times New Roman" pitchFamily="18" charset="0"/>
              </a:rPr>
              <a:t>Vor jeder Neuwahl wird diese Frage in der Mitarbeiterschaft neu erfunden. Zumeist in Außenstellen oder „eigenständigen“ Teilbereichen, in denen die MAV </a:t>
            </a:r>
          </a:p>
          <a:p>
            <a:r>
              <a:rPr lang="de-DE" sz="1400" i="1" dirty="0" smtClean="0">
                <a:cs typeface="Times New Roman" pitchFamily="18" charset="0"/>
              </a:rPr>
              <a:t>nicht ständig präsent ist. Und zumeist von Leuten, die kein oder nur wenig Wissen um eine </a:t>
            </a:r>
          </a:p>
          <a:p>
            <a:r>
              <a:rPr lang="de-DE" sz="1400" i="1" dirty="0" smtClean="0">
                <a:cs typeface="Times New Roman" pitchFamily="18" charset="0"/>
              </a:rPr>
              <a:t>MAV haben (oder die MAV ohnehin für überflüssig halten ) 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1714480" y="357187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…aber gerade deshalb ist es notwendig, dass sich die MAV die Frage selber „Neu“ stellt </a:t>
            </a:r>
          </a:p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und ihre Argumente an Hand der </a:t>
            </a:r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aktuellen Gegebenheiten </a:t>
            </a:r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neu überprüft. </a:t>
            </a:r>
          </a:p>
        </p:txBody>
      </p:sp>
      <p:sp>
        <p:nvSpPr>
          <p:cNvPr id="10" name="Rechteck 9"/>
          <p:cNvSpPr/>
          <p:nvPr/>
        </p:nvSpPr>
        <p:spPr>
          <a:xfrm>
            <a:off x="1714480" y="4214818"/>
            <a:ext cx="68279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Die Formel  „</a:t>
            </a:r>
            <a:r>
              <a:rPr lang="de-DE" sz="14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eine Große MAV ist besser als viele Kleine</a:t>
            </a:r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“  stimmt nicht unbedingt, wenn es </a:t>
            </a:r>
          </a:p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um die Identität unterschiedlicher Dienststellen geht. Geht es aber um die Freistellung sieht </a:t>
            </a:r>
          </a:p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das anders aus,- oft werden nur als Wahlgemeinschaft </a:t>
            </a:r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Freistellungsgrenzen</a:t>
            </a:r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 überschritten.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14480" y="4929198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Zudem ist das </a:t>
            </a:r>
            <a:r>
              <a:rPr lang="de-DE" sz="1400" b="1" i="1" dirty="0" smtClean="0">
                <a:ea typeface="Calibri" pitchFamily="34" charset="0"/>
                <a:cs typeface="Times New Roman" pitchFamily="18" charset="0"/>
              </a:rPr>
              <a:t>Wissenspotential</a:t>
            </a:r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, dass die „vielen Mitglieder“ in die MAV einbringen können </a:t>
            </a:r>
          </a:p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ein Pluspunkt,- ebenso die Möglichkeit der Aufgabenteilung (Ausschüsse) und Spezialisierung, </a:t>
            </a:r>
          </a:p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die in kleinen </a:t>
            </a:r>
            <a:r>
              <a:rPr lang="de-DE" sz="1400" i="1" dirty="0" err="1" smtClean="0">
                <a:ea typeface="Calibri" pitchFamily="34" charset="0"/>
                <a:cs typeface="Times New Roman" pitchFamily="18" charset="0"/>
              </a:rPr>
              <a:t>MAVen</a:t>
            </a:r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 nicht geleistet werden kann.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4282" y="0"/>
            <a:ext cx="142844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71448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ea typeface="Calibri" pitchFamily="34" charset="0"/>
                <a:cs typeface="Times New Roman" pitchFamily="18" charset="0"/>
              </a:rPr>
              <a:t>…und sollte tatsächlich mal eine Außenstelle nicht in der MAV vertreten sein, kann von dort      „der/die Sachverständige“ zur MAV-Sitzung eingeladen werden. 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18" name="Rechteck 1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21"/>
          <p:cNvSpPr>
            <a:spLocks noChangeArrowheads="1"/>
          </p:cNvSpPr>
          <p:nvPr/>
        </p:nvSpPr>
        <p:spPr bwMode="auto">
          <a:xfrm>
            <a:off x="0" y="0"/>
            <a:ext cx="264317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2500299" y="4714884"/>
            <a:ext cx="6143668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00299" y="3500438"/>
            <a:ext cx="6143668" cy="10715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43174" y="1928803"/>
            <a:ext cx="3500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§ 6    </a:t>
            </a:r>
            <a:r>
              <a:rPr lang="de-DE" sz="1600" b="1" dirty="0" smtClean="0">
                <a:cs typeface="Arial" pitchFamily="34" charset="0"/>
              </a:rPr>
              <a:t>Gesamtmitarbeitervertretungen</a:t>
            </a:r>
            <a:endParaRPr lang="de-DE" sz="1600" b="1" dirty="0">
              <a:cs typeface="Arial" pitchFamily="34" charset="0"/>
            </a:endParaRPr>
          </a:p>
        </p:txBody>
      </p:sp>
      <p:grpSp>
        <p:nvGrpSpPr>
          <p:cNvPr id="2" name="Gruppieren 26"/>
          <p:cNvGrpSpPr/>
          <p:nvPr/>
        </p:nvGrpSpPr>
        <p:grpSpPr>
          <a:xfrm>
            <a:off x="2500299" y="2285993"/>
            <a:ext cx="6143668" cy="1071570"/>
            <a:chOff x="2500298" y="2285992"/>
            <a:chExt cx="6143668" cy="1071570"/>
          </a:xfrm>
        </p:grpSpPr>
        <p:sp>
          <p:nvSpPr>
            <p:cNvPr id="42" name="Rechteck 41"/>
            <p:cNvSpPr/>
            <p:nvPr/>
          </p:nvSpPr>
          <p:spPr bwMode="auto">
            <a:xfrm>
              <a:off x="2500298" y="2285992"/>
              <a:ext cx="6143668" cy="1071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cs typeface="Arial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643174" y="2357430"/>
              <a:ext cx="592938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>
                  <a:cs typeface="Arial" pitchFamily="34" charset="0"/>
                </a:rPr>
                <a:t>( 1 ) </a:t>
              </a:r>
              <a:r>
                <a:rPr lang="de-DE" sz="1400" dirty="0" smtClean="0">
                  <a:cs typeface="Arial" pitchFamily="34" charset="0"/>
                </a:rPr>
                <a:t>Bestehen bei einer kirchlichen Körperschaft </a:t>
              </a:r>
              <a:r>
                <a:rPr lang="de-DE" sz="1200" dirty="0" smtClean="0">
                  <a:cs typeface="Arial" pitchFamily="34" charset="0"/>
                </a:rPr>
                <a:t>..ff  </a:t>
              </a:r>
              <a:r>
                <a:rPr lang="de-DE" sz="1400" dirty="0" smtClean="0">
                  <a:cs typeface="Arial" pitchFamily="34" charset="0"/>
                </a:rPr>
                <a:t>oder einer Einrichtung der Diakonie </a:t>
              </a:r>
              <a:r>
                <a:rPr lang="de-DE" sz="1400" b="1" dirty="0" smtClean="0">
                  <a:cs typeface="Arial" pitchFamily="34" charset="0"/>
                </a:rPr>
                <a:t>mehrere</a:t>
              </a:r>
              <a:r>
                <a:rPr lang="de-DE" sz="1400" dirty="0" smtClean="0">
                  <a:cs typeface="Arial" pitchFamily="34" charset="0"/>
                </a:rPr>
                <a:t> Mitarbeitervertretungen, ist </a:t>
              </a:r>
              <a:r>
                <a:rPr lang="de-DE" sz="1400" b="1" dirty="0" smtClean="0">
                  <a:solidFill>
                    <a:srgbClr val="C00000"/>
                  </a:solidFill>
                  <a:cs typeface="Arial" pitchFamily="34" charset="0"/>
                </a:rPr>
                <a:t>auf Antrag der Mehrheit </a:t>
              </a:r>
              <a:r>
                <a:rPr lang="de-DE" sz="1400" dirty="0" smtClean="0">
                  <a:cs typeface="Arial" pitchFamily="34" charset="0"/>
                </a:rPr>
                <a:t>dieser </a:t>
              </a:r>
              <a:r>
                <a:rPr lang="de-DE" sz="1400" dirty="0" err="1" smtClean="0">
                  <a:cs typeface="Arial" pitchFamily="34" charset="0"/>
                </a:rPr>
                <a:t>MAVen</a:t>
              </a:r>
              <a:r>
                <a:rPr lang="de-DE" sz="1400" dirty="0" smtClean="0">
                  <a:cs typeface="Arial" pitchFamily="34" charset="0"/>
                </a:rPr>
                <a:t> eine Gesamtmitarbeitervertretung zu bilden; </a:t>
              </a:r>
            </a:p>
            <a:p>
              <a:r>
                <a:rPr lang="de-DE" sz="1400" dirty="0" smtClean="0">
                  <a:cs typeface="Arial" pitchFamily="34" charset="0"/>
                </a:rPr>
                <a:t>                                        </a:t>
              </a:r>
              <a:r>
                <a:rPr lang="de-DE" sz="1200" i="1" dirty="0" smtClean="0">
                  <a:cs typeface="Arial" pitchFamily="34" charset="0"/>
                </a:rPr>
                <a:t>bei zwei </a:t>
              </a:r>
              <a:r>
                <a:rPr lang="de-DE" sz="1200" i="1" dirty="0" err="1" smtClean="0">
                  <a:cs typeface="Arial" pitchFamily="34" charset="0"/>
                </a:rPr>
                <a:t>MAVen</a:t>
              </a:r>
              <a:r>
                <a:rPr lang="de-DE" sz="1200" i="1" dirty="0" smtClean="0">
                  <a:cs typeface="Arial" pitchFamily="34" charset="0"/>
                </a:rPr>
                <a:t> genügt der Antrag einer Mitarbeitervertretung.</a:t>
              </a:r>
              <a:endParaRPr lang="de-DE" sz="1200" i="1" dirty="0">
                <a:cs typeface="Arial" pitchFamily="34" charset="0"/>
              </a:endParaRPr>
            </a:p>
          </p:txBody>
        </p:sp>
      </p:grpSp>
      <p:sp>
        <p:nvSpPr>
          <p:cNvPr id="31" name="Rechteck 30"/>
          <p:cNvSpPr/>
          <p:nvPr/>
        </p:nvSpPr>
        <p:spPr>
          <a:xfrm>
            <a:off x="2571736" y="3500439"/>
            <a:ext cx="5929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( 2 ) </a:t>
            </a:r>
            <a:r>
              <a:rPr lang="de-DE" sz="1400" dirty="0" smtClean="0">
                <a:cs typeface="Arial" pitchFamily="34" charset="0"/>
              </a:rPr>
              <a:t>Die Gesamtmitarbeitervertretung ist zuständig für die Aufgaben der MAV, </a:t>
            </a:r>
          </a:p>
          <a:p>
            <a:r>
              <a:rPr lang="de-DE" sz="1400" dirty="0" smtClean="0">
                <a:cs typeface="Arial" pitchFamily="34" charset="0"/>
              </a:rPr>
              <a:t>     soweit sie Mitarbeitende </a:t>
            </a:r>
            <a:r>
              <a:rPr lang="de-DE" sz="1400" b="1" dirty="0" smtClean="0">
                <a:cs typeface="Arial" pitchFamily="34" charset="0"/>
              </a:rPr>
              <a:t>aus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mehreren</a:t>
            </a:r>
            <a:r>
              <a:rPr lang="de-DE" sz="1400" b="1" dirty="0" smtClean="0">
                <a:cs typeface="Arial" pitchFamily="34" charset="0"/>
              </a:rPr>
              <a:t> oder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allen</a:t>
            </a:r>
            <a:r>
              <a:rPr lang="de-DE" sz="1400" b="1" dirty="0" smtClean="0">
                <a:cs typeface="Arial" pitchFamily="34" charset="0"/>
              </a:rPr>
              <a:t> Dienststellen </a:t>
            </a:r>
            <a:r>
              <a:rPr lang="de-DE" sz="1400" dirty="0" smtClean="0">
                <a:cs typeface="Arial" pitchFamily="34" charset="0"/>
              </a:rPr>
              <a:t>betreffen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86051" y="4000505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cs typeface="Arial" pitchFamily="34" charset="0"/>
              </a:rPr>
              <a:t>Darüber hinaus übernimmt die Gesamtmitarbeitervertretung die Aufgaben der MAV, </a:t>
            </a:r>
          </a:p>
          <a:p>
            <a:r>
              <a:rPr lang="de-DE" sz="1200" b="1" i="1" dirty="0" smtClean="0">
                <a:cs typeface="Arial" pitchFamily="34" charset="0"/>
              </a:rPr>
              <a:t>wenn in einer Dienststelle vorübergehend keine Mitarbeitervertretung vorhanden ist.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571736" y="4786323"/>
            <a:ext cx="6000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( 3 ) </a:t>
            </a:r>
            <a:r>
              <a:rPr lang="de-DE" sz="1400" dirty="0" smtClean="0">
                <a:cs typeface="Arial" pitchFamily="34" charset="0"/>
              </a:rPr>
              <a:t>Die Gesamtmitarbeitervertretung wird aus den </a:t>
            </a:r>
            <a:r>
              <a:rPr lang="de-DE" sz="1400" dirty="0" err="1" smtClean="0">
                <a:cs typeface="Arial" pitchFamily="34" charset="0"/>
              </a:rPr>
              <a:t>MAVen</a:t>
            </a:r>
            <a:r>
              <a:rPr lang="de-DE" sz="1400" dirty="0" smtClean="0">
                <a:cs typeface="Arial" pitchFamily="34" charset="0"/>
              </a:rPr>
              <a:t> nach Abs.1 gebildet, </a:t>
            </a:r>
          </a:p>
          <a:p>
            <a:r>
              <a:rPr lang="de-DE" sz="1400" dirty="0" smtClean="0">
                <a:cs typeface="Arial" pitchFamily="34" charset="0"/>
              </a:rPr>
              <a:t>      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je ein Mitglied </a:t>
            </a:r>
            <a:r>
              <a:rPr lang="de-DE" sz="1400" dirty="0" smtClean="0">
                <a:cs typeface="Arial" pitchFamily="34" charset="0"/>
              </a:rPr>
              <a:t>in die Gesamtmitarbeitervertretung entsenden. </a:t>
            </a:r>
          </a:p>
          <a:p>
            <a:r>
              <a:rPr lang="de-DE" sz="1200" i="1" dirty="0" smtClean="0">
                <a:cs typeface="Arial" pitchFamily="34" charset="0"/>
              </a:rPr>
              <a:t>       Die Zahl der Mitglieder der Gesamtmitarbeitervertretung kann abweichend von Satz 1</a:t>
            </a:r>
          </a:p>
          <a:p>
            <a:r>
              <a:rPr lang="de-DE" sz="1200" i="1" dirty="0" smtClean="0">
                <a:cs typeface="Arial" pitchFamily="34" charset="0"/>
              </a:rPr>
              <a:t>       durch Dienstvereinbarung geregelt werden. </a:t>
            </a:r>
            <a:endParaRPr lang="de-DE" sz="1200" i="1" dirty="0"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714613" y="5786455"/>
            <a:ext cx="6072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>
                <a:cs typeface="Arial" pitchFamily="34" charset="0"/>
              </a:rPr>
              <a:t>( 6 ) </a:t>
            </a:r>
            <a:r>
              <a:rPr lang="de-DE" sz="1200" b="1" i="1" dirty="0" smtClean="0">
                <a:cs typeface="Arial" pitchFamily="34" charset="0"/>
              </a:rPr>
              <a:t>Für die Gesamtmitarbeitervertretung gelten die Bestimmungen für die MAV</a:t>
            </a:r>
          </a:p>
          <a:p>
            <a:r>
              <a:rPr lang="de-DE" sz="1200" b="1" i="1" dirty="0" smtClean="0">
                <a:solidFill>
                  <a:srgbClr val="C00000"/>
                </a:solidFill>
                <a:cs typeface="Arial" pitchFamily="34" charset="0"/>
              </a:rPr>
              <a:t>       mit Ausnahme des § 20 Absätze 2 bis 4 </a:t>
            </a:r>
            <a:r>
              <a:rPr lang="de-DE" sz="1200" b="1" i="1" dirty="0" smtClean="0">
                <a:cs typeface="Arial" pitchFamily="34" charset="0"/>
              </a:rPr>
              <a:t>sinngemäß.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 rot="10800000" flipH="1">
            <a:off x="2357422" y="507207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 rot="5400000" flipH="1">
            <a:off x="4536281" y="6322239"/>
            <a:ext cx="285750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 rot="10800000" flipH="1">
            <a:off x="2357422" y="4071942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 rot="10800000" flipH="1">
            <a:off x="2000233" y="507207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428597" y="1428733"/>
            <a:ext cx="2143140" cy="757299"/>
            <a:chOff x="714348" y="3357562"/>
            <a:chExt cx="2143140" cy="757300"/>
          </a:xfrm>
        </p:grpSpPr>
        <p:sp>
          <p:nvSpPr>
            <p:cNvPr id="26" name="Rechteck 25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8663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142976" y="3714754"/>
              <a:ext cx="928695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" name="Gruppieren 42"/>
          <p:cNvGrpSpPr/>
          <p:nvPr/>
        </p:nvGrpSpPr>
        <p:grpSpPr>
          <a:xfrm>
            <a:off x="3286116" y="428604"/>
            <a:ext cx="5500727" cy="988334"/>
            <a:chOff x="3286116" y="370468"/>
            <a:chExt cx="5500726" cy="988334"/>
          </a:xfrm>
        </p:grpSpPr>
        <p:sp>
          <p:nvSpPr>
            <p:cNvPr id="44" name="Rechteck 4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Rechteck 45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21"/>
          <p:cNvSpPr>
            <a:spLocks noChangeArrowheads="1"/>
          </p:cNvSpPr>
          <p:nvPr/>
        </p:nvSpPr>
        <p:spPr bwMode="auto">
          <a:xfrm>
            <a:off x="0" y="0"/>
            <a:ext cx="278605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" name="Rechteck 45"/>
          <p:cNvSpPr/>
          <p:nvPr/>
        </p:nvSpPr>
        <p:spPr bwMode="auto">
          <a:xfrm>
            <a:off x="2571737" y="2285992"/>
            <a:ext cx="614366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2571737" y="4357695"/>
            <a:ext cx="6143668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71737" y="5143512"/>
            <a:ext cx="614366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 sz="16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571736" y="1857365"/>
            <a:ext cx="53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cs typeface="Arial" pitchFamily="34" charset="0"/>
              </a:rPr>
              <a:t>§ 6a  Gesamtmitarbeitervertretung im Dienststellenverbund</a:t>
            </a:r>
            <a:endParaRPr lang="de-DE" sz="1600" b="1" dirty="0"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714613" y="235743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( 1 ) </a:t>
            </a:r>
            <a:r>
              <a:rPr lang="de-DE" sz="1400" b="1" dirty="0" smtClean="0">
                <a:cs typeface="Arial" pitchFamily="34" charset="0"/>
              </a:rPr>
              <a:t>Ein Dienststellenverbund liegt vor</a:t>
            </a:r>
            <a:r>
              <a:rPr lang="de-DE" sz="1400" dirty="0" smtClean="0">
                <a:cs typeface="Arial" pitchFamily="34" charset="0"/>
              </a:rPr>
              <a:t>, </a:t>
            </a:r>
          </a:p>
          <a:p>
            <a:r>
              <a:rPr lang="de-DE" sz="1400" dirty="0" smtClean="0">
                <a:cs typeface="Arial" pitchFamily="34" charset="0"/>
              </a:rPr>
              <a:t>wenn die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einheitliche und beherrschende Leitung</a:t>
            </a:r>
            <a:r>
              <a:rPr lang="de-DE" sz="1400" dirty="0" smtClean="0">
                <a:cs typeface="Arial" pitchFamily="34" charset="0"/>
              </a:rPr>
              <a:t> einer Mehrzahl rechtlich selbstständiger diakonischer Einrichtungen bei einer dieser Einrichtungen liegt. </a:t>
            </a:r>
            <a:endParaRPr lang="de-DE" sz="1400" dirty="0">
              <a:cs typeface="Arial" pitchFamily="34" charset="0"/>
            </a:endParaRPr>
          </a:p>
        </p:txBody>
      </p:sp>
      <p:grpSp>
        <p:nvGrpSpPr>
          <p:cNvPr id="2" name="Gruppieren 30"/>
          <p:cNvGrpSpPr/>
          <p:nvPr/>
        </p:nvGrpSpPr>
        <p:grpSpPr>
          <a:xfrm>
            <a:off x="2571737" y="3214685"/>
            <a:ext cx="6143668" cy="928694"/>
            <a:chOff x="2571736" y="3214686"/>
            <a:chExt cx="6143668" cy="928694"/>
          </a:xfrm>
        </p:grpSpPr>
        <p:sp>
          <p:nvSpPr>
            <p:cNvPr id="27" name="Rechteck 26"/>
            <p:cNvSpPr/>
            <p:nvPr/>
          </p:nvSpPr>
          <p:spPr bwMode="auto">
            <a:xfrm>
              <a:off x="2571736" y="3214686"/>
              <a:ext cx="6143668" cy="92869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cs typeface="Arial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714612" y="3286124"/>
              <a:ext cx="59293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i="1" dirty="0" smtClean="0">
                  <a:cs typeface="Arial" pitchFamily="34" charset="0"/>
                </a:rPr>
                <a:t>Eine einheitliche und beherrschende Leitung ist insbesondere dann gegeben, wenn </a:t>
              </a:r>
            </a:p>
            <a:p>
              <a:r>
                <a:rPr lang="de-DE" sz="1200" b="1" i="1" dirty="0" smtClean="0">
                  <a:cs typeface="Arial" pitchFamily="34" charset="0"/>
                </a:rPr>
                <a:t>durch Mitarbeitende nach § 4 </a:t>
              </a:r>
              <a:r>
                <a:rPr lang="de-DE" sz="1200" b="1" i="1" dirty="0" smtClean="0">
                  <a:solidFill>
                    <a:srgbClr val="C00000"/>
                  </a:solidFill>
                  <a:cs typeface="Arial" pitchFamily="34" charset="0"/>
                </a:rPr>
                <a:t>für mehrere Einrichtungen </a:t>
              </a:r>
              <a:r>
                <a:rPr lang="de-DE" sz="1200" b="1" i="1" dirty="0" smtClean="0">
                  <a:cs typeface="Arial" pitchFamily="34" charset="0"/>
                </a:rPr>
                <a:t>bestimmen und Entscheidungen </a:t>
              </a:r>
            </a:p>
            <a:p>
              <a:r>
                <a:rPr lang="de-DE" sz="1200" b="1" i="1" dirty="0" smtClean="0">
                  <a:cs typeface="Arial" pitchFamily="34" charset="0"/>
                </a:rPr>
                <a:t>über die </a:t>
              </a:r>
              <a:r>
                <a:rPr lang="de-DE" sz="1200" b="1" i="1" dirty="0" smtClean="0">
                  <a:solidFill>
                    <a:srgbClr val="C00000"/>
                  </a:solidFill>
                  <a:cs typeface="Arial" pitchFamily="34" charset="0"/>
                </a:rPr>
                <a:t>Rahmenbedingungen der Geschäftspolitik </a:t>
              </a:r>
              <a:r>
                <a:rPr lang="de-DE" sz="1200" b="1" i="1" dirty="0" smtClean="0">
                  <a:cs typeface="Arial" pitchFamily="34" charset="0"/>
                </a:rPr>
                <a:t>und der </a:t>
              </a:r>
              <a:r>
                <a:rPr lang="de-DE" sz="1200" b="1" i="1" dirty="0" smtClean="0">
                  <a:solidFill>
                    <a:srgbClr val="C00000"/>
                  </a:solidFill>
                  <a:cs typeface="Arial" pitchFamily="34" charset="0"/>
                </a:rPr>
                <a:t>Finanzausstattung </a:t>
              </a:r>
              <a:r>
                <a:rPr lang="de-DE" sz="1200" b="1" i="1" dirty="0" smtClean="0">
                  <a:cs typeface="Arial" pitchFamily="34" charset="0"/>
                </a:rPr>
                <a:t>für den Dienststellenverbund getroffen werden.</a:t>
              </a:r>
              <a:endParaRPr lang="de-DE" sz="1200" b="1" i="1" dirty="0">
                <a:cs typeface="Arial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2714613" y="4357694"/>
            <a:ext cx="6072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( 2 ) </a:t>
            </a:r>
            <a:r>
              <a:rPr lang="de-DE" sz="1400" dirty="0" smtClean="0">
                <a:cs typeface="Arial" pitchFamily="34" charset="0"/>
              </a:rPr>
              <a:t>Auf </a:t>
            </a:r>
            <a:r>
              <a:rPr lang="de-DE" sz="1400" b="1" dirty="0" smtClean="0">
                <a:cs typeface="Arial" pitchFamily="34" charset="0"/>
              </a:rPr>
              <a:t>Antrag der Mehrheit </a:t>
            </a:r>
            <a:r>
              <a:rPr lang="de-DE" sz="1400" dirty="0" smtClean="0">
                <a:cs typeface="Arial" pitchFamily="34" charset="0"/>
              </a:rPr>
              <a:t>der </a:t>
            </a:r>
            <a:r>
              <a:rPr lang="de-DE" sz="1400" dirty="0" err="1" smtClean="0">
                <a:cs typeface="Arial" pitchFamily="34" charset="0"/>
              </a:rPr>
              <a:t>MAVen</a:t>
            </a:r>
            <a:r>
              <a:rPr lang="de-DE" sz="1400" dirty="0" smtClean="0">
                <a:cs typeface="Arial" pitchFamily="34" charset="0"/>
              </a:rPr>
              <a:t> eines Dienststellenverbundes ist eine Gesamtmitarbeitervertretung zu bilden; </a:t>
            </a:r>
            <a:r>
              <a:rPr lang="de-DE" sz="1200" i="1" dirty="0" smtClean="0">
                <a:cs typeface="Arial" pitchFamily="34" charset="0"/>
              </a:rPr>
              <a:t>bei zwei Mitarbeitervertretungen genügt der Antrag einer Mitarbeitervertretung.</a:t>
            </a:r>
            <a:endParaRPr lang="de-DE" sz="1200" i="1" dirty="0"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714612" y="5143513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cs typeface="Arial" pitchFamily="34" charset="0"/>
              </a:rPr>
              <a:t>( 3 ) </a:t>
            </a:r>
            <a:r>
              <a:rPr lang="de-DE" sz="1400" dirty="0" smtClean="0">
                <a:cs typeface="Arial" pitchFamily="34" charset="0"/>
              </a:rPr>
              <a:t>Die Gesamtmitarbeitervertretung des Dienststellenverbundes ist zuständig </a:t>
            </a:r>
          </a:p>
          <a:p>
            <a:r>
              <a:rPr lang="de-DE" sz="1400" dirty="0" smtClean="0">
                <a:cs typeface="Arial" pitchFamily="34" charset="0"/>
              </a:rPr>
              <a:t>für die Aufgaben der MAV, soweit sie Mitarbeitende </a:t>
            </a:r>
            <a:r>
              <a:rPr lang="de-DE" sz="1400" b="1" dirty="0" smtClean="0">
                <a:solidFill>
                  <a:srgbClr val="C00000"/>
                </a:solidFill>
                <a:cs typeface="Arial" pitchFamily="34" charset="0"/>
              </a:rPr>
              <a:t>aus mehreren oder allen Dienststellen </a:t>
            </a:r>
            <a:r>
              <a:rPr lang="de-DE" sz="1400" dirty="0" smtClean="0">
                <a:cs typeface="Arial" pitchFamily="34" charset="0"/>
              </a:rPr>
              <a:t>des Dienststellenverbundes betreffen.</a:t>
            </a:r>
            <a:endParaRPr lang="de-DE" sz="1400" dirty="0"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643175" y="6000769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 smtClean="0">
                <a:cs typeface="Arial" pitchFamily="34" charset="0"/>
              </a:rPr>
              <a:t>( 4 )  </a:t>
            </a:r>
            <a:r>
              <a:rPr lang="de-DE" sz="1200" b="1" i="1" dirty="0" smtClean="0">
                <a:cs typeface="Arial" pitchFamily="34" charset="0"/>
              </a:rPr>
              <a:t>Für die Gesamtmitarbeitervertretung des Dienststellenverbundes</a:t>
            </a:r>
          </a:p>
          <a:p>
            <a:r>
              <a:rPr lang="de-DE" sz="1200" b="1" i="1" dirty="0" smtClean="0">
                <a:cs typeface="Arial" pitchFamily="34" charset="0"/>
              </a:rPr>
              <a:t>       gelten im Übrigen die Vorschriften des § 6 Absätze 3 bis 6 sinngemäß.</a:t>
            </a:r>
            <a:endParaRPr lang="de-DE" sz="1200" b="1" i="1" dirty="0">
              <a:cs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0800000" flipH="1">
            <a:off x="2357422" y="3500439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rot="10800000" flipH="1">
            <a:off x="2357422" y="264318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10800000" flipH="1">
            <a:off x="2000233" y="3500439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 rot="10800000" flipH="1">
            <a:off x="2357422" y="5429265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 rot="10800000" flipH="1">
            <a:off x="2357422" y="4429133"/>
            <a:ext cx="285751" cy="214312"/>
          </a:xfrm>
          <a:prstGeom prst="chevron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428597" y="1285857"/>
            <a:ext cx="2143140" cy="757299"/>
            <a:chOff x="714348" y="3357562"/>
            <a:chExt cx="2143140" cy="757300"/>
          </a:xfrm>
        </p:grpSpPr>
        <p:sp>
          <p:nvSpPr>
            <p:cNvPr id="33" name="Rechteck 32"/>
            <p:cNvSpPr/>
            <p:nvPr/>
          </p:nvSpPr>
          <p:spPr>
            <a:xfrm>
              <a:off x="857224" y="3357562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cap="none" spc="0" dirty="0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M</a:t>
              </a:r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itarbeiter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714348" y="3500438"/>
              <a:ext cx="200026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err="1" smtClean="0">
                  <a:ln w="1905"/>
                  <a:solidFill>
                    <a:srgbClr val="8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V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ertretungs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8663" y="3714752"/>
              <a:ext cx="5715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cap="none" spc="0" dirty="0" smtClean="0">
                  <a:ln w="1905"/>
                  <a:solidFill>
                    <a:srgbClr val="86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G</a:t>
              </a:r>
              <a:endParaRPr lang="de-DE" sz="1600" b="1" cap="none" spc="0" dirty="0">
                <a:ln w="1905"/>
                <a:solidFill>
                  <a:srgbClr val="8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1142976" y="3714754"/>
              <a:ext cx="928695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de-DE" sz="1600" b="1" cap="none" spc="0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esetz</a:t>
              </a:r>
              <a:endParaRPr lang="de-DE" sz="1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" name="Gruppieren 27"/>
          <p:cNvGrpSpPr/>
          <p:nvPr/>
        </p:nvGrpSpPr>
        <p:grpSpPr>
          <a:xfrm>
            <a:off x="3286116" y="428604"/>
            <a:ext cx="5500727" cy="988334"/>
            <a:chOff x="3286116" y="370468"/>
            <a:chExt cx="5500726" cy="988334"/>
          </a:xfrm>
        </p:grpSpPr>
        <p:sp>
          <p:nvSpPr>
            <p:cNvPr id="38" name="Rechteck 37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Rechteck 39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1" grpId="0" animBg="1"/>
      <p:bldP spid="42" grpId="0" animBg="1"/>
      <p:bldP spid="4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429264"/>
            <a:ext cx="1000132" cy="1000132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/>
        </p:nvGrpSpPr>
        <p:grpSpPr>
          <a:xfrm>
            <a:off x="1357290" y="2357430"/>
            <a:ext cx="6000792" cy="369332"/>
            <a:chOff x="2428860" y="1857364"/>
            <a:chExt cx="6000792" cy="369332"/>
          </a:xfrm>
        </p:grpSpPr>
        <p:sp>
          <p:nvSpPr>
            <p:cNvPr id="21" name="Rechteck 20"/>
            <p:cNvSpPr/>
            <p:nvPr/>
          </p:nvSpPr>
          <p:spPr>
            <a:xfrm>
              <a:off x="3000364" y="2071678"/>
              <a:ext cx="5214974" cy="14287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428860" y="1857364"/>
              <a:ext cx="60007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 smtClean="0"/>
                <a:t>…deshalb Kandidaten für das Amt in der MAV gewinnen</a:t>
              </a:r>
              <a:endParaRPr lang="de-DE" b="1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1785918" y="2928934"/>
            <a:ext cx="70009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</a:rPr>
              <a:t>Ohne Kandidaten – keine Mitarbeitervertretung</a:t>
            </a:r>
            <a:r>
              <a:rPr lang="de-DE" sz="1400" dirty="0" smtClean="0"/>
              <a:t>! </a:t>
            </a:r>
          </a:p>
          <a:p>
            <a:r>
              <a:rPr lang="de-DE" sz="1400" dirty="0" smtClean="0"/>
              <a:t>Wer also nicht vor einer mitbestimmungslosen Zeit stehen möchte, sollte rechtzeitig für Interessenten sorgen. Um neue Kolleginnen und Kollegen für eine Kandidatur zu begeistern, muss </a:t>
            </a:r>
            <a:r>
              <a:rPr lang="de-DE" sz="1400" b="1" dirty="0" smtClean="0"/>
              <a:t>von jedem Mitglied der MAV </a:t>
            </a:r>
            <a:r>
              <a:rPr lang="de-DE" sz="1400" dirty="0" smtClean="0"/>
              <a:t>eine engagierte Überzeugungsarbeit geleistet werden. 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1785918" y="4714884"/>
            <a:ext cx="6929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Dabei ist es wichtig</a:t>
            </a:r>
            <a:r>
              <a:rPr lang="de-DE" sz="1400" dirty="0" smtClean="0"/>
              <a:t>, dass ausführlich über die Aufgaben, Ziele, Vorteile und </a:t>
            </a:r>
            <a:r>
              <a:rPr lang="de-DE" sz="1400" b="1" dirty="0" smtClean="0">
                <a:solidFill>
                  <a:srgbClr val="C00000"/>
                </a:solidFill>
              </a:rPr>
              <a:t>Erfolge</a:t>
            </a:r>
            <a:r>
              <a:rPr lang="de-DE" sz="1400" dirty="0" smtClean="0"/>
              <a:t> der </a:t>
            </a:r>
          </a:p>
          <a:p>
            <a:r>
              <a:rPr lang="de-DE" sz="1400" dirty="0" smtClean="0"/>
              <a:t>MAV informiert wird. Die Kandidaten für die MAV sollten sich klar darüber sein, was sie erwartet und was sie gewinnen.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1785918" y="1857364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Die Wahl </a:t>
            </a:r>
          </a:p>
          <a:p>
            <a:r>
              <a:rPr lang="de-DE" sz="1600" b="1" dirty="0" smtClean="0"/>
              <a:t>der Mitarbeitervertretung ist kein „Selbstläufer" </a:t>
            </a:r>
          </a:p>
        </p:txBody>
      </p:sp>
      <p:sp>
        <p:nvSpPr>
          <p:cNvPr id="18" name="Rechteck 17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85918" y="4000504"/>
            <a:ext cx="6929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Nur mit einer große Anzahl an Kandidaten für die MAV, kann bereits im Vorfeld der Wahl </a:t>
            </a:r>
          </a:p>
          <a:p>
            <a:r>
              <a:rPr lang="de-DE" sz="1400" dirty="0" smtClean="0"/>
              <a:t>sichergestellt werden, dass die künftige MAV auch für eine volle Amtszeit Bestand hat. </a:t>
            </a:r>
          </a:p>
          <a:p>
            <a:r>
              <a:rPr lang="de-DE" sz="1400" b="1" dirty="0" smtClean="0"/>
              <a:t>Dazu werden ausreichend viele </a:t>
            </a:r>
            <a:r>
              <a:rPr lang="de-DE" sz="1400" b="1" dirty="0" smtClean="0">
                <a:solidFill>
                  <a:srgbClr val="C00000"/>
                </a:solidFill>
              </a:rPr>
              <a:t>Ersatzmitglieder</a:t>
            </a:r>
            <a:r>
              <a:rPr lang="de-DE" sz="1400" b="1" dirty="0" smtClean="0"/>
              <a:t> benötigt</a:t>
            </a:r>
            <a:endParaRPr lang="de-DE" sz="1400" b="1" dirty="0"/>
          </a:p>
        </p:txBody>
      </p:sp>
      <p:sp>
        <p:nvSpPr>
          <p:cNvPr id="26" name="Rechteck 25"/>
          <p:cNvSpPr/>
          <p:nvPr/>
        </p:nvSpPr>
        <p:spPr>
          <a:xfrm>
            <a:off x="1785918" y="5500702"/>
            <a:ext cx="650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Ebenso wichtig ist es eine </a:t>
            </a:r>
            <a:r>
              <a:rPr lang="de-DE" sz="1400" b="1" dirty="0" smtClean="0">
                <a:solidFill>
                  <a:srgbClr val="C00000"/>
                </a:solidFill>
              </a:rPr>
              <a:t>hohe Wahlbeteiligung </a:t>
            </a:r>
            <a:r>
              <a:rPr lang="de-DE" sz="1400" b="1" dirty="0" smtClean="0"/>
              <a:t>zu erreichen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Jede abgegebene Stimme unterstützt die künftige MAV und motiviert die Mitglieder bei der Erfüllung ihrer Aufgaben.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14" name="Rechteck 1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hteck 18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143512"/>
            <a:ext cx="1000132" cy="1000132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785918" y="1928802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Werbung für die MAV-Wahl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785918" y="2428868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Werbung für die MAV und MAV-Wahl ist nicht „unfein“ sondern notwendig. </a:t>
            </a:r>
          </a:p>
          <a:p>
            <a:r>
              <a:rPr lang="de-DE" sz="1400" dirty="0" smtClean="0"/>
              <a:t>Spätestens vor der Einladung zur Mitarbeiterversammlung sollte sich die MAV darüber beraten,</a:t>
            </a:r>
            <a:r>
              <a:rPr lang="de-DE" sz="1400" dirty="0"/>
              <a:t> </a:t>
            </a:r>
            <a:r>
              <a:rPr lang="de-DE" sz="1400" dirty="0" smtClean="0"/>
              <a:t>wie sie </a:t>
            </a:r>
            <a:r>
              <a:rPr lang="de-DE" sz="1400" b="1" dirty="0" smtClean="0">
                <a:solidFill>
                  <a:srgbClr val="C00000"/>
                </a:solidFill>
              </a:rPr>
              <a:t>„sich selber vermarkten“</a:t>
            </a:r>
            <a:r>
              <a:rPr lang="de-DE" sz="1400" dirty="0" smtClean="0"/>
              <a:t>  kann. Dabei geht es nicht um die perfekte Gestaltung von Flyern usw., sondern um die Darstellung von Positionen, die von der </a:t>
            </a:r>
          </a:p>
          <a:p>
            <a:r>
              <a:rPr lang="de-DE" sz="1400" dirty="0" smtClean="0"/>
              <a:t>MAV vertreten werden. Dazu gehört die Stellungnahme zu aktuellen innerbetrieblichen Problemstellungen ebenso, wie die Vorstellung der MAV von guten Arbeitsbedingungen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1785918" y="5214950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Werbemittel von der Gewerkschaft </a:t>
            </a:r>
            <a:r>
              <a:rPr lang="de-DE" sz="1400" dirty="0" smtClean="0"/>
              <a:t>gibt es auch und reichlich,- leider</a:t>
            </a:r>
          </a:p>
          <a:p>
            <a:r>
              <a:rPr lang="de-DE" sz="1400" dirty="0" smtClean="0"/>
              <a:t>zumeist nur für die Betriebsratswahl. Aber </a:t>
            </a:r>
            <a:r>
              <a:rPr lang="de-DE" sz="1400" b="1" dirty="0" smtClean="0"/>
              <a:t>eine Nachfrage lohnt immer !</a:t>
            </a:r>
          </a:p>
          <a:p>
            <a:r>
              <a:rPr lang="de-DE" sz="1400" dirty="0" smtClean="0"/>
              <a:t>Es ist davon auszugehen, dass ver.di auch Hilfsmittel für die MAV-Wahlen</a:t>
            </a:r>
          </a:p>
          <a:p>
            <a:r>
              <a:rPr lang="de-DE" sz="1400" dirty="0" smtClean="0"/>
              <a:t>bereit hält.  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1785918" y="3857628"/>
            <a:ext cx="6715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An erster Stelle ist das im persönlichen Gespräch und in der </a:t>
            </a:r>
            <a:r>
              <a:rPr lang="de-DE" sz="1400" b="1" dirty="0" smtClean="0">
                <a:solidFill>
                  <a:srgbClr val="C00000"/>
                </a:solidFill>
              </a:rPr>
              <a:t>Mitarbeiterversammlung </a:t>
            </a:r>
          </a:p>
          <a:p>
            <a:r>
              <a:rPr lang="de-DE" sz="1400" dirty="0" smtClean="0"/>
              <a:t>zu vermitteln. Gut geeignet sind auch Flugblätter, Plakate und der altgediente Aushang. </a:t>
            </a:r>
          </a:p>
          <a:p>
            <a:r>
              <a:rPr lang="de-DE" sz="1400" dirty="0" smtClean="0"/>
              <a:t>Der Einsatz von </a:t>
            </a:r>
            <a:r>
              <a:rPr lang="de-DE" sz="1400" b="1" dirty="0" smtClean="0"/>
              <a:t>E-Mail und Intranet </a:t>
            </a:r>
            <a:r>
              <a:rPr lang="de-DE" sz="1400" dirty="0" smtClean="0"/>
              <a:t>bietet den Vorteil, dass man die Kolleginnen und Kollegen schnell erreichen kann,- vorausgesetzt die Dienststelle ist entsprechend ausgestattet. </a:t>
            </a:r>
            <a:endParaRPr lang="de-DE" sz="1400" dirty="0"/>
          </a:p>
        </p:txBody>
      </p:sp>
      <p:pic>
        <p:nvPicPr>
          <p:cNvPr id="9" name="Grafik 2" descr="verdi_Far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14" name="Rechteck 13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0" y="0"/>
            <a:ext cx="378618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26" name="Picture 2" descr="C:\Users\Gisbert\Desktop\Bil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4427586" cy="5860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7" name="Picture 3" descr="C:\Users\Gisbert\Desktop\Bil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71612"/>
            <a:ext cx="2214578" cy="30076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Rechteck 23"/>
          <p:cNvSpPr/>
          <p:nvPr/>
        </p:nvSpPr>
        <p:spPr>
          <a:xfrm>
            <a:off x="142876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286512" y="714356"/>
            <a:ext cx="165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 smtClean="0"/>
              <a:t>Werbemittel </a:t>
            </a:r>
          </a:p>
          <a:p>
            <a:r>
              <a:rPr lang="de-DE" sz="1400" b="1" i="1" dirty="0" smtClean="0"/>
              <a:t>für </a:t>
            </a:r>
            <a:r>
              <a:rPr lang="de-DE" sz="1600" b="1" i="1" dirty="0" smtClean="0">
                <a:solidFill>
                  <a:srgbClr val="C00000"/>
                </a:solidFill>
              </a:rPr>
              <a:t>eure</a:t>
            </a:r>
            <a:r>
              <a:rPr lang="de-DE" sz="1400" b="1" i="1" dirty="0" smtClean="0"/>
              <a:t> MAV Wahl</a:t>
            </a:r>
            <a:endParaRPr lang="de-DE" sz="1400" b="1" i="1" dirty="0"/>
          </a:p>
        </p:txBody>
      </p:sp>
      <p:sp>
        <p:nvSpPr>
          <p:cNvPr id="27" name="Rechteck 26"/>
          <p:cNvSpPr/>
          <p:nvPr/>
        </p:nvSpPr>
        <p:spPr>
          <a:xfrm>
            <a:off x="6215074" y="4857760"/>
            <a:ext cx="23230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dirty="0" smtClean="0"/>
              <a:t>Plakat, Handzettel, Flyer </a:t>
            </a:r>
          </a:p>
          <a:p>
            <a:r>
              <a:rPr lang="de-DE" sz="1400" b="1" i="1" dirty="0" smtClean="0"/>
              <a:t>und Foliensätze könnt ihr </a:t>
            </a:r>
          </a:p>
          <a:p>
            <a:r>
              <a:rPr lang="de-DE" sz="1400" b="1" i="1" dirty="0" smtClean="0"/>
              <a:t>auf der Homepage des </a:t>
            </a:r>
            <a:r>
              <a:rPr lang="de-DE" sz="1400" b="1" i="1" dirty="0" err="1" smtClean="0"/>
              <a:t>GesA</a:t>
            </a:r>
            <a:r>
              <a:rPr lang="de-DE" sz="1400" b="1" i="1" dirty="0" smtClean="0"/>
              <a:t> </a:t>
            </a:r>
          </a:p>
          <a:p>
            <a:r>
              <a:rPr lang="de-DE" sz="1400" b="1" i="1" dirty="0" smtClean="0"/>
              <a:t>abrufen</a:t>
            </a:r>
            <a:endParaRPr lang="de-DE" sz="1400" b="1" i="1" dirty="0"/>
          </a:p>
        </p:txBody>
      </p:sp>
      <p:sp>
        <p:nvSpPr>
          <p:cNvPr id="28" name="Rechteck 27"/>
          <p:cNvSpPr/>
          <p:nvPr/>
        </p:nvSpPr>
        <p:spPr>
          <a:xfrm>
            <a:off x="6215074" y="5786454"/>
            <a:ext cx="21105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i="1" dirty="0" smtClean="0"/>
              <a:t>http://www.mav-gesa-ekir.de</a:t>
            </a:r>
            <a:endParaRPr lang="de-DE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21"/>
          <p:cNvSpPr>
            <a:spLocks noChangeArrowheads="1"/>
          </p:cNvSpPr>
          <p:nvPr/>
        </p:nvSpPr>
        <p:spPr bwMode="auto">
          <a:xfrm>
            <a:off x="0" y="0"/>
            <a:ext cx="257173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00232" y="5214950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Dabei sollte es dann  1.  um die </a:t>
            </a:r>
            <a:r>
              <a:rPr lang="de-DE" sz="1400" b="1" dirty="0" smtClean="0"/>
              <a:t>individuelle Erfahrung </a:t>
            </a:r>
            <a:r>
              <a:rPr lang="de-DE" sz="1400" dirty="0" smtClean="0"/>
              <a:t>als MAV-Mitglied gehen und </a:t>
            </a:r>
          </a:p>
          <a:p>
            <a:r>
              <a:rPr lang="de-DE" sz="1400" dirty="0" smtClean="0"/>
              <a:t>	                2.  um die </a:t>
            </a:r>
            <a:r>
              <a:rPr lang="de-DE" sz="1400" b="1" dirty="0" smtClean="0"/>
              <a:t>geleistete Arbeit </a:t>
            </a:r>
            <a:r>
              <a:rPr lang="de-DE" sz="1400" dirty="0" smtClean="0"/>
              <a:t>der MAV, sowie </a:t>
            </a:r>
          </a:p>
          <a:p>
            <a:r>
              <a:rPr lang="de-DE" sz="1400" dirty="0" smtClean="0"/>
              <a:t>	                3.  um die </a:t>
            </a:r>
            <a:r>
              <a:rPr lang="de-DE" sz="1400" b="1" dirty="0" smtClean="0"/>
              <a:t>Vorhaben der MAV</a:t>
            </a:r>
            <a:r>
              <a:rPr lang="de-DE" sz="1400" dirty="0" smtClean="0"/>
              <a:t>, die noch zu bewältigen sind.</a:t>
            </a:r>
          </a:p>
        </p:txBody>
      </p:sp>
      <p:sp>
        <p:nvSpPr>
          <p:cNvPr id="9" name="Rechteck 8"/>
          <p:cNvSpPr/>
          <p:nvPr/>
        </p:nvSpPr>
        <p:spPr>
          <a:xfrm>
            <a:off x="1357290" y="221455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Weitermachen ?  </a:t>
            </a:r>
            <a:r>
              <a:rPr lang="de-DE" sz="1600" b="1" dirty="0" smtClean="0">
                <a:ea typeface="Calibri" pitchFamily="34" charset="0"/>
                <a:cs typeface="Times New Roman" pitchFamily="18" charset="0"/>
              </a:rPr>
              <a:t>-  </a:t>
            </a:r>
            <a:r>
              <a:rPr lang="de-DE" sz="1400" b="1" dirty="0" smtClean="0">
                <a:ea typeface="Calibri" pitchFamily="34" charset="0"/>
                <a:cs typeface="Times New Roman" pitchFamily="18" charset="0"/>
              </a:rPr>
              <a:t>lohnt der Zeitaufwand und zusätzliche Stress 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2000232" y="2714620"/>
            <a:ext cx="685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Bevor die MAV in den „Wahlkampf“ zieht, </a:t>
            </a:r>
            <a:r>
              <a:rPr lang="de-DE" sz="1400" dirty="0" smtClean="0"/>
              <a:t>sollte sie sich erst einmal selber befragen, </a:t>
            </a:r>
          </a:p>
          <a:p>
            <a:r>
              <a:rPr lang="de-DE" sz="1400" dirty="0" smtClean="0"/>
              <a:t>ob sie „Weitermachen“ will. Die Frage richtet sich an die MAV als Ganzes, aber vor allem </a:t>
            </a:r>
          </a:p>
          <a:p>
            <a:r>
              <a:rPr lang="de-DE" sz="1400" dirty="0" smtClean="0"/>
              <a:t>an jedes einzelne Mitglied.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2000232" y="3571876"/>
            <a:ext cx="685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Mit der Frage umzugehen, ist nicht immer ganz einfach</a:t>
            </a:r>
            <a:r>
              <a:rPr lang="de-DE" sz="1400" dirty="0" smtClean="0"/>
              <a:t>. Sie würde sich sonst auch nicht stellen. Während einer Amtsperiode wird es etliche negative Vorfälle gegeben haben, </a:t>
            </a:r>
          </a:p>
          <a:p>
            <a:r>
              <a:rPr lang="de-DE" sz="1400" dirty="0" smtClean="0"/>
              <a:t>denen aber auch viele positive Erfahrungen gegenüberstehen werden.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000232" y="4500570"/>
            <a:ext cx="6643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Darüber sollte in der MAV ganz offen gesprochen werden. </a:t>
            </a:r>
            <a:r>
              <a:rPr lang="de-DE" sz="1400" b="1" dirty="0" smtClean="0">
                <a:solidFill>
                  <a:srgbClr val="C00000"/>
                </a:solidFill>
              </a:rPr>
              <a:t>Nicht nur am Rand einer Sitzung</a:t>
            </a:r>
            <a:r>
              <a:rPr lang="de-DE" sz="1400" dirty="0" smtClean="0"/>
              <a:t>,- sondern auf einer eigens dazu anberaumten Sitzung oder doch zumindest zu einem per Tagesordnung festgelegten Zeitpunkt.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8" name="Gruppieren 77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79" name="Rechteck 78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Rechteck 80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21"/>
          <p:cNvSpPr>
            <a:spLocks noChangeArrowheads="1"/>
          </p:cNvSpPr>
          <p:nvPr/>
        </p:nvSpPr>
        <p:spPr bwMode="auto">
          <a:xfrm>
            <a:off x="0" y="0"/>
            <a:ext cx="2214546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5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072074"/>
            <a:ext cx="857256" cy="141633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43306" y="2500306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hat MICH oft genervt  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hat MICH so richtig geärgert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war für MICH prima  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würde ICH vermissen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643306" y="4143380"/>
            <a:ext cx="46434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haben WIR erreicht 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haben WIR auf den Weg gebracht 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konnten WIR verändern 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wollten WIR noch tun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Was werden WIR als nächstes verbessern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3357554" y="5857892"/>
            <a:ext cx="467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i="1" dirty="0" smtClean="0">
                <a:ea typeface="Calibri" pitchFamily="34" charset="0"/>
                <a:cs typeface="Times New Roman" pitchFamily="18" charset="0"/>
              </a:rPr>
              <a:t>Wie würde es ohne </a:t>
            </a:r>
            <a:r>
              <a:rPr lang="de-DE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UNSERE </a:t>
            </a:r>
            <a:r>
              <a:rPr lang="de-DE" b="1" i="1" dirty="0" smtClean="0">
                <a:ea typeface="Calibri" pitchFamily="34" charset="0"/>
                <a:cs typeface="Times New Roman" pitchFamily="18" charset="0"/>
              </a:rPr>
              <a:t>MAV aussehen ?    </a:t>
            </a:r>
            <a:endParaRPr lang="de-DE" i="1" dirty="0" smtClean="0">
              <a:cs typeface="Arial" pitchFamily="34" charset="0"/>
            </a:endParaRPr>
          </a:p>
        </p:txBody>
      </p:sp>
      <p:pic>
        <p:nvPicPr>
          <p:cNvPr id="63" name="Picture 2" descr="C:\Users\Gisbert\Desktop\Seminare in Aprath 2016\Bilder ua für Seminare\freie Bilder_pixabay\3d Männchen\question-mark-2314109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14546" y="2214554"/>
            <a:ext cx="1428760" cy="1594827"/>
          </a:xfrm>
          <a:prstGeom prst="rect">
            <a:avLst/>
          </a:prstGeom>
          <a:noFill/>
        </p:spPr>
      </p:pic>
      <p:pic>
        <p:nvPicPr>
          <p:cNvPr id="64" name="Picture 3" descr="C:\Users\Gisbert\Desktop\Seminare in Aprath 2016\Bilder ua für Seminare\freie Bilder_pixabay\3d Männchen\question-mark-2314115__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43380"/>
            <a:ext cx="1465265" cy="1465265"/>
          </a:xfrm>
          <a:prstGeom prst="rect">
            <a:avLst/>
          </a:prstGeom>
          <a:noFill/>
        </p:spPr>
      </p:pic>
      <p:sp>
        <p:nvSpPr>
          <p:cNvPr id="66" name="Rechteck 6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1785918" y="142873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Weitermachen ?  </a:t>
            </a:r>
            <a:r>
              <a:rPr lang="de-DE" sz="1600" b="1" dirty="0" smtClean="0">
                <a:ea typeface="Calibri" pitchFamily="34" charset="0"/>
                <a:cs typeface="Times New Roman" pitchFamily="18" charset="0"/>
              </a:rPr>
              <a:t>-  </a:t>
            </a:r>
            <a:r>
              <a:rPr lang="de-DE" sz="1400" b="1" dirty="0" smtClean="0">
                <a:ea typeface="Calibri" pitchFamily="34" charset="0"/>
                <a:cs typeface="Times New Roman" pitchFamily="18" charset="0"/>
              </a:rPr>
              <a:t>lohnt der Zeitaufwand und zusätzliche Stress </a:t>
            </a:r>
            <a:endParaRPr lang="de-DE" sz="1400" dirty="0"/>
          </a:p>
        </p:txBody>
      </p:sp>
      <p:grpSp>
        <p:nvGrpSpPr>
          <p:cNvPr id="69" name="Gruppieren 68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70" name="Rechteck 6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Rechteck 71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0" y="0"/>
            <a:ext cx="2857488" cy="6858004"/>
          </a:xfrm>
          <a:prstGeom prst="rect">
            <a:avLst/>
          </a:prstGeom>
          <a:gradFill flip="none" rotWithShape="1">
            <a:gsLst>
              <a:gs pos="11000">
                <a:srgbClr val="F0FCFE">
                  <a:alpha val="36863"/>
                </a:srgbClr>
              </a:gs>
              <a:gs pos="55000">
                <a:srgbClr val="B7D3CC">
                  <a:alpha val="80000"/>
                </a:srgbClr>
              </a:gs>
              <a:gs pos="82000">
                <a:srgbClr val="5D9699">
                  <a:alpha val="7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2285984" y="3286124"/>
            <a:ext cx="62865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285984" y="242886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Erste Versuche eine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Mitarbeitervertretungs-Ordnung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 einzuführen, wurden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1949/50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von den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östlichen Landeskirchen </a:t>
            </a:r>
            <a:r>
              <a:rPr lang="de-DE" sz="1400" i="1" dirty="0" smtClean="0">
                <a:latin typeface="Calibri" pitchFamily="34" charset="0"/>
                <a:cs typeface="Arial" pitchFamily="34" charset="0"/>
              </a:rPr>
              <a:t>bei der EKD-Synode unternommen  – 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ohne Erfolg  </a:t>
            </a:r>
            <a:endParaRPr lang="de-DE" sz="1400" b="1" i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43042" y="928670"/>
            <a:ext cx="7000924" cy="35719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071670" y="928670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Mitbestimmung in der Bundesrepublik Deutschland 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23" name="Rechteck 1"/>
          <p:cNvSpPr>
            <a:spLocks noChangeArrowheads="1"/>
          </p:cNvSpPr>
          <p:nvPr/>
        </p:nvSpPr>
        <p:spPr bwMode="auto">
          <a:xfrm>
            <a:off x="3500430" y="1214422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400" b="1" dirty="0" smtClean="0">
                <a:cs typeface="Arial" pitchFamily="34" charset="0"/>
              </a:rPr>
              <a:t>                 …aber nicht bei Kirche &amp; Diakonie</a:t>
            </a:r>
            <a:endParaRPr lang="de-DE" sz="1400" b="1" dirty="0"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822"/>
            <a:ext cx="2357454" cy="10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3214678" y="4214818"/>
            <a:ext cx="53578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1972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  legt Rat der EKD legt ein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„Muster“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vor</a:t>
            </a:r>
          </a:p>
          <a:p>
            <a:r>
              <a:rPr lang="de-DE" sz="1400" dirty="0">
                <a:latin typeface="Calibri" pitchFamily="34" charset="0"/>
                <a:cs typeface="Arial" pitchFamily="34" charset="0"/>
              </a:rPr>
              <a:t>           und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empfiehlt 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die Anwendung dieser MVO in den Gliedkirchen 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3214678" y="4643446"/>
            <a:ext cx="5214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cs typeface="Arial" pitchFamily="34" charset="0"/>
              </a:rPr>
              <a:t>1973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empfiehlt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die </a:t>
            </a:r>
            <a:r>
              <a:rPr lang="de-DE" sz="1400" b="1" dirty="0">
                <a:latin typeface="Calibri" pitchFamily="34" charset="0"/>
                <a:cs typeface="Arial" pitchFamily="34" charset="0"/>
              </a:rPr>
              <a:t>Diakonie 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die Anwendung ihrer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eigenen MVO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571868" y="342900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…bis Ende der 60er Jahre werden in den</a:t>
            </a:r>
          </a:p>
          <a:p>
            <a:r>
              <a:rPr lang="de-DE" sz="1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westlichen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 Gliedkirchen eigenständige Regelungen in Kraft gesetzt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643306" y="3857628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Calibri" pitchFamily="34" charset="0"/>
                <a:cs typeface="Arial" pitchFamily="34" charset="0"/>
              </a:rPr>
              <a:t>Das führt zur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Zersplitterung</a:t>
            </a:r>
            <a:r>
              <a:rPr lang="de-DE" sz="1600" b="1" dirty="0" smtClean="0">
                <a:latin typeface="Calibri" pitchFamily="34" charset="0"/>
                <a:cs typeface="Arial" pitchFamily="34" charset="0"/>
              </a:rPr>
              <a:t> des Arbeitsrechtes</a:t>
            </a:r>
            <a:endParaRPr lang="de-DE" sz="1600" dirty="0"/>
          </a:p>
        </p:txBody>
      </p:sp>
      <p:sp>
        <p:nvSpPr>
          <p:cNvPr id="20" name="Rechteck 19"/>
          <p:cNvSpPr/>
          <p:nvPr/>
        </p:nvSpPr>
        <p:spPr>
          <a:xfrm>
            <a:off x="4572000" y="4857760"/>
            <a:ext cx="3804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…sie wird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1988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 vom Diakonischen Rat novelliert </a:t>
            </a:r>
            <a:endParaRPr lang="de-DE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3643306" y="5500702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Gefordert wurde die Übernahme des Betr.VG für Kirche und Diakonie. </a:t>
            </a:r>
          </a:p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Daraufhin wurden 1989 Entwürfe für ein einheitliches </a:t>
            </a:r>
            <a:r>
              <a:rPr lang="de-DE" sz="1200" b="1" i="1" dirty="0">
                <a:latin typeface="Calibri" pitchFamily="34" charset="0"/>
                <a:cs typeface="Arial" pitchFamily="34" charset="0"/>
              </a:rPr>
              <a:t>MV-Recht </a:t>
            </a:r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für </a:t>
            </a:r>
          </a:p>
          <a:p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die Mitarbeitenden von Kirche </a:t>
            </a:r>
            <a:r>
              <a:rPr lang="de-DE" sz="12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und </a:t>
            </a:r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Diakonie vorgelegt</a:t>
            </a:r>
            <a:endParaRPr lang="de-DE" sz="1200" b="1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hteck 316"/>
          <p:cNvSpPr>
            <a:spLocks noChangeArrowheads="1"/>
          </p:cNvSpPr>
          <p:nvPr/>
        </p:nvSpPr>
        <p:spPr bwMode="auto">
          <a:xfrm>
            <a:off x="3500430" y="5214950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…es kam zu ersten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Protesten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 von </a:t>
            </a:r>
            <a:r>
              <a:rPr lang="de-DE" sz="1400" b="1" i="1" dirty="0" err="1">
                <a:latin typeface="Calibri" pitchFamily="34" charset="0"/>
                <a:cs typeface="Arial" pitchFamily="34" charset="0"/>
              </a:rPr>
              <a:t>MAVen</a:t>
            </a:r>
            <a:r>
              <a:rPr lang="de-DE" sz="1400" b="1" i="1" dirty="0">
                <a:latin typeface="Calibri" pitchFamily="34" charset="0"/>
                <a:cs typeface="Arial" pitchFamily="34" charset="0"/>
              </a:rPr>
              <a:t> und Beschäftigten</a:t>
            </a:r>
          </a:p>
        </p:txBody>
      </p:sp>
      <p:pic>
        <p:nvPicPr>
          <p:cNvPr id="31" name="Picture 3" descr="C:\Dokumente und Einstellungen\Gisbert\Desktop\Hompage\Fotos\Magdeburg 04.11.2011 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3248"/>
            <a:ext cx="2143140" cy="149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hteck 31"/>
          <p:cNvSpPr/>
          <p:nvPr/>
        </p:nvSpPr>
        <p:spPr>
          <a:xfrm>
            <a:off x="2285984" y="1714488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Mit der Einlösung des Versprechens, </a:t>
            </a:r>
          </a:p>
          <a:p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ein </a:t>
            </a:r>
            <a:r>
              <a:rPr lang="de-DE" sz="14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sozial vorbildliches Mitbestimmungsrecht </a:t>
            </a:r>
            <a:r>
              <a:rPr lang="de-DE" sz="1400" b="1" i="1" dirty="0" smtClean="0">
                <a:latin typeface="Calibri" pitchFamily="34" charset="0"/>
                <a:cs typeface="Arial" pitchFamily="34" charset="0"/>
              </a:rPr>
              <a:t>für ihre Mitarbeitenden zu schaffen, hatte es die Evangelische Kirche (bis heute) nicht eilig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786322"/>
            <a:ext cx="214314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5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143512"/>
            <a:ext cx="642942" cy="106225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1857356" y="2285992"/>
            <a:ext cx="6572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Bei der MAV-Wahl wird eine Arbeitnehmervertretung gebildet, die naturgemäß sehr oft eine andere Sichtweise vertritt als der Arbeitgeber. Schon deshalb kann man sich darauf einstellen, dass gerade vor der MAV-Wahl  verschiedene Interessen aufeinander stoßen. Nicht selten geht es dabei auch um eine </a:t>
            </a:r>
            <a:r>
              <a:rPr lang="de-DE" sz="1400" b="1" dirty="0" smtClean="0"/>
              <a:t>Einflussnahme durch die </a:t>
            </a:r>
            <a:r>
              <a:rPr lang="de-DE" sz="1400" b="1" dirty="0" smtClean="0">
                <a:solidFill>
                  <a:srgbClr val="C00000"/>
                </a:solidFill>
              </a:rPr>
              <a:t>Dienststellenleitung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Das ist zwar „unerlaubt“ aber eben nicht zu verhindern…</a:t>
            </a:r>
          </a:p>
        </p:txBody>
      </p:sp>
      <p:sp>
        <p:nvSpPr>
          <p:cNvPr id="11" name="Rechteck 10"/>
          <p:cNvSpPr/>
          <p:nvPr/>
        </p:nvSpPr>
        <p:spPr>
          <a:xfrm>
            <a:off x="1857356" y="3429000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…deshalb sollte es nicht überraschen, dass es auch innerhalb der eigenen Reihen zu </a:t>
            </a:r>
          </a:p>
          <a:p>
            <a:r>
              <a:rPr lang="de-DE" sz="1400" dirty="0" smtClean="0"/>
              <a:t>Konflikten kommen kann, die im schlimmsten Fall zu echten „</a:t>
            </a:r>
            <a:r>
              <a:rPr lang="de-DE" sz="1400" b="1" dirty="0" smtClean="0">
                <a:solidFill>
                  <a:srgbClr val="C00000"/>
                </a:solidFill>
              </a:rPr>
              <a:t>Lagerkämpfen</a:t>
            </a:r>
            <a:r>
              <a:rPr lang="de-DE" sz="1400" dirty="0" smtClean="0"/>
              <a:t>" ausufern.</a:t>
            </a:r>
            <a:r>
              <a:rPr lang="de-DE" sz="1400" b="1" dirty="0" smtClean="0"/>
              <a:t> Das ist zwar nicht immer zweckdienlich, aber Ausdruck gelebter Demokratie.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1857356" y="4357694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Eine unterschiedliche Sichtwiese ist notwendig, um zu einem Gemeinsamen Ziel zu finden, das dann </a:t>
            </a:r>
            <a:r>
              <a:rPr lang="de-DE" sz="1400" b="1" dirty="0" smtClean="0"/>
              <a:t>von Allen </a:t>
            </a:r>
            <a:r>
              <a:rPr lang="de-DE" sz="1400" dirty="0" smtClean="0"/>
              <a:t>angestrebt wird. </a:t>
            </a:r>
            <a:r>
              <a:rPr lang="de-DE" sz="1400" b="1" dirty="0" smtClean="0"/>
              <a:t>Denn </a:t>
            </a:r>
            <a:r>
              <a:rPr lang="de-DE" sz="1400" b="1" dirty="0" smtClean="0">
                <a:solidFill>
                  <a:srgbClr val="C00000"/>
                </a:solidFill>
              </a:rPr>
              <a:t>die MAV ist kein Instrument zur Durchsetzung individueller Ziele</a:t>
            </a:r>
            <a:r>
              <a:rPr lang="de-DE" sz="1400" b="1" dirty="0" smtClean="0"/>
              <a:t>, sondern ein durch Mehrheitsbeschluss kollektiv wirkendes Gremium.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857356" y="5214950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Deshalb ist es bei allen Auseinandersetzungen (auch nach der Wahl) wichtig, </a:t>
            </a:r>
          </a:p>
          <a:p>
            <a:r>
              <a:rPr lang="de-DE" sz="1400" dirty="0" smtClean="0"/>
              <a:t>das Gemeinsame zu suchen. Denn gerade das zeichnet eine </a:t>
            </a:r>
            <a:r>
              <a:rPr lang="de-DE" sz="1400" b="1" dirty="0" smtClean="0">
                <a:solidFill>
                  <a:srgbClr val="C00000"/>
                </a:solidFill>
              </a:rPr>
              <a:t>„gute MAV“ </a:t>
            </a:r>
            <a:r>
              <a:rPr lang="de-DE" sz="1400" dirty="0" smtClean="0"/>
              <a:t>aus,-  </a:t>
            </a:r>
          </a:p>
          <a:p>
            <a:r>
              <a:rPr lang="de-DE" sz="1400" dirty="0" smtClean="0"/>
              <a:t>aus vielen unterschiedlichen Interessenlagen, eine </a:t>
            </a:r>
            <a:r>
              <a:rPr lang="de-DE" sz="1400" b="1" dirty="0" smtClean="0"/>
              <a:t>für Alle tragfähige </a:t>
            </a:r>
            <a:r>
              <a:rPr lang="de-DE" sz="1400" dirty="0" smtClean="0"/>
              <a:t>Meinung </a:t>
            </a:r>
          </a:p>
          <a:p>
            <a:r>
              <a:rPr lang="de-DE" sz="1400" dirty="0" smtClean="0"/>
              <a:t>zu bilden.</a:t>
            </a:r>
          </a:p>
        </p:txBody>
      </p:sp>
      <p:sp>
        <p:nvSpPr>
          <p:cNvPr id="14" name="Rechteck 13"/>
          <p:cNvSpPr/>
          <p:nvPr/>
        </p:nvSpPr>
        <p:spPr>
          <a:xfrm>
            <a:off x="5214942" y="6143644"/>
            <a:ext cx="318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…nur gemeinsam sind wir Stark</a:t>
            </a:r>
          </a:p>
        </p:txBody>
      </p:sp>
      <p:sp>
        <p:nvSpPr>
          <p:cNvPr id="16" name="Rechteck 15"/>
          <p:cNvSpPr/>
          <p:nvPr/>
        </p:nvSpPr>
        <p:spPr>
          <a:xfrm>
            <a:off x="1857356" y="1785926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Streit und Interessenkonflikte während der MAV-Wahl</a:t>
            </a:r>
            <a:endParaRPr lang="de-DE" b="1" dirty="0"/>
          </a:p>
        </p:txBody>
      </p:sp>
      <p:sp>
        <p:nvSpPr>
          <p:cNvPr id="17" name="Rechteck 16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3286116" y="428604"/>
            <a:ext cx="5500726" cy="988334"/>
            <a:chOff x="3286116" y="370468"/>
            <a:chExt cx="5500726" cy="988334"/>
          </a:xfrm>
        </p:grpSpPr>
        <p:sp>
          <p:nvSpPr>
            <p:cNvPr id="20" name="Rechteck 19"/>
            <p:cNvSpPr/>
            <p:nvPr/>
          </p:nvSpPr>
          <p:spPr bwMode="auto">
            <a:xfrm>
              <a:off x="3286116" y="772493"/>
              <a:ext cx="5500726" cy="285752"/>
            </a:xfrm>
            <a:prstGeom prst="rect">
              <a:avLst/>
            </a:prstGeom>
            <a:solidFill>
              <a:srgbClr val="EFF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6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70468"/>
              <a:ext cx="2428892" cy="98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hteck 21"/>
            <p:cNvSpPr/>
            <p:nvPr/>
          </p:nvSpPr>
          <p:spPr>
            <a:xfrm>
              <a:off x="3428992" y="799096"/>
              <a:ext cx="2720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Wahlen zur Mitarbeitervertretung</a:t>
              </a: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21"/>
          <p:cNvSpPr>
            <a:spLocks noChangeArrowheads="1"/>
          </p:cNvSpPr>
          <p:nvPr/>
        </p:nvSpPr>
        <p:spPr bwMode="auto">
          <a:xfrm>
            <a:off x="0" y="0"/>
            <a:ext cx="392905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" name="Gruppieren 8"/>
          <p:cNvGrpSpPr/>
          <p:nvPr/>
        </p:nvGrpSpPr>
        <p:grpSpPr>
          <a:xfrm>
            <a:off x="2857488" y="4929198"/>
            <a:ext cx="1714512" cy="1214446"/>
            <a:chOff x="928662" y="285728"/>
            <a:chExt cx="2857520" cy="1714512"/>
          </a:xfrm>
        </p:grpSpPr>
        <p:pic>
          <p:nvPicPr>
            <p:cNvPr id="17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9" name="Rechteck 18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Rechteck 21"/>
          <p:cNvSpPr>
            <a:spLocks noChangeArrowheads="1"/>
          </p:cNvSpPr>
          <p:nvPr/>
        </p:nvSpPr>
        <p:spPr bwMode="auto">
          <a:xfrm>
            <a:off x="2214546" y="2857496"/>
            <a:ext cx="6500858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7429520" y="5143512"/>
            <a:ext cx="1500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Gisbert Fischer  </a:t>
            </a:r>
            <a:r>
              <a:rPr lang="de-DE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15082017</a:t>
            </a:r>
            <a:endParaRPr lang="de-DE" sz="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42875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00100" y="1643050"/>
            <a:ext cx="4523106" cy="159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1312102" cy="1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2786050" y="3143248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Die folgenden „Wahlinfos“ sind auch für die Nutzung </a:t>
            </a:r>
          </a:p>
          <a:p>
            <a:r>
              <a:rPr lang="de-DE" b="1" dirty="0" smtClean="0"/>
              <a:t>bei der Mitarbeiterversammlung zur Wahl, als Information eurer Kolleginnen und Kollegen zusammengestellt.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2786050" y="4143380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Die einzelnen Folien können auch zur „Wahlwerbung“ eingesetzt werden. Einfach ausdrucken und verteilen…</a:t>
            </a:r>
          </a:p>
        </p:txBody>
      </p:sp>
      <p:sp>
        <p:nvSpPr>
          <p:cNvPr id="15" name="Rechteck 14"/>
          <p:cNvSpPr/>
          <p:nvPr/>
        </p:nvSpPr>
        <p:spPr>
          <a:xfrm>
            <a:off x="5572132" y="207167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 Black" pitchFamily="34" charset="0"/>
              </a:rPr>
              <a:t>Ohne MAV – </a:t>
            </a:r>
          </a:p>
          <a:p>
            <a:r>
              <a:rPr lang="de-DE" dirty="0" smtClean="0">
                <a:solidFill>
                  <a:srgbClr val="C00000"/>
                </a:solidFill>
                <a:latin typeface="Arial Black" pitchFamily="34" charset="0"/>
              </a:rPr>
              <a:t>keine Mitbestimmung</a:t>
            </a:r>
            <a:endParaRPr lang="de-DE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0" y="0"/>
            <a:ext cx="564357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90" y="4714884"/>
            <a:ext cx="2788033" cy="98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Gisbert\Desktop\Seminare 2017_2018\Hilfsmittel für nue Folien\Bilder ua für Seminare\freie Bilder_pixabay\Stress Krank\pressure-65336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2714644" cy="2317555"/>
          </a:xfrm>
          <a:prstGeom prst="rect">
            <a:avLst/>
          </a:prstGeom>
          <a:noFill/>
        </p:spPr>
      </p:pic>
      <p:grpSp>
        <p:nvGrpSpPr>
          <p:cNvPr id="2" name="Gruppieren 5"/>
          <p:cNvGrpSpPr/>
          <p:nvPr/>
        </p:nvGrpSpPr>
        <p:grpSpPr>
          <a:xfrm>
            <a:off x="5813382" y="3286124"/>
            <a:ext cx="2544832" cy="1234848"/>
            <a:chOff x="4572000" y="571480"/>
            <a:chExt cx="3600450" cy="1785950"/>
          </a:xfrm>
        </p:grpSpPr>
        <p:pic>
          <p:nvPicPr>
            <p:cNvPr id="1028" name="Picture 4" descr="C:\Users\Gisbert\Desktop\Bild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571480"/>
              <a:ext cx="3600450" cy="1676400"/>
            </a:xfrm>
            <a:prstGeom prst="rect">
              <a:avLst/>
            </a:prstGeom>
            <a:noFill/>
          </p:spPr>
        </p:pic>
        <p:sp>
          <p:nvSpPr>
            <p:cNvPr id="5" name="Rechteck 4"/>
            <p:cNvSpPr/>
            <p:nvPr/>
          </p:nvSpPr>
          <p:spPr>
            <a:xfrm>
              <a:off x="5286380" y="2000240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7" name="Picture 3" descr="C:\Users\Gisbert\Desktop\Seminare 2017_2018\Hilfsmittel für nue Folien\Bilder ua für Seminare\freie Bilder_pixabay\Schutz\person-851212_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75214"/>
            <a:ext cx="3366189" cy="2325620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2285984" y="3071810"/>
            <a:ext cx="46435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latin typeface="Arial Black" pitchFamily="34" charset="0"/>
              </a:rPr>
              <a:t>Gute Gründe </a:t>
            </a:r>
          </a:p>
          <a:p>
            <a:r>
              <a:rPr lang="de-DE" sz="1600" dirty="0" smtClean="0">
                <a:latin typeface="Arial Black" pitchFamily="34" charset="0"/>
              </a:rPr>
              <a:t>           um für die Mitarbeitervertretung </a:t>
            </a:r>
          </a:p>
          <a:p>
            <a:r>
              <a:rPr lang="de-DE" sz="2000" dirty="0" smtClean="0">
                <a:solidFill>
                  <a:srgbClr val="C00000"/>
                </a:solidFill>
                <a:latin typeface="Arial Black" pitchFamily="34" charset="0"/>
              </a:rPr>
              <a:t>         zu kandidieren</a:t>
            </a:r>
            <a:endParaRPr lang="de-DE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000364" y="2143116"/>
            <a:ext cx="49624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 Black" pitchFamily="34" charset="0"/>
              </a:rPr>
              <a:t>Gute Gründe </a:t>
            </a:r>
          </a:p>
          <a:p>
            <a:r>
              <a:rPr lang="de-DE" dirty="0" smtClean="0">
                <a:latin typeface="Arial Black" pitchFamily="34" charset="0"/>
              </a:rPr>
              <a:t>eine Mitarbeitervertretung  zu wählen</a:t>
            </a:r>
            <a:endParaRPr lang="de-DE" dirty="0">
              <a:latin typeface="Arial Black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286248" y="3286124"/>
            <a:ext cx="3643337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-2611864" y="3254782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00034" y="550070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Mitarbeitervertretungen 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143380"/>
            <a:ext cx="1214446" cy="12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23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1"/>
          <p:cNvSpPr>
            <a:spLocks noChangeArrowheads="1"/>
          </p:cNvSpPr>
          <p:nvPr/>
        </p:nvSpPr>
        <p:spPr bwMode="auto">
          <a:xfrm>
            <a:off x="0" y="0"/>
            <a:ext cx="2857488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7" name="Gruppieren 17"/>
          <p:cNvGrpSpPr/>
          <p:nvPr/>
        </p:nvGrpSpPr>
        <p:grpSpPr>
          <a:xfrm>
            <a:off x="1571604" y="714356"/>
            <a:ext cx="2500330" cy="1428760"/>
            <a:chOff x="928662" y="285728"/>
            <a:chExt cx="2857520" cy="1714512"/>
          </a:xfrm>
        </p:grpSpPr>
        <p:pic>
          <p:nvPicPr>
            <p:cNvPr id="22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23" name="Rechteck 22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Rechteck 30"/>
          <p:cNvSpPr/>
          <p:nvPr/>
        </p:nvSpPr>
        <p:spPr>
          <a:xfrm>
            <a:off x="2000231" y="4357694"/>
            <a:ext cx="6572296" cy="1785949"/>
          </a:xfrm>
          <a:prstGeom prst="rect">
            <a:avLst/>
          </a:prstGeom>
          <a:solidFill>
            <a:srgbClr val="FFFF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hteck 1897"/>
          <p:cNvSpPr>
            <a:spLocks noChangeArrowheads="1"/>
          </p:cNvSpPr>
          <p:nvPr/>
        </p:nvSpPr>
        <p:spPr bwMode="auto">
          <a:xfrm>
            <a:off x="3000364" y="5143512"/>
            <a:ext cx="5429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itchFamily="34" charset="0"/>
                <a:cs typeface="Arial" pitchFamily="34" charset="0"/>
              </a:rPr>
              <a:t>Das Kirchengebiet erstreckt über Teile der 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vier Bundesländer 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Nordrhein-Westfalen</a:t>
            </a:r>
            <a:r>
              <a:rPr lang="de-DE" sz="1200" b="1" dirty="0">
                <a:latin typeface="Calibri" pitchFamily="34" charset="0"/>
                <a:cs typeface="Arial" pitchFamily="34" charset="0"/>
              </a:rPr>
              <a:t>, Rheinland-Pfalz, Saarland und 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Hessen.</a:t>
            </a:r>
            <a:r>
              <a:rPr lang="de-DE" sz="1200" dirty="0" smtClean="0">
                <a:latin typeface="Calibri" pitchFamily="34" charset="0"/>
                <a:cs typeface="Arial" pitchFamily="34" charset="0"/>
              </a:rPr>
              <a:t> Es gibt zur Zeit etwa </a:t>
            </a:r>
            <a:r>
              <a:rPr lang="de-DE" sz="1200" b="1" dirty="0" smtClean="0">
                <a:latin typeface="Calibri" pitchFamily="34" charset="0"/>
                <a:cs typeface="Arial" pitchFamily="34" charset="0"/>
              </a:rPr>
              <a:t>90.000 Beschäftigte </a:t>
            </a:r>
            <a:r>
              <a:rPr lang="de-DE" sz="1200" dirty="0" smtClean="0">
                <a:latin typeface="Calibri" pitchFamily="34" charset="0"/>
                <a:cs typeface="Arial" pitchFamily="34" charset="0"/>
              </a:rPr>
              <a:t>in den Gemeinden, Kirchenkreisen, ev. Verbänden und in ca. 2000 Einrichtungen der Diakonie im Rheinland, Westfalen und Lippe.</a:t>
            </a:r>
            <a:endParaRPr lang="de-DE" sz="12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1" descr="C:\Dokumente und Einstellungen\Gisbert\Desktop\MAV Seminar_Kirche und Diakonie\446bbd98332e633ffb9d7cd089510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143380"/>
            <a:ext cx="1358846" cy="1785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000364" y="4714884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732 Kirchengemeinden, </a:t>
            </a:r>
            <a:r>
              <a:rPr lang="de-DE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mit </a:t>
            </a:r>
            <a:r>
              <a:rPr lang="de-DE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2,7 Millionen Gemeindemitgliedern, </a:t>
            </a:r>
            <a:endParaRPr lang="de-DE" sz="1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organisiert </a:t>
            </a:r>
            <a:r>
              <a:rPr lang="de-DE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in 38 Kirchenkreisen</a:t>
            </a:r>
          </a:p>
        </p:txBody>
      </p:sp>
      <p:sp>
        <p:nvSpPr>
          <p:cNvPr id="37" name="Rechteck 1899"/>
          <p:cNvSpPr>
            <a:spLocks noChangeArrowheads="1"/>
          </p:cNvSpPr>
          <p:nvPr/>
        </p:nvSpPr>
        <p:spPr bwMode="auto">
          <a:xfrm>
            <a:off x="3000364" y="4429132"/>
            <a:ext cx="3429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Evangelische Kirche im Rheinland  </a:t>
            </a:r>
          </a:p>
        </p:txBody>
      </p:sp>
      <p:sp>
        <p:nvSpPr>
          <p:cNvPr id="18" name="Textfeld 940"/>
          <p:cNvSpPr txBox="1">
            <a:spLocks noChangeArrowheads="1"/>
          </p:cNvSpPr>
          <p:nvPr/>
        </p:nvSpPr>
        <p:spPr bwMode="auto">
          <a:xfrm>
            <a:off x="2000232" y="2143116"/>
            <a:ext cx="63990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Die </a:t>
            </a:r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Mitbestimmungsrechte der Beschäftigten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und die Vertretung ihrer Interessen,</a:t>
            </a:r>
          </a:p>
          <a:p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wird in den Dienststellen und Einrichtungen, auf der Rechtsgrundlage des MVG von 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Mitarbeitervertretungen </a:t>
            </a:r>
            <a:r>
              <a:rPr lang="de-DE" sz="1400" b="1" dirty="0" smtClean="0">
                <a:latin typeface="Calibri" pitchFamily="34" charset="0"/>
                <a:cs typeface="Arial" pitchFamily="34" charset="0"/>
              </a:rPr>
              <a:t>ausgeübt. </a:t>
            </a:r>
            <a:endParaRPr lang="de-DE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feld 940"/>
          <p:cNvSpPr txBox="1">
            <a:spLocks noChangeArrowheads="1"/>
          </p:cNvSpPr>
          <p:nvPr/>
        </p:nvSpPr>
        <p:spPr bwMode="auto">
          <a:xfrm>
            <a:off x="2000232" y="2857496"/>
            <a:ext cx="6929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Die Mitarbeitervertretungen sind in den Kirchenkreisen der </a:t>
            </a:r>
            <a:r>
              <a:rPr lang="de-DE" sz="1400" dirty="0" err="1" smtClean="0">
                <a:latin typeface="Calibri" pitchFamily="34" charset="0"/>
                <a:cs typeface="Arial" pitchFamily="34" charset="0"/>
              </a:rPr>
              <a:t>EKiR</a:t>
            </a:r>
            <a:endParaRPr lang="de-DE" sz="1400" dirty="0" smtClean="0">
              <a:latin typeface="Calibri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in Regionalversammlungen (</a:t>
            </a:r>
            <a:r>
              <a:rPr lang="de-DE" sz="1400" dirty="0" err="1" smtClean="0">
                <a:latin typeface="Calibri" pitchFamily="34" charset="0"/>
                <a:cs typeface="Arial" pitchFamily="34" charset="0"/>
              </a:rPr>
              <a:t>Regio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-MAV) organisiert. Die Interessenvertretung </a:t>
            </a:r>
          </a:p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aller </a:t>
            </a:r>
            <a:r>
              <a:rPr lang="de-DE" sz="1400" dirty="0" err="1" smtClean="0">
                <a:latin typeface="Calibri" pitchFamily="34" charset="0"/>
                <a:cs typeface="Arial" pitchFamily="34" charset="0"/>
              </a:rPr>
              <a:t>MAVen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 in der </a:t>
            </a:r>
            <a:r>
              <a:rPr lang="de-DE" sz="1400" dirty="0" err="1" smtClean="0">
                <a:latin typeface="Calibri" pitchFamily="34" charset="0"/>
                <a:cs typeface="Arial" pitchFamily="34" charset="0"/>
              </a:rPr>
              <a:t>EKiR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 und ihrer Diakonie wird auf Landeskirchen-Ebene </a:t>
            </a:r>
          </a:p>
          <a:p>
            <a:r>
              <a:rPr lang="de-DE" sz="1400" dirty="0" smtClean="0">
                <a:latin typeface="Calibri" pitchFamily="34" charset="0"/>
                <a:cs typeface="Arial" pitchFamily="34" charset="0"/>
              </a:rPr>
              <a:t>durch den Gesamtausschuss der </a:t>
            </a:r>
            <a:r>
              <a:rPr lang="de-DE" sz="1400" dirty="0" err="1" smtClean="0">
                <a:latin typeface="Calibri" pitchFamily="34" charset="0"/>
                <a:cs typeface="Arial" pitchFamily="34" charset="0"/>
              </a:rPr>
              <a:t>EKiR</a:t>
            </a:r>
            <a:r>
              <a:rPr lang="de-DE" sz="1400" dirty="0" smtClean="0">
                <a:latin typeface="Calibri" pitchFamily="34" charset="0"/>
                <a:cs typeface="Arial" pitchFamily="34" charset="0"/>
              </a:rPr>
              <a:t> wahrgenommen.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143248"/>
            <a:ext cx="8595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4214810" y="142873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 Black" pitchFamily="34" charset="0"/>
              </a:rPr>
              <a:t>Ohne MAV – </a:t>
            </a:r>
          </a:p>
          <a:p>
            <a:r>
              <a:rPr lang="de-DE" dirty="0" smtClean="0">
                <a:solidFill>
                  <a:srgbClr val="C00000"/>
                </a:solidFill>
                <a:latin typeface="Arial Black" pitchFamily="34" charset="0"/>
              </a:rPr>
              <a:t>keine Mitbestimmung</a:t>
            </a:r>
            <a:endParaRPr lang="de-DE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 rot="16200000">
            <a:off x="-2611864" y="3183344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21"/>
          <p:cNvSpPr>
            <a:spLocks noChangeArrowheads="1"/>
          </p:cNvSpPr>
          <p:nvPr/>
        </p:nvSpPr>
        <p:spPr bwMode="auto">
          <a:xfrm>
            <a:off x="0" y="0"/>
            <a:ext cx="2357422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072074"/>
            <a:ext cx="714380" cy="118028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000232" y="2643182"/>
            <a:ext cx="6929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Ohne MAV </a:t>
            </a:r>
            <a:r>
              <a:rPr lang="de-DE" sz="1400" dirty="0" smtClean="0"/>
              <a:t>ist es für die einzelnen Mitarbeitenden schwierig, sich gegen unternehmerische Entscheidungen zu wehren oder Wünsche und Bedürfnisse beim Arbeitgeber vorzutragen </a:t>
            </a:r>
          </a:p>
          <a:p>
            <a:r>
              <a:rPr lang="de-DE" sz="1400" dirty="0" smtClean="0"/>
              <a:t>und durchzusetzen. Deshalb ist es bei Kirche &amp; Diakonie gesetzlich vorgeschrieben (§1 MVG), dass </a:t>
            </a:r>
            <a:r>
              <a:rPr lang="de-DE" sz="1400" b="1" dirty="0" smtClean="0"/>
              <a:t>in jeder Dienststelle und Einrichtung </a:t>
            </a:r>
            <a:r>
              <a:rPr lang="de-DE" sz="1400" dirty="0" smtClean="0"/>
              <a:t>eine Mitarbeitervertretung zu bilden ist, die für </a:t>
            </a:r>
          </a:p>
          <a:p>
            <a:r>
              <a:rPr lang="de-DE" sz="1400" dirty="0" smtClean="0"/>
              <a:t>die Belange und Interessen der Mitarbeitenden eintritt.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000232" y="5286388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In vielen für Arbeitnehmer/-innen wichtigen Fragen – von der Arbeitszeit bis zur Kündigung – kann die MAV Verbesserungen durchsetzen. Und sie kann durch ihre Mitbestimmungsrechte, bei vielen unternehmerischen Entscheidungen häufig </a:t>
            </a:r>
          </a:p>
          <a:p>
            <a:r>
              <a:rPr lang="de-DE" sz="1400" dirty="0" smtClean="0"/>
              <a:t>weit reichende Folgen für die Beschäftigten abmildern.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2000232" y="4000504"/>
            <a:ext cx="6929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Mitarbeitervertretung übt „im Auftrag“ der Mitarbeitenden </a:t>
            </a:r>
            <a:r>
              <a:rPr lang="de-DE" sz="1400" b="1" dirty="0" smtClean="0"/>
              <a:t>die Innerbetriebliche </a:t>
            </a:r>
            <a:r>
              <a:rPr lang="de-DE" sz="1400" b="1" dirty="0" smtClean="0">
                <a:solidFill>
                  <a:srgbClr val="C00000"/>
                </a:solidFill>
              </a:rPr>
              <a:t>Mitbestimmung </a:t>
            </a:r>
            <a:r>
              <a:rPr lang="de-DE" sz="1400" dirty="0" smtClean="0"/>
              <a:t>aus. Sie wird dazu durch die MAV-Wahl autorisiert und ist in ihrem Amt durch das Mitarbeitervertretungsgesetz (MVG) legitimiert und geschützt. 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000232" y="4714884"/>
            <a:ext cx="6357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Eine Belegschaft mit MAV ist grundsätzlich besser aufgestellt als ohne,-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nicht nur gegenüber dem Arbeitgeber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2000232" y="2214554"/>
            <a:ext cx="438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Warum eine Mitarbeitervertretung wählen?</a:t>
            </a:r>
            <a:endParaRPr lang="de-DE" dirty="0"/>
          </a:p>
        </p:txBody>
      </p:sp>
      <p:grpSp>
        <p:nvGrpSpPr>
          <p:cNvPr id="2" name="Gruppieren 17"/>
          <p:cNvGrpSpPr/>
          <p:nvPr/>
        </p:nvGrpSpPr>
        <p:grpSpPr>
          <a:xfrm>
            <a:off x="1071538" y="285728"/>
            <a:ext cx="2857520" cy="1714512"/>
            <a:chOff x="928662" y="285728"/>
            <a:chExt cx="2857520" cy="1714512"/>
          </a:xfrm>
        </p:grpSpPr>
        <p:pic>
          <p:nvPicPr>
            <p:cNvPr id="13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4" name="Rechteck 13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Rechteck 20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 rot="16200000">
            <a:off x="-2611864" y="3397658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928670"/>
            <a:ext cx="1625976" cy="1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ck 24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4857760"/>
            <a:ext cx="571504" cy="944225"/>
          </a:xfrm>
          <a:prstGeom prst="rect">
            <a:avLst/>
          </a:prstGeom>
          <a:noFill/>
        </p:spPr>
      </p:pic>
      <p:sp>
        <p:nvSpPr>
          <p:cNvPr id="13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000232" y="4286256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Das Recht auf Mitbestimmung wahrnehmen</a:t>
            </a:r>
          </a:p>
          <a:p>
            <a:r>
              <a:rPr lang="de-DE" sz="1400" dirty="0" smtClean="0"/>
              <a:t>Die MAV ist die Interessenvertretung der Beschäftigten in der Dienststelle. </a:t>
            </a:r>
          </a:p>
          <a:p>
            <a:r>
              <a:rPr lang="de-DE" sz="1400" dirty="0" smtClean="0"/>
              <a:t>Ohne eine MAV kann das wichtigste Recht der Mitarbeitenden, </a:t>
            </a:r>
            <a:r>
              <a:rPr lang="de-DE" sz="1400" b="1" dirty="0" smtClean="0">
                <a:solidFill>
                  <a:srgbClr val="C00000"/>
                </a:solidFill>
              </a:rPr>
              <a:t>die Mitbestimmung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400" dirty="0" smtClean="0"/>
              <a:t>nicht ausgeübt werden. 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000232" y="250030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Mitarbeitenden sind informierter</a:t>
            </a:r>
          </a:p>
          <a:p>
            <a:r>
              <a:rPr lang="de-DE" sz="1400" dirty="0" smtClean="0"/>
              <a:t>Die MAV berichtet mindestens einmal mal im Jahr in einer Mitarbeiterversammlung </a:t>
            </a:r>
          </a:p>
          <a:p>
            <a:r>
              <a:rPr lang="de-DE" sz="1400" dirty="0" smtClean="0"/>
              <a:t>über ihre Arbeit und informiert über die betriebliche Situation. Durch eine transparente </a:t>
            </a:r>
          </a:p>
          <a:p>
            <a:r>
              <a:rPr lang="de-DE" sz="1400" dirty="0" smtClean="0"/>
              <a:t>Arbeit und eine aktive Kommunikation der MAV gewinnen alle Beschäftigten.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000232" y="5286388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"Gute Arbeit" ermöglichen</a:t>
            </a:r>
          </a:p>
          <a:p>
            <a:r>
              <a:rPr lang="de-DE" sz="1400" dirty="0" smtClean="0"/>
              <a:t>Bei der Festlegung der Arbeitsbedingungen und Arbeitszeiten hat die MAV </a:t>
            </a:r>
          </a:p>
          <a:p>
            <a:r>
              <a:rPr lang="de-DE" sz="1400" dirty="0" smtClean="0"/>
              <a:t>mitzubestimmen. So kann  sie auch Maßnahmen zum Arbeits-und Gesundheitsschutz </a:t>
            </a:r>
          </a:p>
          <a:p>
            <a:r>
              <a:rPr lang="de-DE" sz="1400" dirty="0" smtClean="0"/>
              <a:t>auf den Weg bringen.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2000232" y="3500438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Lohn oder Gehalt prüfen</a:t>
            </a:r>
          </a:p>
          <a:p>
            <a:r>
              <a:rPr lang="de-DE" sz="1400" dirty="0" smtClean="0"/>
              <a:t>Wer weiß schon ob die Eingruppierung in den BAT-KF stimmt? Die MAV hat auch hier ein Mitbestimmungsrecht und überwacht die korrekte Handhabung der tariflichen Vorgaben. </a:t>
            </a:r>
          </a:p>
        </p:txBody>
      </p:sp>
      <p:grpSp>
        <p:nvGrpSpPr>
          <p:cNvPr id="2" name="Gruppieren 8"/>
          <p:cNvGrpSpPr/>
          <p:nvPr/>
        </p:nvGrpSpPr>
        <p:grpSpPr>
          <a:xfrm>
            <a:off x="928662" y="285728"/>
            <a:ext cx="2857520" cy="1714512"/>
            <a:chOff x="928662" y="285728"/>
            <a:chExt cx="2857520" cy="1714512"/>
          </a:xfrm>
        </p:grpSpPr>
        <p:pic>
          <p:nvPicPr>
            <p:cNvPr id="10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1" name="Rechteck 10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714356"/>
            <a:ext cx="1768852" cy="1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2000232" y="2000240"/>
            <a:ext cx="438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Warum eine Mitarbeitervertretung wählen?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 rot="16200000">
            <a:off x="-2611864" y="3183344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929198"/>
            <a:ext cx="714380" cy="1180282"/>
          </a:xfrm>
          <a:prstGeom prst="rect">
            <a:avLst/>
          </a:prstGeom>
          <a:noFill/>
        </p:spPr>
      </p:pic>
      <p:sp>
        <p:nvSpPr>
          <p:cNvPr id="14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000232" y="2714620"/>
            <a:ext cx="67866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Beschäftigung sichern</a:t>
            </a:r>
          </a:p>
          <a:p>
            <a:r>
              <a:rPr lang="de-DE" sz="1400" dirty="0" smtClean="0"/>
              <a:t>Die MAV kann Maßnahmen initiieren, die langfristig die Arbeitsplätze in den </a:t>
            </a:r>
          </a:p>
          <a:p>
            <a:r>
              <a:rPr lang="de-DE" sz="1400" dirty="0" smtClean="0"/>
              <a:t>Dienststellen sichern und fördern. Dazu gehören Alternativen z.B. bei Ausgliederung </a:t>
            </a:r>
          </a:p>
          <a:p>
            <a:r>
              <a:rPr lang="de-DE" sz="1400" dirty="0" smtClean="0"/>
              <a:t>von Arbeit oder Vergabe an andere Unternehmen. Diese Möglichkeit, die </a:t>
            </a:r>
          </a:p>
          <a:p>
            <a:r>
              <a:rPr lang="de-DE" sz="1400" dirty="0" smtClean="0"/>
              <a:t>Unternehmens-Strategie zu beeinflussen, hat nur die Mitarbeitervertretung.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000232" y="4071942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Mehr Chancen durch Weiterbildung</a:t>
            </a:r>
          </a:p>
          <a:p>
            <a:r>
              <a:rPr lang="de-DE" sz="1400" dirty="0" smtClean="0"/>
              <a:t>Die MAV kann verlangen, dass ein Qualifizierungsbedarf ermittelt wird und Vorschläge </a:t>
            </a:r>
          </a:p>
          <a:p>
            <a:r>
              <a:rPr lang="de-DE" sz="1400" dirty="0" smtClean="0"/>
              <a:t>zu innerbetrieblichen Angeboten der Weiterbildung machen. Damit können die Zukunfts-perspektiven von Mitarbeitenden wesentlich verbessert werden.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000232" y="507207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Beruf + Familie vereinbaren</a:t>
            </a:r>
          </a:p>
          <a:p>
            <a:r>
              <a:rPr lang="de-DE" sz="1400" dirty="0" smtClean="0"/>
              <a:t>Die MAV kann Vorschläge machen, wie z.B. durch eine flexible Gestaltung der </a:t>
            </a:r>
          </a:p>
          <a:p>
            <a:r>
              <a:rPr lang="de-DE" sz="1400" dirty="0" smtClean="0"/>
              <a:t>Arbeitszeit Beruf und Familie besser miteinander zu vereinbaren sind. Sie kann </a:t>
            </a:r>
          </a:p>
          <a:p>
            <a:r>
              <a:rPr lang="de-DE" sz="1400" dirty="0" smtClean="0"/>
              <a:t>damit entscheidend die Situation für Mütter und Väter im Betrieb verbessern.</a:t>
            </a:r>
            <a:endParaRPr lang="de-DE" sz="1400" dirty="0"/>
          </a:p>
        </p:txBody>
      </p:sp>
      <p:grpSp>
        <p:nvGrpSpPr>
          <p:cNvPr id="2" name="Gruppieren 8"/>
          <p:cNvGrpSpPr/>
          <p:nvPr/>
        </p:nvGrpSpPr>
        <p:grpSpPr>
          <a:xfrm>
            <a:off x="928662" y="285728"/>
            <a:ext cx="2857520" cy="1714512"/>
            <a:chOff x="928662" y="285728"/>
            <a:chExt cx="2857520" cy="1714512"/>
          </a:xfrm>
        </p:grpSpPr>
        <p:pic>
          <p:nvPicPr>
            <p:cNvPr id="10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1" name="Rechteck 10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/>
          <p:cNvSpPr/>
          <p:nvPr/>
        </p:nvSpPr>
        <p:spPr>
          <a:xfrm>
            <a:off x="2000232" y="2214554"/>
            <a:ext cx="522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Gute Gründe eine Mitarbeitervertretung  zu wählen</a:t>
            </a:r>
            <a:endParaRPr lang="de-DE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000108"/>
            <a:ext cx="1768852" cy="1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 rot="16200000">
            <a:off x="-2611864" y="3183344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5" y="5000636"/>
            <a:ext cx="648581" cy="1071570"/>
          </a:xfrm>
          <a:prstGeom prst="rect">
            <a:avLst/>
          </a:prstGeom>
          <a:noFill/>
        </p:spPr>
      </p:pic>
      <p:sp>
        <p:nvSpPr>
          <p:cNvPr id="14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000232" y="285749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Mitbestimmung auch bei Kündigungen</a:t>
            </a:r>
          </a:p>
          <a:p>
            <a:r>
              <a:rPr lang="de-DE" sz="1400" dirty="0" smtClean="0"/>
              <a:t>Vor jeder Kündigung ist die MAV zu beteiligen. Eine Kündigung ist sonst rechtsunwirksam. </a:t>
            </a:r>
          </a:p>
          <a:p>
            <a:r>
              <a:rPr lang="de-DE" sz="1400" dirty="0" smtClean="0"/>
              <a:t>Die MAV kann und wird sich im Streitfall für die Interessen der Mitarbeitenden einsetzen. Wer will darauf als Arbeitnehmer/-in verzichten?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2000232" y="4000504"/>
            <a:ext cx="63579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Krise erfolgreich meistern: bei Betriebsänderung mitreden</a:t>
            </a:r>
          </a:p>
          <a:p>
            <a:r>
              <a:rPr lang="de-DE" sz="1400" dirty="0" smtClean="0"/>
              <a:t>Gerade in Krisenzeiten kommt es häufig zu Betriebsänderungen. Für Beschäftigte </a:t>
            </a:r>
          </a:p>
          <a:p>
            <a:r>
              <a:rPr lang="de-DE" sz="1400" dirty="0" smtClean="0"/>
              <a:t>hat das oft weit reichende Folgen. Die MAV kann hier aktiv mitgestalten und einen Ausgleich zwischen den unterschiedlichen Interessen verlangen und aushandeln. Diese Chance haben nur die gewählten MAV-Mitglieder.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2000232" y="5214950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Personalabbau abmildern</a:t>
            </a:r>
          </a:p>
          <a:p>
            <a:r>
              <a:rPr lang="de-DE" sz="1400" dirty="0" smtClean="0"/>
              <a:t>Wenn Personalreduzierungen unvermeidbar sind, kann die MAV unter bestimmten </a:t>
            </a:r>
          </a:p>
          <a:p>
            <a:r>
              <a:rPr lang="de-DE" sz="1400" dirty="0" smtClean="0"/>
              <a:t>Umständen sogar einen Sozialplan erzwingen. </a:t>
            </a:r>
            <a:r>
              <a:rPr lang="de-DE" sz="1400" b="1" dirty="0" smtClean="0"/>
              <a:t>Das können Einzelne nicht.</a:t>
            </a:r>
            <a:endParaRPr lang="de-DE" sz="1400" b="1" dirty="0"/>
          </a:p>
        </p:txBody>
      </p:sp>
      <p:grpSp>
        <p:nvGrpSpPr>
          <p:cNvPr id="2" name="Gruppieren 8"/>
          <p:cNvGrpSpPr/>
          <p:nvPr/>
        </p:nvGrpSpPr>
        <p:grpSpPr>
          <a:xfrm>
            <a:off x="928662" y="285728"/>
            <a:ext cx="2857520" cy="1714512"/>
            <a:chOff x="928662" y="285728"/>
            <a:chExt cx="2857520" cy="1714512"/>
          </a:xfrm>
        </p:grpSpPr>
        <p:pic>
          <p:nvPicPr>
            <p:cNvPr id="10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1" name="Rechteck 10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/>
          <p:cNvSpPr/>
          <p:nvPr/>
        </p:nvSpPr>
        <p:spPr>
          <a:xfrm>
            <a:off x="2000232" y="2285992"/>
            <a:ext cx="522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Gute Gründe eine Mitarbeitervertretung  zu wählen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 rot="16200000">
            <a:off x="-2611864" y="3183344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214422"/>
            <a:ext cx="1625976" cy="1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2" descr="C:\Users\Gisbert\Desktop\Seminare in Aprath 2016\Bilder ua für Seminare\freie Bilder_pixabay\3d Männchen\thumbs-up-102639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14884"/>
            <a:ext cx="1285884" cy="1285884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2000232" y="2857496"/>
            <a:ext cx="65722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Ohne Kandidaten </a:t>
            </a:r>
            <a:r>
              <a:rPr lang="de-DE" b="1" dirty="0" smtClean="0">
                <a:solidFill>
                  <a:srgbClr val="C00000"/>
                </a:solidFill>
              </a:rPr>
              <a:t>– keine Mitarbeitervertretung</a:t>
            </a:r>
            <a:r>
              <a:rPr lang="de-DE" dirty="0" smtClean="0"/>
              <a:t> </a:t>
            </a:r>
          </a:p>
          <a:p>
            <a:r>
              <a:rPr lang="de-DE" sz="1400" dirty="0" smtClean="0"/>
              <a:t>Wer also nicht vor einer mitbestimmungslosen Zeit stehen möchte, sollte rechtzeitig </a:t>
            </a:r>
          </a:p>
          <a:p>
            <a:r>
              <a:rPr lang="de-DE" sz="1400" dirty="0" smtClean="0"/>
              <a:t>für Interessenten sorgen. Nur mit einer große Anzahl an Kandidaten für die MAV, kann bereits im Vorfeld der Wahl sichergestellt werden, dass die künftige MAV auch für eine </a:t>
            </a:r>
          </a:p>
          <a:p>
            <a:r>
              <a:rPr lang="de-DE" sz="1400" dirty="0" smtClean="0"/>
              <a:t>volle Amtszeit Bestand hat. </a:t>
            </a:r>
            <a:r>
              <a:rPr lang="de-DE" sz="1400" b="1" dirty="0" smtClean="0"/>
              <a:t>Dazu werden ausreichend viele </a:t>
            </a:r>
            <a:r>
              <a:rPr lang="de-DE" sz="1400" b="1" dirty="0" smtClean="0">
                <a:solidFill>
                  <a:srgbClr val="C00000"/>
                </a:solidFill>
              </a:rPr>
              <a:t>Ersatzmitglieder</a:t>
            </a:r>
            <a:r>
              <a:rPr lang="de-DE" sz="1400" b="1" dirty="0" smtClean="0"/>
              <a:t> benötigt.</a:t>
            </a:r>
            <a:endParaRPr lang="de-DE" sz="800" b="1" dirty="0" smtClean="0"/>
          </a:p>
          <a:p>
            <a:r>
              <a:rPr lang="de-DE" sz="1400" dirty="0" smtClean="0"/>
              <a:t>Ersatzmitglieder sind keine Wahlverlierer, sondern </a:t>
            </a:r>
            <a:r>
              <a:rPr lang="de-DE" sz="1400" b="1" dirty="0" smtClean="0"/>
              <a:t>unbedingt notwendig </a:t>
            </a:r>
            <a:r>
              <a:rPr lang="de-DE" sz="1400" dirty="0" smtClean="0"/>
              <a:t>um ggf. die </a:t>
            </a:r>
          </a:p>
          <a:p>
            <a:r>
              <a:rPr lang="de-DE" sz="1400" dirty="0" smtClean="0"/>
              <a:t>Beschlussfähigkeit der MAV zu gewährleisten. </a:t>
            </a:r>
            <a:endParaRPr lang="de-DE" sz="1400" dirty="0"/>
          </a:p>
        </p:txBody>
      </p:sp>
      <p:sp>
        <p:nvSpPr>
          <p:cNvPr id="26" name="Rechteck 25"/>
          <p:cNvSpPr/>
          <p:nvPr/>
        </p:nvSpPr>
        <p:spPr>
          <a:xfrm>
            <a:off x="2000232" y="471488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Ebenso wichtig ist es eine </a:t>
            </a:r>
            <a:r>
              <a:rPr lang="de-DE" sz="1400" b="1" dirty="0" smtClean="0">
                <a:solidFill>
                  <a:srgbClr val="C00000"/>
                </a:solidFill>
              </a:rPr>
              <a:t>hohe </a:t>
            </a:r>
            <a:r>
              <a:rPr lang="de-DE" sz="1600" b="1" dirty="0" smtClean="0">
                <a:solidFill>
                  <a:srgbClr val="C00000"/>
                </a:solidFill>
              </a:rPr>
              <a:t>Wahlbeteiligung </a:t>
            </a:r>
            <a:r>
              <a:rPr lang="de-DE" sz="1400" b="1" dirty="0" smtClean="0"/>
              <a:t>zu erreichen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Jede abgegebene Stimme unterstützt die künftige MAV und motiviert </a:t>
            </a:r>
          </a:p>
          <a:p>
            <a:r>
              <a:rPr lang="de-DE" sz="1400" dirty="0" smtClean="0"/>
              <a:t>die Mitglieder bei der Erfüllung ihrer Aufgaben.</a:t>
            </a:r>
            <a:endParaRPr lang="de-DE" sz="1400" dirty="0"/>
          </a:p>
        </p:txBody>
      </p:sp>
      <p:grpSp>
        <p:nvGrpSpPr>
          <p:cNvPr id="2" name="Gruppieren 12"/>
          <p:cNvGrpSpPr/>
          <p:nvPr/>
        </p:nvGrpSpPr>
        <p:grpSpPr>
          <a:xfrm>
            <a:off x="928662" y="285728"/>
            <a:ext cx="2857520" cy="1714512"/>
            <a:chOff x="928662" y="285728"/>
            <a:chExt cx="2857520" cy="1714512"/>
          </a:xfrm>
        </p:grpSpPr>
        <p:pic>
          <p:nvPicPr>
            <p:cNvPr id="14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6" name="Rechteck 15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Rechteck 19"/>
          <p:cNvSpPr/>
          <p:nvPr/>
        </p:nvSpPr>
        <p:spPr>
          <a:xfrm>
            <a:off x="2000232" y="2071678"/>
            <a:ext cx="43463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Gute Gründe </a:t>
            </a:r>
          </a:p>
          <a:p>
            <a:r>
              <a:rPr lang="de-DE" sz="1600" b="1" dirty="0" smtClean="0"/>
              <a:t>um für die Mitarbeitervertretung  zu kandidieren</a:t>
            </a:r>
            <a:endParaRPr lang="de-DE" sz="1600" dirty="0"/>
          </a:p>
        </p:txBody>
      </p:sp>
      <p:sp>
        <p:nvSpPr>
          <p:cNvPr id="23" name="Rechteck 22"/>
          <p:cNvSpPr/>
          <p:nvPr/>
        </p:nvSpPr>
        <p:spPr>
          <a:xfrm>
            <a:off x="2000232" y="5429264"/>
            <a:ext cx="5786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Je mehr Mitarbeitende sich an der MAV-Wahl beteiligen, umso besser </a:t>
            </a:r>
          </a:p>
          <a:p>
            <a:r>
              <a:rPr lang="de-DE" sz="1400" dirty="0" smtClean="0"/>
              <a:t>kann die zukünftige MAV Ihre Position gegenüber der Dienststellenleitung</a:t>
            </a:r>
          </a:p>
          <a:p>
            <a:r>
              <a:rPr lang="de-DE" sz="1400" dirty="0" smtClean="0"/>
              <a:t> „</a:t>
            </a:r>
            <a:r>
              <a:rPr lang="de-DE" sz="1400" b="1" dirty="0" smtClean="0"/>
              <a:t>von Anfang an</a:t>
            </a:r>
            <a:r>
              <a:rPr lang="de-DE" sz="1400" dirty="0" smtClean="0"/>
              <a:t>“ behaupten. 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 rot="16200000">
            <a:off x="-2611864" y="3254782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214422"/>
            <a:ext cx="1625976" cy="1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0" y="0"/>
            <a:ext cx="2285984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78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3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Picture 2" descr="C:\Users\Gisbert\Desktop\B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857760"/>
            <a:ext cx="701220" cy="1158539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000232" y="3857628"/>
            <a:ext cx="6429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Die Arbeit in der MAV ist sehr spannend, aber nicht immer ganz einfach. </a:t>
            </a:r>
          </a:p>
          <a:p>
            <a:r>
              <a:rPr lang="de-DE" sz="1400" dirty="0" smtClean="0"/>
              <a:t>Den größten Handlungsbedarf gibt es oft dort, wo etwas schief läuft. Das bedeutet, </a:t>
            </a:r>
          </a:p>
          <a:p>
            <a:r>
              <a:rPr lang="de-DE" sz="1400" dirty="0" smtClean="0"/>
              <a:t>die MAV wird oft mit problematischen Situationen zu tun haben. Das bedeutet aber </a:t>
            </a:r>
          </a:p>
          <a:p>
            <a:r>
              <a:rPr lang="de-DE" sz="1400" dirty="0" smtClean="0"/>
              <a:t>auch, die MAV kann durch ihre Mitbestimmungsrechte viel mitgestalten und einen wesentlichen Beitrag zur Verbesserung der Arbeitsbedingen leisten. </a:t>
            </a:r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2000232" y="3071810"/>
            <a:ext cx="67866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Nur wenige MAV-Mitglieder wissen bei ihrer ersten Wahl genau, welche Aufgaben </a:t>
            </a:r>
          </a:p>
          <a:p>
            <a:r>
              <a:rPr lang="de-DE" sz="1400" dirty="0" smtClean="0"/>
              <a:t>auf sie zukommen. </a:t>
            </a:r>
            <a:r>
              <a:rPr lang="de-DE" sz="1400" b="1" dirty="0" smtClean="0"/>
              <a:t>Sie wissen nur, dass sie sich für die Belange ihrer Kolleginnen </a:t>
            </a:r>
          </a:p>
          <a:p>
            <a:r>
              <a:rPr lang="de-DE" sz="1400" b="1" dirty="0" smtClean="0"/>
              <a:t>und Kollegen einsetzen wollen. 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2000232" y="5214950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Aber nur wenn sich eine Belegschaft unmissverständlich hinter Ihre MAV stellt </a:t>
            </a:r>
          </a:p>
          <a:p>
            <a:r>
              <a:rPr lang="de-DE" sz="1400" dirty="0" smtClean="0"/>
              <a:t>und sie bei ihrer Arbeit ermutigt</a:t>
            </a:r>
            <a:r>
              <a:rPr lang="de-DE" sz="1400" b="1" dirty="0" smtClean="0"/>
              <a:t>, </a:t>
            </a:r>
            <a:r>
              <a:rPr lang="de-DE" sz="1400" dirty="0" smtClean="0"/>
              <a:t>kann eine MAV die Interessen der Belegschaft </a:t>
            </a:r>
          </a:p>
          <a:p>
            <a:r>
              <a:rPr lang="de-DE" sz="1400" dirty="0" smtClean="0"/>
              <a:t>erfolgreich vertreten. </a:t>
            </a:r>
            <a:r>
              <a:rPr lang="de-DE" sz="1400" b="1" dirty="0" smtClean="0">
                <a:solidFill>
                  <a:srgbClr val="C00000"/>
                </a:solidFill>
              </a:rPr>
              <a:t>Das gilt besonders in Krisenzeiten</a:t>
            </a:r>
            <a:r>
              <a:rPr lang="de-DE" sz="1400" dirty="0" smtClean="0"/>
              <a:t>.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928662" y="285728"/>
            <a:ext cx="2857520" cy="1714512"/>
            <a:chOff x="928662" y="285728"/>
            <a:chExt cx="2857520" cy="1714512"/>
          </a:xfrm>
        </p:grpSpPr>
        <p:pic>
          <p:nvPicPr>
            <p:cNvPr id="19" name="Picture 2" descr="C:\Users\Gisbert\Desktop\Seminare in Aprath 2016\Bilder ua für Seminare\freie Bilder_pixabay\3d Männchen\information-1019913_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285728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20" name="Rechteck 19"/>
            <p:cNvSpPr/>
            <p:nvPr/>
          </p:nvSpPr>
          <p:spPr>
            <a:xfrm>
              <a:off x="928662" y="1071546"/>
              <a:ext cx="1428760" cy="85189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91440" tIns="45720" rIns="91440" bIns="45720">
              <a:prstTxWarp prst="textFadeLeft">
                <a:avLst>
                  <a:gd name="adj" fmla="val 20497"/>
                </a:avLst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de-DE" sz="5400" b="1" cap="none" spc="0" dirty="0" smtClean="0">
                  <a:ln w="1905"/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Wahl</a:t>
              </a:r>
              <a:endParaRPr lang="de-DE" sz="5400" b="1" cap="none" spc="0" dirty="0">
                <a:ln w="1905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214546" y="714356"/>
              <a:ext cx="214314" cy="2000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/>
          <p:cNvSpPr/>
          <p:nvPr/>
        </p:nvSpPr>
        <p:spPr>
          <a:xfrm>
            <a:off x="2000232" y="2357430"/>
            <a:ext cx="43463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Es gibt gute Gründe </a:t>
            </a:r>
          </a:p>
          <a:p>
            <a:r>
              <a:rPr lang="de-DE" sz="1600" b="1" dirty="0" smtClean="0"/>
              <a:t>um für die Mitarbeitervertretung  zu kandidieren</a:t>
            </a:r>
            <a:endParaRPr lang="de-DE" sz="1600" dirty="0"/>
          </a:p>
        </p:txBody>
      </p:sp>
      <p:sp>
        <p:nvSpPr>
          <p:cNvPr id="26" name="Rechteck 25"/>
          <p:cNvSpPr/>
          <p:nvPr/>
        </p:nvSpPr>
        <p:spPr>
          <a:xfrm>
            <a:off x="285720" y="0"/>
            <a:ext cx="142875" cy="6858000"/>
          </a:xfrm>
          <a:prstGeom prst="rect">
            <a:avLst/>
          </a:prstGeom>
          <a:gradFill flip="none" rotWithShape="1">
            <a:gsLst>
              <a:gs pos="0">
                <a:srgbClr val="A20000">
                  <a:shade val="30000"/>
                  <a:satMod val="115000"/>
                </a:srgbClr>
              </a:gs>
              <a:gs pos="50000">
                <a:srgbClr val="A20000">
                  <a:shade val="67500"/>
                  <a:satMod val="115000"/>
                </a:srgbClr>
              </a:gs>
              <a:gs pos="100000">
                <a:srgbClr val="A2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 rot="16200000">
            <a:off x="-2611864" y="3183344"/>
            <a:ext cx="550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 Black" pitchFamily="34" charset="0"/>
              </a:rPr>
              <a:t>Wahl der Mitarbeitervertretungen in Kirche &amp; Diakonie </a:t>
            </a:r>
            <a:endParaRPr lang="de-DE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00174"/>
            <a:ext cx="1625976" cy="1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/>
          <p:cNvSpPr/>
          <p:nvPr/>
        </p:nvSpPr>
        <p:spPr>
          <a:xfrm>
            <a:off x="142844" y="6500834"/>
            <a:ext cx="2011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 smtClean="0"/>
              <a:t>Lizenzfreie Graphiken von </a:t>
            </a:r>
            <a:r>
              <a:rPr lang="de-DE" sz="800" b="1" dirty="0" err="1" smtClean="0"/>
              <a:t>Pixabay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16080</Words>
  <Application>Microsoft Office PowerPoint</Application>
  <PresentationFormat>Bildschirmpräsentation (4:3)</PresentationFormat>
  <Paragraphs>2061</Paragraphs>
  <Slides>125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125</vt:i4>
      </vt:variant>
    </vt:vector>
  </HeadingPairs>
  <TitlesOfParts>
    <vt:vector size="12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  <vt:lpstr>Folie 87</vt:lpstr>
      <vt:lpstr>Folie 88</vt:lpstr>
      <vt:lpstr>Folie 89</vt:lpstr>
      <vt:lpstr>Folie 90</vt:lpstr>
      <vt:lpstr>Folie 91</vt:lpstr>
      <vt:lpstr>Folie 92</vt:lpstr>
      <vt:lpstr>Folie 93</vt:lpstr>
      <vt:lpstr>Folie 94</vt:lpstr>
      <vt:lpstr>Folie 95</vt:lpstr>
      <vt:lpstr>Folie 96</vt:lpstr>
      <vt:lpstr>Folie 97</vt:lpstr>
      <vt:lpstr>Folie 98</vt:lpstr>
      <vt:lpstr>Folie 99</vt:lpstr>
      <vt:lpstr>Folie 100</vt:lpstr>
      <vt:lpstr>Folie 101</vt:lpstr>
      <vt:lpstr>Folie 102</vt:lpstr>
      <vt:lpstr>Folie 103</vt:lpstr>
      <vt:lpstr>Folie 104</vt:lpstr>
      <vt:lpstr>Folie 105</vt:lpstr>
      <vt:lpstr>Folie 106</vt:lpstr>
      <vt:lpstr>Folie 107</vt:lpstr>
      <vt:lpstr>Folie 108</vt:lpstr>
      <vt:lpstr>Folie 109</vt:lpstr>
      <vt:lpstr>Folie 110</vt:lpstr>
      <vt:lpstr>Folie 111</vt:lpstr>
      <vt:lpstr>Folie 112</vt:lpstr>
      <vt:lpstr>Folie 113</vt:lpstr>
      <vt:lpstr>Folie 114</vt:lpstr>
      <vt:lpstr>Folie 115</vt:lpstr>
      <vt:lpstr>Folie 116</vt:lpstr>
      <vt:lpstr>Folie 117</vt:lpstr>
      <vt:lpstr>Folie 118</vt:lpstr>
      <vt:lpstr>Folie 119</vt:lpstr>
      <vt:lpstr>Folie 120</vt:lpstr>
      <vt:lpstr>Folie 121</vt:lpstr>
      <vt:lpstr>Folie 122</vt:lpstr>
      <vt:lpstr>Folie 123</vt:lpstr>
      <vt:lpstr>Folie 124</vt:lpstr>
      <vt:lpstr>Folie 125</vt:lpstr>
    </vt:vector>
  </TitlesOfParts>
  <Company>keine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Gisbert</dc:creator>
  <cp:lastModifiedBy>Gisbert</cp:lastModifiedBy>
  <cp:revision>685</cp:revision>
  <dcterms:created xsi:type="dcterms:W3CDTF">2017-07-30T17:56:00Z</dcterms:created>
  <dcterms:modified xsi:type="dcterms:W3CDTF">2017-10-19T11:38:21Z</dcterms:modified>
</cp:coreProperties>
</file>